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8.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0.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1.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2.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3.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4.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6.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7.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8.xml" ContentType="application/vnd.openxmlformats-officedocument.drawingml.chart+xml"/>
  <Override PartName="/ppt/charts/style49.xml" ContentType="application/vnd.ms-office.chartstyle+xml"/>
  <Override PartName="/ppt/charts/colors4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60"/>
  </p:notesMasterIdLst>
  <p:sldIdLst>
    <p:sldId id="256" r:id="rId2"/>
    <p:sldId id="263" r:id="rId3"/>
    <p:sldId id="265" r:id="rId4"/>
    <p:sldId id="267" r:id="rId5"/>
    <p:sldId id="283" r:id="rId6"/>
    <p:sldId id="1326" r:id="rId7"/>
    <p:sldId id="1261" r:id="rId8"/>
    <p:sldId id="1330" r:id="rId9"/>
    <p:sldId id="1331" r:id="rId10"/>
    <p:sldId id="597" r:id="rId11"/>
    <p:sldId id="1332" r:id="rId12"/>
    <p:sldId id="1333" r:id="rId13"/>
    <p:sldId id="1335" r:id="rId14"/>
    <p:sldId id="1336" r:id="rId15"/>
    <p:sldId id="1339" r:id="rId16"/>
    <p:sldId id="546" r:id="rId17"/>
    <p:sldId id="603" r:id="rId18"/>
    <p:sldId id="604" r:id="rId19"/>
    <p:sldId id="605" r:id="rId20"/>
    <p:sldId id="1341" r:id="rId21"/>
    <p:sldId id="1343" r:id="rId22"/>
    <p:sldId id="1344" r:id="rId23"/>
    <p:sldId id="1346" r:id="rId24"/>
    <p:sldId id="1347" r:id="rId25"/>
    <p:sldId id="589" r:id="rId26"/>
    <p:sldId id="590" r:id="rId27"/>
    <p:sldId id="592" r:id="rId28"/>
    <p:sldId id="1349" r:id="rId29"/>
    <p:sldId id="1350" r:id="rId30"/>
    <p:sldId id="291" r:id="rId31"/>
    <p:sldId id="332" r:id="rId32"/>
    <p:sldId id="333" r:id="rId33"/>
    <p:sldId id="346" r:id="rId34"/>
    <p:sldId id="292" r:id="rId35"/>
    <p:sldId id="345" r:id="rId36"/>
    <p:sldId id="297" r:id="rId37"/>
    <p:sldId id="298" r:id="rId38"/>
    <p:sldId id="343" r:id="rId39"/>
    <p:sldId id="337" r:id="rId40"/>
    <p:sldId id="300" r:id="rId41"/>
    <p:sldId id="301" r:id="rId42"/>
    <p:sldId id="1351" r:id="rId43"/>
    <p:sldId id="1354" r:id="rId44"/>
    <p:sldId id="1357" r:id="rId45"/>
    <p:sldId id="1358" r:id="rId46"/>
    <p:sldId id="1359" r:id="rId47"/>
    <p:sldId id="302" r:id="rId48"/>
    <p:sldId id="304" r:id="rId49"/>
    <p:sldId id="293" r:id="rId50"/>
    <p:sldId id="312" r:id="rId51"/>
    <p:sldId id="313" r:id="rId52"/>
    <p:sldId id="317" r:id="rId53"/>
    <p:sldId id="323" r:id="rId54"/>
    <p:sldId id="324" r:id="rId55"/>
    <p:sldId id="1412" r:id="rId56"/>
    <p:sldId id="325" r:id="rId57"/>
    <p:sldId id="1355" r:id="rId58"/>
    <p:sldId id="1361" r:id="rId59"/>
    <p:sldId id="257" r:id="rId60"/>
    <p:sldId id="259" r:id="rId61"/>
    <p:sldId id="260" r:id="rId62"/>
    <p:sldId id="262" r:id="rId63"/>
    <p:sldId id="1362" r:id="rId64"/>
    <p:sldId id="274" r:id="rId65"/>
    <p:sldId id="1363" r:id="rId66"/>
    <p:sldId id="1364" r:id="rId67"/>
    <p:sldId id="1366" r:id="rId68"/>
    <p:sldId id="1367" r:id="rId69"/>
    <p:sldId id="273" r:id="rId70"/>
    <p:sldId id="1370" r:id="rId71"/>
    <p:sldId id="1371" r:id="rId72"/>
    <p:sldId id="281" r:id="rId73"/>
    <p:sldId id="1372" r:id="rId74"/>
    <p:sldId id="1373" r:id="rId75"/>
    <p:sldId id="284" r:id="rId76"/>
    <p:sldId id="270" r:id="rId77"/>
    <p:sldId id="282" r:id="rId78"/>
    <p:sldId id="276" r:id="rId79"/>
    <p:sldId id="278" r:id="rId80"/>
    <p:sldId id="279" r:id="rId81"/>
    <p:sldId id="285" r:id="rId82"/>
    <p:sldId id="1374" r:id="rId83"/>
    <p:sldId id="1375" r:id="rId84"/>
    <p:sldId id="1376" r:id="rId85"/>
    <p:sldId id="1377" r:id="rId86"/>
    <p:sldId id="690" r:id="rId87"/>
    <p:sldId id="672" r:id="rId88"/>
    <p:sldId id="1378" r:id="rId89"/>
    <p:sldId id="691" r:id="rId90"/>
    <p:sldId id="673" r:id="rId91"/>
    <p:sldId id="353" r:id="rId92"/>
    <p:sldId id="674" r:id="rId93"/>
    <p:sldId id="692" r:id="rId94"/>
    <p:sldId id="1379" r:id="rId95"/>
    <p:sldId id="694" r:id="rId96"/>
    <p:sldId id="318" r:id="rId97"/>
    <p:sldId id="675" r:id="rId98"/>
    <p:sldId id="358" r:id="rId99"/>
    <p:sldId id="697" r:id="rId100"/>
    <p:sldId id="676" r:id="rId101"/>
    <p:sldId id="677" r:id="rId102"/>
    <p:sldId id="678" r:id="rId103"/>
    <p:sldId id="688" r:id="rId104"/>
    <p:sldId id="703" r:id="rId105"/>
    <p:sldId id="679" r:id="rId106"/>
    <p:sldId id="680" r:id="rId107"/>
    <p:sldId id="698" r:id="rId108"/>
    <p:sldId id="681" r:id="rId109"/>
    <p:sldId id="699" r:id="rId110"/>
    <p:sldId id="682" r:id="rId111"/>
    <p:sldId id="683" r:id="rId112"/>
    <p:sldId id="684" r:id="rId113"/>
    <p:sldId id="700" r:id="rId114"/>
    <p:sldId id="685" r:id="rId115"/>
    <p:sldId id="686" r:id="rId116"/>
    <p:sldId id="701" r:id="rId117"/>
    <p:sldId id="702" r:id="rId118"/>
    <p:sldId id="687" r:id="rId119"/>
    <p:sldId id="1380" r:id="rId120"/>
    <p:sldId id="1381" r:id="rId121"/>
    <p:sldId id="1382" r:id="rId122"/>
    <p:sldId id="1383" r:id="rId123"/>
    <p:sldId id="1384" r:id="rId124"/>
    <p:sldId id="1385" r:id="rId125"/>
    <p:sldId id="1386" r:id="rId126"/>
    <p:sldId id="1387" r:id="rId127"/>
    <p:sldId id="1388" r:id="rId128"/>
    <p:sldId id="268" r:id="rId129"/>
    <p:sldId id="269" r:id="rId130"/>
    <p:sldId id="1389" r:id="rId131"/>
    <p:sldId id="271" r:id="rId132"/>
    <p:sldId id="1390" r:id="rId133"/>
    <p:sldId id="1409" r:id="rId134"/>
    <p:sldId id="308" r:id="rId135"/>
    <p:sldId id="1391" r:id="rId136"/>
    <p:sldId id="310" r:id="rId137"/>
    <p:sldId id="311" r:id="rId138"/>
    <p:sldId id="1392" r:id="rId139"/>
    <p:sldId id="1393" r:id="rId140"/>
    <p:sldId id="1394" r:id="rId141"/>
    <p:sldId id="1395" r:id="rId142"/>
    <p:sldId id="1396" r:id="rId143"/>
    <p:sldId id="1397" r:id="rId144"/>
    <p:sldId id="1398" r:id="rId145"/>
    <p:sldId id="1399" r:id="rId146"/>
    <p:sldId id="320" r:id="rId147"/>
    <p:sldId id="1400" r:id="rId148"/>
    <p:sldId id="1401" r:id="rId149"/>
    <p:sldId id="1402" r:id="rId150"/>
    <p:sldId id="1403" r:id="rId151"/>
    <p:sldId id="1404" r:id="rId152"/>
    <p:sldId id="1405" r:id="rId153"/>
    <p:sldId id="1406" r:id="rId154"/>
    <p:sldId id="1407" r:id="rId155"/>
    <p:sldId id="1408" r:id="rId156"/>
    <p:sldId id="296" r:id="rId157"/>
    <p:sldId id="1410" r:id="rId158"/>
    <p:sldId id="1411"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FF0066"/>
    <a:srgbClr val="00FFFF"/>
    <a:srgbClr val="CCFFFF"/>
    <a:srgbClr val="00FF00"/>
    <a:srgbClr val="66FFCC"/>
    <a:srgbClr val="FFFFFF"/>
    <a:srgbClr val="FF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97" autoAdjust="0"/>
  </p:normalViewPr>
  <p:slideViewPr>
    <p:cSldViewPr>
      <p:cViewPr>
        <p:scale>
          <a:sx n="60" d="100"/>
          <a:sy n="60" d="100"/>
        </p:scale>
        <p:origin x="979"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oleObject" Target="../embeddings/oleObject4.bin"/></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2.xml"/><Relationship Id="rId4" Type="http://schemas.openxmlformats.org/officeDocument/2006/relationships/oleObject" Target="../embeddings/oleObject6.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3.xml"/><Relationship Id="rId4" Type="http://schemas.openxmlformats.org/officeDocument/2006/relationships/oleObject" Target="../embeddings/oleObject7.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4.xml"/><Relationship Id="rId4" Type="http://schemas.openxmlformats.org/officeDocument/2006/relationships/oleObject" Target="../embeddings/oleObject8.bin"/></Relationships>
</file>

<file path=ppt/charts/_rels/chart23.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4.xml"/><Relationship Id="rId1" Type="http://schemas.microsoft.com/office/2011/relationships/chartStyle" Target="style24.xml"/></Relationships>
</file>

<file path=ppt/charts/_rels/chart34.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3" Type="http://schemas.openxmlformats.org/officeDocument/2006/relationships/oleObject" Target="file:///D:\CONSULTANCY\on-going%20projects\URBAN%20PROFILING\data%20analysis-infrastructure.xlsx" TargetMode="External"/><Relationship Id="rId2" Type="http://schemas.microsoft.com/office/2011/relationships/chartColorStyle" Target="colors36.xml"/><Relationship Id="rId1" Type="http://schemas.microsoft.com/office/2011/relationships/chartStyle" Target="style36.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37.xml"/><Relationship Id="rId1" Type="http://schemas.microsoft.com/office/2011/relationships/chartStyle" Target="style3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8.xml"/><Relationship Id="rId1" Type="http://schemas.microsoft.com/office/2011/relationships/chartStyle" Target="style38.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9.xml"/><Relationship Id="rId1" Type="http://schemas.microsoft.com/office/2011/relationships/chartStyle" Target="style3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D:\MP\Mike\Consultancies\Kiyimba\Computation3.xlsx" TargetMode="External"/><Relationship Id="rId2" Type="http://schemas.microsoft.com/office/2011/relationships/chartColorStyle" Target="colors41.xml"/><Relationship Id="rId1" Type="http://schemas.microsoft.com/office/2011/relationships/chartStyle" Target="style41.xml"/></Relationships>
</file>

<file path=ppt/charts/_rels/chart51.xml.rels><?xml version="1.0" encoding="UTF-8" standalone="yes"?>
<Relationships xmlns="http://schemas.openxmlformats.org/package/2006/relationships"><Relationship Id="rId3" Type="http://schemas.openxmlformats.org/officeDocument/2006/relationships/oleObject" Target="file:///D:\MP\Mike\Consultancies\Kiyimba\Computation3.xlsx" TargetMode="External"/><Relationship Id="rId2" Type="http://schemas.microsoft.com/office/2011/relationships/chartColorStyle" Target="colors42.xml"/><Relationship Id="rId1" Type="http://schemas.microsoft.com/office/2011/relationships/chartStyle" Target="style42.xml"/></Relationships>
</file>

<file path=ppt/charts/_rels/chart5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3.xml"/><Relationship Id="rId1" Type="http://schemas.microsoft.com/office/2011/relationships/chartStyle" Target="style43.xml"/></Relationships>
</file>

<file path=ppt/charts/_rels/chart5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4.xml"/><Relationship Id="rId1" Type="http://schemas.microsoft.com/office/2011/relationships/chartStyle" Target="style44.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aymond\AppData\Roaming\Microsoft\Excel\Book1%20(version%204).xlsb" TargetMode="External"/><Relationship Id="rId2" Type="http://schemas.microsoft.com/office/2011/relationships/chartColorStyle" Target="colors45.xml"/><Relationship Id="rId1" Type="http://schemas.microsoft.com/office/2011/relationships/chartStyle" Target="style45.xml"/></Relationships>
</file>

<file path=ppt/charts/_rels/chart55.xml.rels><?xml version="1.0" encoding="UTF-8" standalone="yes"?>
<Relationships xmlns="http://schemas.openxmlformats.org/package/2006/relationships"><Relationship Id="rId3" Type="http://schemas.openxmlformats.org/officeDocument/2006/relationships/oleObject" Target="file:///D:\MP\Mike\Consultancies\Kiyimba\Computations.xlsx" TargetMode="External"/><Relationship Id="rId2" Type="http://schemas.microsoft.com/office/2011/relationships/chartColorStyle" Target="colors46.xml"/><Relationship Id="rId1" Type="http://schemas.microsoft.com/office/2011/relationships/chartStyle" Target="style46.xml"/></Relationships>
</file>

<file path=ppt/charts/_rels/chart56.xml.rels><?xml version="1.0" encoding="UTF-8" standalone="yes"?>
<Relationships xmlns="http://schemas.openxmlformats.org/package/2006/relationships"><Relationship Id="rId3" Type="http://schemas.openxmlformats.org/officeDocument/2006/relationships/oleObject" Target="file:///D:\MP\Mike\Consultancies\Kiyimba\Computations.xlsx" TargetMode="External"/><Relationship Id="rId2" Type="http://schemas.microsoft.com/office/2011/relationships/chartColorStyle" Target="colors47.xml"/><Relationship Id="rId1" Type="http://schemas.microsoft.com/office/2011/relationships/chartStyle" Target="style47.xml"/></Relationships>
</file>

<file path=ppt/charts/_rels/chart57.xml.rels><?xml version="1.0" encoding="UTF-8" standalone="yes"?>
<Relationships xmlns="http://schemas.openxmlformats.org/package/2006/relationships"><Relationship Id="rId3" Type="http://schemas.openxmlformats.org/officeDocument/2006/relationships/oleObject" Target="file:///D:\MP\Mike\Consultancies\Kiyimba\Computations.xlsx" TargetMode="External"/><Relationship Id="rId2" Type="http://schemas.microsoft.com/office/2011/relationships/chartColorStyle" Target="colors48.xml"/><Relationship Id="rId1" Type="http://schemas.microsoft.com/office/2011/relationships/chartStyle" Target="style48.xml"/></Relationships>
</file>

<file path=ppt/charts/_rels/chart58.xml.rels><?xml version="1.0" encoding="UTF-8" standalone="yes"?>
<Relationships xmlns="http://schemas.openxmlformats.org/package/2006/relationships"><Relationship Id="rId3" Type="http://schemas.openxmlformats.org/officeDocument/2006/relationships/oleObject" Target="file:///D:\MP\Mike\Consultancies\Kiyimba\Computations.xlsx" TargetMode="External"/><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66FFCC"/>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9202-4AAC-B567-36773A3270D2}"/>
              </c:ext>
            </c:extLst>
          </c:dPt>
          <c:dPt>
            <c:idx val="1"/>
            <c:bubble3D val="0"/>
            <c:spPr>
              <a:solidFill>
                <a:srgbClr val="FF66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202-4AAC-B567-36773A3270D2}"/>
              </c:ext>
            </c:extLst>
          </c:dPt>
          <c:dPt>
            <c:idx val="2"/>
            <c:bubble3D val="0"/>
            <c:spPr>
              <a:solidFill>
                <a:srgbClr val="00B0F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9202-4AAC-B567-36773A3270D2}"/>
              </c:ext>
            </c:extLst>
          </c:dPt>
          <c:dLbls>
            <c:dLbl>
              <c:idx val="1"/>
              <c:layout>
                <c:manualLayout>
                  <c:x val="6.7719673627753052E-2"/>
                  <c:y val="2.73864324651726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202-4AAC-B567-36773A3270D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G"/>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Sheet1!$A$3:$A$5</c:f>
              <c:strCache>
                <c:ptCount val="3"/>
                <c:pt idx="0">
                  <c:v>Rural Areas</c:v>
                </c:pt>
                <c:pt idx="1">
                  <c:v>Kampala</c:v>
                </c:pt>
                <c:pt idx="2">
                  <c:v>Other Urban Areas</c:v>
                </c:pt>
              </c:strCache>
            </c:strRef>
          </c:cat>
          <c:val>
            <c:numRef>
              <c:f>Sheet1!$B$3:$B$5</c:f>
              <c:numCache>
                <c:formatCode>General</c:formatCode>
                <c:ptCount val="3"/>
                <c:pt idx="0">
                  <c:v>77.599999999999994</c:v>
                </c:pt>
                <c:pt idx="1">
                  <c:v>4.5</c:v>
                </c:pt>
                <c:pt idx="2">
                  <c:v>17.899999999999999</c:v>
                </c:pt>
              </c:numCache>
            </c:numRef>
          </c:val>
          <c:extLst>
            <c:ext xmlns:c16="http://schemas.microsoft.com/office/drawing/2014/chart" uri="{C3380CC4-5D6E-409C-BE32-E72D297353CC}">
              <c16:uniqueId val="{00000006-9202-4AAC-B567-36773A3270D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Household Income</a:t>
            </a:r>
          </a:p>
        </c:rich>
      </c:tx>
      <c:overlay val="0"/>
    </c:title>
    <c:autoTitleDeleted val="0"/>
    <c:plotArea>
      <c:layout/>
      <c:barChart>
        <c:barDir val="bar"/>
        <c:grouping val="clustered"/>
        <c:varyColors val="0"/>
        <c:ser>
          <c:idx val="0"/>
          <c:order val="0"/>
          <c:tx>
            <c:strRef>
              <c:f>Sheet1!$B$1</c:f>
              <c:strCache>
                <c:ptCount val="1"/>
                <c:pt idx="0">
                  <c:v>Percentage (%)</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3-5CBE-47C2-BD0A-05084569FE43}"/>
              </c:ext>
            </c:extLst>
          </c:dPt>
          <c:dPt>
            <c:idx val="1"/>
            <c:invertIfNegative val="0"/>
            <c:bubble3D val="0"/>
            <c:spPr>
              <a:solidFill>
                <a:srgbClr val="008000"/>
              </a:solidFill>
            </c:spPr>
            <c:extLst>
              <c:ext xmlns:c16="http://schemas.microsoft.com/office/drawing/2014/chart" uri="{C3380CC4-5D6E-409C-BE32-E72D297353CC}">
                <c16:uniqueId val="{00000002-5CBE-47C2-BD0A-05084569FE43}"/>
              </c:ext>
            </c:extLst>
          </c:dPt>
          <c:dPt>
            <c:idx val="2"/>
            <c:invertIfNegative val="0"/>
            <c:bubble3D val="0"/>
            <c:spPr>
              <a:solidFill>
                <a:srgbClr val="FF0000"/>
              </a:solidFill>
            </c:spPr>
            <c:extLst>
              <c:ext xmlns:c16="http://schemas.microsoft.com/office/drawing/2014/chart" uri="{C3380CC4-5D6E-409C-BE32-E72D297353CC}">
                <c16:uniqueId val="{00000000-5CBE-47C2-BD0A-05084569FE43}"/>
              </c:ext>
            </c:extLst>
          </c:dPt>
          <c:dPt>
            <c:idx val="3"/>
            <c:invertIfNegative val="0"/>
            <c:bubble3D val="0"/>
            <c:spPr>
              <a:solidFill>
                <a:srgbClr val="0033CC"/>
              </a:solidFill>
            </c:spPr>
            <c:extLst>
              <c:ext xmlns:c16="http://schemas.microsoft.com/office/drawing/2014/chart" uri="{C3380CC4-5D6E-409C-BE32-E72D297353CC}">
                <c16:uniqueId val="{00000001-5CBE-47C2-BD0A-05084569FE43}"/>
              </c:ext>
            </c:extLst>
          </c:dPt>
          <c:dPt>
            <c:idx val="4"/>
            <c:invertIfNegative val="0"/>
            <c:bubble3D val="0"/>
            <c:spPr>
              <a:solidFill>
                <a:srgbClr val="CC00CC"/>
              </a:solidFill>
            </c:spPr>
            <c:extLst>
              <c:ext xmlns:c16="http://schemas.microsoft.com/office/drawing/2014/chart" uri="{C3380CC4-5D6E-409C-BE32-E72D297353CC}">
                <c16:uniqueId val="{00000004-5CBE-47C2-BD0A-05084569FE43}"/>
              </c:ext>
            </c:extLst>
          </c:dPt>
          <c:dPt>
            <c:idx val="5"/>
            <c:invertIfNegative val="0"/>
            <c:bubble3D val="0"/>
            <c:spPr>
              <a:solidFill>
                <a:srgbClr val="00B0F0"/>
              </a:solidFill>
            </c:spPr>
            <c:extLst>
              <c:ext xmlns:c16="http://schemas.microsoft.com/office/drawing/2014/chart" uri="{C3380CC4-5D6E-409C-BE32-E72D297353CC}">
                <c16:uniqueId val="{00000005-5CBE-47C2-BD0A-05084569FE4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Less than 276,750</c:v>
                </c:pt>
                <c:pt idx="1">
                  <c:v>276,7551 – 553,500</c:v>
                </c:pt>
                <c:pt idx="2">
                  <c:v>553,501 – 1,107,000 </c:v>
                </c:pt>
                <c:pt idx="3">
                  <c:v>1,107,001 – 2,214,000</c:v>
                </c:pt>
                <c:pt idx="4">
                  <c:v>2,214,001 – 3,321,000</c:v>
                </c:pt>
                <c:pt idx="5">
                  <c:v>3,321,001 and Above</c:v>
                </c:pt>
              </c:strCache>
            </c:strRef>
          </c:cat>
          <c:val>
            <c:numRef>
              <c:f>Sheet1!$B$2:$B$7</c:f>
              <c:numCache>
                <c:formatCode>General</c:formatCode>
                <c:ptCount val="6"/>
                <c:pt idx="0">
                  <c:v>8</c:v>
                </c:pt>
                <c:pt idx="1">
                  <c:v>30</c:v>
                </c:pt>
                <c:pt idx="2">
                  <c:v>31</c:v>
                </c:pt>
                <c:pt idx="3">
                  <c:v>20</c:v>
                </c:pt>
                <c:pt idx="4">
                  <c:v>7</c:v>
                </c:pt>
                <c:pt idx="5">
                  <c:v>4</c:v>
                </c:pt>
              </c:numCache>
            </c:numRef>
          </c:val>
          <c:extLst>
            <c:ext xmlns:c16="http://schemas.microsoft.com/office/drawing/2014/chart" uri="{C3380CC4-5D6E-409C-BE32-E72D297353CC}">
              <c16:uniqueId val="{00000000-F777-443A-A28A-FDD88304AB6A}"/>
            </c:ext>
          </c:extLst>
        </c:ser>
        <c:dLbls>
          <c:showLegendKey val="0"/>
          <c:showVal val="0"/>
          <c:showCatName val="0"/>
          <c:showSerName val="0"/>
          <c:showPercent val="0"/>
          <c:showBubbleSize val="0"/>
        </c:dLbls>
        <c:gapWidth val="150"/>
        <c:axId val="53580544"/>
        <c:axId val="53582080"/>
      </c:barChart>
      <c:catAx>
        <c:axId val="53580544"/>
        <c:scaling>
          <c:orientation val="minMax"/>
        </c:scaling>
        <c:delete val="0"/>
        <c:axPos val="l"/>
        <c:numFmt formatCode="General" sourceLinked="0"/>
        <c:majorTickMark val="out"/>
        <c:minorTickMark val="none"/>
        <c:tickLblPos val="nextTo"/>
        <c:crossAx val="53582080"/>
        <c:crosses val="autoZero"/>
        <c:auto val="1"/>
        <c:lblAlgn val="ctr"/>
        <c:lblOffset val="100"/>
        <c:noMultiLvlLbl val="0"/>
      </c:catAx>
      <c:valAx>
        <c:axId val="53582080"/>
        <c:scaling>
          <c:orientation val="minMax"/>
        </c:scaling>
        <c:delete val="0"/>
        <c:axPos val="b"/>
        <c:majorGridlines/>
        <c:numFmt formatCode="General" sourceLinked="1"/>
        <c:majorTickMark val="out"/>
        <c:minorTickMark val="none"/>
        <c:tickLblPos val="nextTo"/>
        <c:crossAx val="53580544"/>
        <c:crosses val="autoZero"/>
        <c:crossBetween val="between"/>
      </c:valAx>
    </c:plotArea>
    <c:legend>
      <c:legendPos val="r"/>
      <c:overlay val="0"/>
    </c:legend>
    <c:plotVisOnly val="1"/>
    <c:dispBlanksAs val="gap"/>
    <c:showDLblsOverMax val="0"/>
  </c:chart>
  <c:spPr>
    <a:solidFill>
      <a:srgbClr val="CCFFFF"/>
    </a:solidFill>
    <a:ln>
      <a:solidFill>
        <a:schemeClr val="accent6">
          <a:lumMod val="60000"/>
          <a:lumOff val="40000"/>
        </a:schemeClr>
      </a:solidFill>
    </a:ln>
  </c:spPr>
  <c:txPr>
    <a:bodyPr/>
    <a:lstStyle/>
    <a:p>
      <a:pPr>
        <a:defRPr sz="1100" b="1">
          <a:latin typeface="Trebuchet MS" panose="020B0603020202020204" pitchFamily="34" charset="0"/>
        </a:defRPr>
      </a:pPr>
      <a:endParaRPr lang="en-UG"/>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City</c:v>
                </c:pt>
              </c:strCache>
            </c:strRef>
          </c:tx>
          <c:invertIfNegative val="0"/>
          <c:cat>
            <c:strRef>
              <c:f>Sheet1!$B$1:$D$1</c:f>
              <c:strCache>
                <c:ptCount val="3"/>
                <c:pt idx="0">
                  <c:v>Owner occupier</c:v>
                </c:pt>
                <c:pt idx="1">
                  <c:v>Rented </c:v>
                </c:pt>
                <c:pt idx="2">
                  <c:v>Social housing</c:v>
                </c:pt>
              </c:strCache>
            </c:strRef>
          </c:cat>
          <c:val>
            <c:numRef>
              <c:f>Sheet1!$B$2:$D$2</c:f>
              <c:numCache>
                <c:formatCode>General</c:formatCode>
                <c:ptCount val="3"/>
                <c:pt idx="0">
                  <c:v>42</c:v>
                </c:pt>
                <c:pt idx="1">
                  <c:v>50</c:v>
                </c:pt>
                <c:pt idx="2">
                  <c:v>8</c:v>
                </c:pt>
              </c:numCache>
            </c:numRef>
          </c:val>
          <c:extLst>
            <c:ext xmlns:c16="http://schemas.microsoft.com/office/drawing/2014/chart" uri="{C3380CC4-5D6E-409C-BE32-E72D297353CC}">
              <c16:uniqueId val="{00000000-E2E3-4187-8CB6-7D14D4B650FD}"/>
            </c:ext>
          </c:extLst>
        </c:ser>
        <c:ser>
          <c:idx val="1"/>
          <c:order val="1"/>
          <c:tx>
            <c:strRef>
              <c:f>Sheet1!$A$3</c:f>
              <c:strCache>
                <c:ptCount val="1"/>
                <c:pt idx="0">
                  <c:v>Municipalities</c:v>
                </c:pt>
              </c:strCache>
            </c:strRef>
          </c:tx>
          <c:invertIfNegative val="0"/>
          <c:cat>
            <c:strRef>
              <c:f>Sheet1!$B$1:$D$1</c:f>
              <c:strCache>
                <c:ptCount val="3"/>
                <c:pt idx="0">
                  <c:v>Owner occupier</c:v>
                </c:pt>
                <c:pt idx="1">
                  <c:v>Rented </c:v>
                </c:pt>
                <c:pt idx="2">
                  <c:v>Social housing</c:v>
                </c:pt>
              </c:strCache>
            </c:strRef>
          </c:cat>
          <c:val>
            <c:numRef>
              <c:f>Sheet1!$B$3:$D$3</c:f>
              <c:numCache>
                <c:formatCode>General</c:formatCode>
                <c:ptCount val="3"/>
                <c:pt idx="0">
                  <c:v>52</c:v>
                </c:pt>
                <c:pt idx="1">
                  <c:v>41</c:v>
                </c:pt>
                <c:pt idx="2">
                  <c:v>7</c:v>
                </c:pt>
              </c:numCache>
            </c:numRef>
          </c:val>
          <c:extLst>
            <c:ext xmlns:c16="http://schemas.microsoft.com/office/drawing/2014/chart" uri="{C3380CC4-5D6E-409C-BE32-E72D297353CC}">
              <c16:uniqueId val="{00000001-E2E3-4187-8CB6-7D14D4B650FD}"/>
            </c:ext>
          </c:extLst>
        </c:ser>
        <c:ser>
          <c:idx val="2"/>
          <c:order val="2"/>
          <c:tx>
            <c:strRef>
              <c:f>Sheet1!$A$4</c:f>
              <c:strCache>
                <c:ptCount val="1"/>
                <c:pt idx="0">
                  <c:v>Town councils</c:v>
                </c:pt>
              </c:strCache>
            </c:strRef>
          </c:tx>
          <c:invertIfNegative val="0"/>
          <c:cat>
            <c:strRef>
              <c:f>Sheet1!$B$1:$D$1</c:f>
              <c:strCache>
                <c:ptCount val="3"/>
                <c:pt idx="0">
                  <c:v>Owner occupier</c:v>
                </c:pt>
                <c:pt idx="1">
                  <c:v>Rented </c:v>
                </c:pt>
                <c:pt idx="2">
                  <c:v>Social housing</c:v>
                </c:pt>
              </c:strCache>
            </c:strRef>
          </c:cat>
          <c:val>
            <c:numRef>
              <c:f>Sheet1!$B$4:$D$4</c:f>
              <c:numCache>
                <c:formatCode>General</c:formatCode>
                <c:ptCount val="3"/>
                <c:pt idx="0">
                  <c:v>48.8</c:v>
                </c:pt>
                <c:pt idx="1">
                  <c:v>47.5</c:v>
                </c:pt>
                <c:pt idx="2">
                  <c:v>3.7</c:v>
                </c:pt>
              </c:numCache>
            </c:numRef>
          </c:val>
          <c:extLst>
            <c:ext xmlns:c16="http://schemas.microsoft.com/office/drawing/2014/chart" uri="{C3380CC4-5D6E-409C-BE32-E72D297353CC}">
              <c16:uniqueId val="{00000002-E2E3-4187-8CB6-7D14D4B650FD}"/>
            </c:ext>
          </c:extLst>
        </c:ser>
        <c:dLbls>
          <c:showLegendKey val="0"/>
          <c:showVal val="0"/>
          <c:showCatName val="0"/>
          <c:showSerName val="0"/>
          <c:showPercent val="0"/>
          <c:showBubbleSize val="0"/>
        </c:dLbls>
        <c:gapWidth val="150"/>
        <c:axId val="54609408"/>
        <c:axId val="54610944"/>
      </c:barChart>
      <c:catAx>
        <c:axId val="54609408"/>
        <c:scaling>
          <c:orientation val="minMax"/>
        </c:scaling>
        <c:delete val="0"/>
        <c:axPos val="b"/>
        <c:numFmt formatCode="General" sourceLinked="0"/>
        <c:majorTickMark val="out"/>
        <c:minorTickMark val="none"/>
        <c:tickLblPos val="nextTo"/>
        <c:txPr>
          <a:bodyPr/>
          <a:lstStyle/>
          <a:p>
            <a:pPr>
              <a:defRPr sz="1600" b="1">
                <a:latin typeface="Agency FB" pitchFamily="34" charset="0"/>
              </a:defRPr>
            </a:pPr>
            <a:endParaRPr lang="en-UG"/>
          </a:p>
        </c:txPr>
        <c:crossAx val="54610944"/>
        <c:crosses val="autoZero"/>
        <c:auto val="1"/>
        <c:lblAlgn val="ctr"/>
        <c:lblOffset val="100"/>
        <c:noMultiLvlLbl val="0"/>
      </c:catAx>
      <c:valAx>
        <c:axId val="54610944"/>
        <c:scaling>
          <c:orientation val="minMax"/>
        </c:scaling>
        <c:delete val="0"/>
        <c:axPos val="l"/>
        <c:majorGridlines/>
        <c:numFmt formatCode="General" sourceLinked="1"/>
        <c:majorTickMark val="out"/>
        <c:minorTickMark val="none"/>
        <c:tickLblPos val="nextTo"/>
        <c:txPr>
          <a:bodyPr/>
          <a:lstStyle/>
          <a:p>
            <a:pPr>
              <a:defRPr b="1"/>
            </a:pPr>
            <a:endParaRPr lang="en-UG"/>
          </a:p>
        </c:txPr>
        <c:crossAx val="54609408"/>
        <c:crosses val="autoZero"/>
        <c:crossBetween val="between"/>
      </c:valAx>
    </c:plotArea>
    <c:legend>
      <c:legendPos val="r"/>
      <c:overlay val="0"/>
      <c:txPr>
        <a:bodyPr/>
        <a:lstStyle/>
        <a:p>
          <a:pPr>
            <a:defRPr sz="1600" b="1">
              <a:latin typeface="Agency FB" pitchFamily="34" charset="0"/>
            </a:defRPr>
          </a:pPr>
          <a:endParaRPr lang="en-UG"/>
        </a:p>
      </c:txPr>
    </c:legend>
    <c:plotVisOnly val="1"/>
    <c:dispBlanksAs val="gap"/>
    <c:showDLblsOverMax val="0"/>
  </c:chart>
  <c:spPr>
    <a:solidFill>
      <a:srgbClr val="CCFFFF"/>
    </a:solidFill>
    <a:ln>
      <a:solidFill>
        <a:srgbClr val="FFC000"/>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Sheet2!$A$2</c:f>
              <c:strCache>
                <c:ptCount val="1"/>
                <c:pt idx="0">
                  <c:v>Owner occupier</c:v>
                </c:pt>
              </c:strCache>
            </c:strRef>
          </c:tx>
          <c:spPr>
            <a:solidFill>
              <a:srgbClr val="008000"/>
            </a:solidFill>
          </c:spPr>
          <c:invertIfNegative val="0"/>
          <c:cat>
            <c:strRef>
              <c:f>Sheet2!$B$1:$E$1</c:f>
              <c:strCache>
                <c:ptCount val="4"/>
                <c:pt idx="0">
                  <c:v>North</c:v>
                </c:pt>
                <c:pt idx="1">
                  <c:v>East</c:v>
                </c:pt>
                <c:pt idx="2">
                  <c:v>West</c:v>
                </c:pt>
                <c:pt idx="3">
                  <c:v>Central</c:v>
                </c:pt>
              </c:strCache>
            </c:strRef>
          </c:cat>
          <c:val>
            <c:numRef>
              <c:f>Sheet2!$B$2:$E$2</c:f>
              <c:numCache>
                <c:formatCode>General</c:formatCode>
                <c:ptCount val="4"/>
                <c:pt idx="0">
                  <c:v>83.7</c:v>
                </c:pt>
                <c:pt idx="1">
                  <c:v>85.1</c:v>
                </c:pt>
                <c:pt idx="2">
                  <c:v>78.099999999999994</c:v>
                </c:pt>
                <c:pt idx="3">
                  <c:v>45.1</c:v>
                </c:pt>
              </c:numCache>
            </c:numRef>
          </c:val>
          <c:extLst>
            <c:ext xmlns:c16="http://schemas.microsoft.com/office/drawing/2014/chart" uri="{C3380CC4-5D6E-409C-BE32-E72D297353CC}">
              <c16:uniqueId val="{00000000-75BF-40F1-9309-840AFF01E707}"/>
            </c:ext>
          </c:extLst>
        </c:ser>
        <c:ser>
          <c:idx val="1"/>
          <c:order val="1"/>
          <c:tx>
            <c:strRef>
              <c:f>Sheet2!$A$3</c:f>
              <c:strCache>
                <c:ptCount val="1"/>
                <c:pt idx="0">
                  <c:v>Rented</c:v>
                </c:pt>
              </c:strCache>
            </c:strRef>
          </c:tx>
          <c:invertIfNegative val="0"/>
          <c:cat>
            <c:strRef>
              <c:f>Sheet2!$B$1:$E$1</c:f>
              <c:strCache>
                <c:ptCount val="4"/>
                <c:pt idx="0">
                  <c:v>North</c:v>
                </c:pt>
                <c:pt idx="1">
                  <c:v>East</c:v>
                </c:pt>
                <c:pt idx="2">
                  <c:v>West</c:v>
                </c:pt>
                <c:pt idx="3">
                  <c:v>Central</c:v>
                </c:pt>
              </c:strCache>
            </c:strRef>
          </c:cat>
          <c:val>
            <c:numRef>
              <c:f>Sheet2!$B$3:$E$3</c:f>
              <c:numCache>
                <c:formatCode>General</c:formatCode>
                <c:ptCount val="4"/>
                <c:pt idx="0">
                  <c:v>8.3600000000000048</c:v>
                </c:pt>
                <c:pt idx="1">
                  <c:v>11.54</c:v>
                </c:pt>
                <c:pt idx="2">
                  <c:v>15.53</c:v>
                </c:pt>
                <c:pt idx="3">
                  <c:v>46.8</c:v>
                </c:pt>
              </c:numCache>
            </c:numRef>
          </c:val>
          <c:extLst>
            <c:ext xmlns:c16="http://schemas.microsoft.com/office/drawing/2014/chart" uri="{C3380CC4-5D6E-409C-BE32-E72D297353CC}">
              <c16:uniqueId val="{00000001-75BF-40F1-9309-840AFF01E707}"/>
            </c:ext>
          </c:extLst>
        </c:ser>
        <c:ser>
          <c:idx val="2"/>
          <c:order val="2"/>
          <c:tx>
            <c:strRef>
              <c:f>Sheet2!$A$4</c:f>
              <c:strCache>
                <c:ptCount val="1"/>
                <c:pt idx="0">
                  <c:v>Social housing</c:v>
                </c:pt>
              </c:strCache>
            </c:strRef>
          </c:tx>
          <c:spPr>
            <a:solidFill>
              <a:srgbClr val="FF0000"/>
            </a:solidFill>
          </c:spPr>
          <c:invertIfNegative val="0"/>
          <c:cat>
            <c:strRef>
              <c:f>Sheet2!$B$1:$E$1</c:f>
              <c:strCache>
                <c:ptCount val="4"/>
                <c:pt idx="0">
                  <c:v>North</c:v>
                </c:pt>
                <c:pt idx="1">
                  <c:v>East</c:v>
                </c:pt>
                <c:pt idx="2">
                  <c:v>West</c:v>
                </c:pt>
                <c:pt idx="3">
                  <c:v>Central</c:v>
                </c:pt>
              </c:strCache>
            </c:strRef>
          </c:cat>
          <c:val>
            <c:numRef>
              <c:f>Sheet2!$B$4:$E$4</c:f>
              <c:numCache>
                <c:formatCode>General</c:formatCode>
                <c:ptCount val="4"/>
                <c:pt idx="0">
                  <c:v>7.8599999999999985</c:v>
                </c:pt>
                <c:pt idx="1">
                  <c:v>8</c:v>
                </c:pt>
                <c:pt idx="2">
                  <c:v>6.4</c:v>
                </c:pt>
                <c:pt idx="3">
                  <c:v>8</c:v>
                </c:pt>
              </c:numCache>
            </c:numRef>
          </c:val>
          <c:extLst>
            <c:ext xmlns:c16="http://schemas.microsoft.com/office/drawing/2014/chart" uri="{C3380CC4-5D6E-409C-BE32-E72D297353CC}">
              <c16:uniqueId val="{00000002-75BF-40F1-9309-840AFF01E707}"/>
            </c:ext>
          </c:extLst>
        </c:ser>
        <c:dLbls>
          <c:showLegendKey val="0"/>
          <c:showVal val="0"/>
          <c:showCatName val="0"/>
          <c:showSerName val="0"/>
          <c:showPercent val="0"/>
          <c:showBubbleSize val="0"/>
        </c:dLbls>
        <c:gapWidth val="150"/>
        <c:axId val="54701440"/>
        <c:axId val="54703232"/>
      </c:barChart>
      <c:catAx>
        <c:axId val="54701440"/>
        <c:scaling>
          <c:orientation val="minMax"/>
        </c:scaling>
        <c:delete val="0"/>
        <c:axPos val="b"/>
        <c:numFmt formatCode="General" sourceLinked="0"/>
        <c:majorTickMark val="out"/>
        <c:minorTickMark val="none"/>
        <c:tickLblPos val="nextTo"/>
        <c:crossAx val="54703232"/>
        <c:crosses val="autoZero"/>
        <c:auto val="1"/>
        <c:lblAlgn val="ctr"/>
        <c:lblOffset val="100"/>
        <c:noMultiLvlLbl val="0"/>
      </c:catAx>
      <c:valAx>
        <c:axId val="54703232"/>
        <c:scaling>
          <c:orientation val="minMax"/>
        </c:scaling>
        <c:delete val="0"/>
        <c:axPos val="l"/>
        <c:majorGridlines/>
        <c:numFmt formatCode="General" sourceLinked="1"/>
        <c:majorTickMark val="out"/>
        <c:minorTickMark val="none"/>
        <c:tickLblPos val="nextTo"/>
        <c:crossAx val="54701440"/>
        <c:crosses val="autoZero"/>
        <c:crossBetween val="between"/>
      </c:valAx>
    </c:plotArea>
    <c:legend>
      <c:legendPos val="r"/>
      <c:overlay val="0"/>
    </c:legend>
    <c:plotVisOnly val="1"/>
    <c:dispBlanksAs val="gap"/>
    <c:showDLblsOverMax val="0"/>
  </c:chart>
  <c:spPr>
    <a:solidFill>
      <a:srgbClr val="CCFFFF"/>
    </a:solidFill>
    <a:ln>
      <a:solidFill>
        <a:srgbClr val="FFC000"/>
      </a:solidFill>
    </a:ln>
  </c:spPr>
  <c:txPr>
    <a:bodyPr/>
    <a:lstStyle/>
    <a:p>
      <a:pPr>
        <a:defRPr sz="1100" b="1">
          <a:latin typeface="Trebuchet MS" panose="020B0603020202020204" pitchFamily="34" charset="0"/>
        </a:defRPr>
      </a:pPr>
      <a:endParaRPr lang="en-UG"/>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dirty="0"/>
              <a:t>Nature of shelter Urban Council Level</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G"/>
        </a:p>
      </c:txPr>
    </c:title>
    <c:autoTitleDeleted val="0"/>
    <c:plotArea>
      <c:layout/>
      <c:barChart>
        <c:barDir val="col"/>
        <c:grouping val="clustered"/>
        <c:varyColors val="0"/>
        <c:ser>
          <c:idx val="0"/>
          <c:order val="0"/>
          <c:tx>
            <c:strRef>
              <c:f>Sheet5!$Q$4</c:f>
              <c:strCache>
                <c:ptCount val="1"/>
                <c:pt idx="0">
                  <c:v>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Sheet5!$R$3:$T$3</c:f>
              <c:strCache>
                <c:ptCount val="3"/>
                <c:pt idx="0">
                  <c:v>parmanent</c:v>
                </c:pt>
                <c:pt idx="1">
                  <c:v>semi parmanent</c:v>
                </c:pt>
                <c:pt idx="2">
                  <c:v>temporary</c:v>
                </c:pt>
              </c:strCache>
            </c:strRef>
          </c:cat>
          <c:val>
            <c:numRef>
              <c:f>Sheet5!$R$4:$T$4</c:f>
              <c:numCache>
                <c:formatCode>General</c:formatCode>
                <c:ptCount val="3"/>
                <c:pt idx="0">
                  <c:v>53.3</c:v>
                </c:pt>
                <c:pt idx="1">
                  <c:v>22</c:v>
                </c:pt>
                <c:pt idx="2">
                  <c:v>24.7</c:v>
                </c:pt>
              </c:numCache>
            </c:numRef>
          </c:val>
          <c:extLst>
            <c:ext xmlns:c16="http://schemas.microsoft.com/office/drawing/2014/chart" uri="{C3380CC4-5D6E-409C-BE32-E72D297353CC}">
              <c16:uniqueId val="{00000000-323E-45CC-8704-95F3972C0137}"/>
            </c:ext>
          </c:extLst>
        </c:ser>
        <c:ser>
          <c:idx val="1"/>
          <c:order val="1"/>
          <c:tx>
            <c:strRef>
              <c:f>Sheet5!$Q$5</c:f>
              <c:strCache>
                <c:ptCount val="1"/>
                <c:pt idx="0">
                  <c:v>mc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Sheet5!$R$3:$T$3</c:f>
              <c:strCache>
                <c:ptCount val="3"/>
                <c:pt idx="0">
                  <c:v>parmanent</c:v>
                </c:pt>
                <c:pt idx="1">
                  <c:v>semi parmanent</c:v>
                </c:pt>
                <c:pt idx="2">
                  <c:v>temporary</c:v>
                </c:pt>
              </c:strCache>
            </c:strRef>
          </c:cat>
          <c:val>
            <c:numRef>
              <c:f>Sheet5!$R$5:$T$5</c:f>
              <c:numCache>
                <c:formatCode>General</c:formatCode>
                <c:ptCount val="3"/>
                <c:pt idx="0">
                  <c:v>56</c:v>
                </c:pt>
                <c:pt idx="1">
                  <c:v>20</c:v>
                </c:pt>
                <c:pt idx="2">
                  <c:v>24</c:v>
                </c:pt>
              </c:numCache>
            </c:numRef>
          </c:val>
          <c:extLst>
            <c:ext xmlns:c16="http://schemas.microsoft.com/office/drawing/2014/chart" uri="{C3380CC4-5D6E-409C-BE32-E72D297353CC}">
              <c16:uniqueId val="{00000001-323E-45CC-8704-95F3972C0137}"/>
            </c:ext>
          </c:extLst>
        </c:ser>
        <c:ser>
          <c:idx val="2"/>
          <c:order val="2"/>
          <c:tx>
            <c:strRef>
              <c:f>Sheet5!$Q$6</c:f>
              <c:strCache>
                <c:ptCount val="1"/>
                <c:pt idx="0">
                  <c:v>tc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Sheet5!$R$3:$T$3</c:f>
              <c:strCache>
                <c:ptCount val="3"/>
                <c:pt idx="0">
                  <c:v>parmanent</c:v>
                </c:pt>
                <c:pt idx="1">
                  <c:v>semi parmanent</c:v>
                </c:pt>
                <c:pt idx="2">
                  <c:v>temporary</c:v>
                </c:pt>
              </c:strCache>
            </c:strRef>
          </c:cat>
          <c:val>
            <c:numRef>
              <c:f>Sheet5!$R$6:$T$6</c:f>
              <c:numCache>
                <c:formatCode>General</c:formatCode>
                <c:ptCount val="3"/>
                <c:pt idx="0">
                  <c:v>48.3</c:v>
                </c:pt>
                <c:pt idx="1">
                  <c:v>27</c:v>
                </c:pt>
                <c:pt idx="2">
                  <c:v>24.7</c:v>
                </c:pt>
              </c:numCache>
            </c:numRef>
          </c:val>
          <c:extLst>
            <c:ext xmlns:c16="http://schemas.microsoft.com/office/drawing/2014/chart" uri="{C3380CC4-5D6E-409C-BE32-E72D297353CC}">
              <c16:uniqueId val="{00000002-323E-45CC-8704-95F3972C0137}"/>
            </c:ext>
          </c:extLst>
        </c:ser>
        <c:dLbls>
          <c:dLblPos val="outEnd"/>
          <c:showLegendKey val="0"/>
          <c:showVal val="1"/>
          <c:showCatName val="0"/>
          <c:showSerName val="0"/>
          <c:showPercent val="0"/>
          <c:showBubbleSize val="0"/>
        </c:dLbls>
        <c:gapWidth val="219"/>
        <c:overlap val="-27"/>
        <c:axId val="519274512"/>
        <c:axId val="519268936"/>
      </c:barChart>
      <c:catAx>
        <c:axId val="51927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crossAx val="519268936"/>
        <c:crosses val="autoZero"/>
        <c:auto val="1"/>
        <c:lblAlgn val="ctr"/>
        <c:lblOffset val="100"/>
        <c:noMultiLvlLbl val="0"/>
      </c:catAx>
      <c:valAx>
        <c:axId val="5192689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927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FF"/>
    </a:solidFill>
    <a:ln>
      <a:noFill/>
    </a:ln>
    <a:effectLst/>
  </c:spPr>
  <c:txPr>
    <a:bodyPr/>
    <a:lstStyle/>
    <a:p>
      <a:pPr>
        <a:defRPr b="1">
          <a:solidFill>
            <a:sysClr val="windowText" lastClr="000000"/>
          </a:solidFill>
        </a:defRPr>
      </a:pPr>
      <a:endParaRPr lang="en-UG"/>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dirty="0"/>
              <a:t>Nature of shelter at Regional level</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G"/>
        </a:p>
      </c:txPr>
    </c:title>
    <c:autoTitleDeleted val="0"/>
    <c:plotArea>
      <c:layout/>
      <c:barChart>
        <c:barDir val="col"/>
        <c:grouping val="clustered"/>
        <c:varyColors val="0"/>
        <c:ser>
          <c:idx val="0"/>
          <c:order val="0"/>
          <c:tx>
            <c:strRef>
              <c:f>Sheet6!$P$3</c:f>
              <c:strCache>
                <c:ptCount val="1"/>
                <c:pt idx="0">
                  <c:v>parmanent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Sheet6!$O$4:$O$7</c:f>
              <c:strCache>
                <c:ptCount val="4"/>
                <c:pt idx="0">
                  <c:v>north</c:v>
                </c:pt>
                <c:pt idx="1">
                  <c:v>East</c:v>
                </c:pt>
                <c:pt idx="2">
                  <c:v>west</c:v>
                </c:pt>
                <c:pt idx="3">
                  <c:v>central</c:v>
                </c:pt>
              </c:strCache>
            </c:strRef>
          </c:cat>
          <c:val>
            <c:numRef>
              <c:f>Sheet6!$P$4:$P$7</c:f>
              <c:numCache>
                <c:formatCode>General</c:formatCode>
                <c:ptCount val="4"/>
                <c:pt idx="0">
                  <c:v>52.5</c:v>
                </c:pt>
                <c:pt idx="1">
                  <c:v>45</c:v>
                </c:pt>
                <c:pt idx="2">
                  <c:v>47.5</c:v>
                </c:pt>
                <c:pt idx="3">
                  <c:v>75</c:v>
                </c:pt>
              </c:numCache>
            </c:numRef>
          </c:val>
          <c:extLst>
            <c:ext xmlns:c16="http://schemas.microsoft.com/office/drawing/2014/chart" uri="{C3380CC4-5D6E-409C-BE32-E72D297353CC}">
              <c16:uniqueId val="{00000000-D146-4EED-BCB5-0F872AF2E281}"/>
            </c:ext>
          </c:extLst>
        </c:ser>
        <c:ser>
          <c:idx val="1"/>
          <c:order val="1"/>
          <c:tx>
            <c:strRef>
              <c:f>Sheet6!$Q$3</c:f>
              <c:strCache>
                <c:ptCount val="1"/>
                <c:pt idx="0">
                  <c:v>semi parmanent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Sheet6!$O$4:$O$7</c:f>
              <c:strCache>
                <c:ptCount val="4"/>
                <c:pt idx="0">
                  <c:v>north</c:v>
                </c:pt>
                <c:pt idx="1">
                  <c:v>East</c:v>
                </c:pt>
                <c:pt idx="2">
                  <c:v>west</c:v>
                </c:pt>
                <c:pt idx="3">
                  <c:v>central</c:v>
                </c:pt>
              </c:strCache>
            </c:strRef>
          </c:cat>
          <c:val>
            <c:numRef>
              <c:f>Sheet6!$Q$4:$Q$7</c:f>
              <c:numCache>
                <c:formatCode>General</c:formatCode>
                <c:ptCount val="4"/>
                <c:pt idx="0">
                  <c:v>28</c:v>
                </c:pt>
                <c:pt idx="1">
                  <c:v>40</c:v>
                </c:pt>
                <c:pt idx="2">
                  <c:v>32.5</c:v>
                </c:pt>
                <c:pt idx="3">
                  <c:v>15</c:v>
                </c:pt>
              </c:numCache>
            </c:numRef>
          </c:val>
          <c:extLst>
            <c:ext xmlns:c16="http://schemas.microsoft.com/office/drawing/2014/chart" uri="{C3380CC4-5D6E-409C-BE32-E72D297353CC}">
              <c16:uniqueId val="{00000001-D146-4EED-BCB5-0F872AF2E281}"/>
            </c:ext>
          </c:extLst>
        </c:ser>
        <c:ser>
          <c:idx val="2"/>
          <c:order val="2"/>
          <c:tx>
            <c:strRef>
              <c:f>Sheet6!$R$3</c:f>
              <c:strCache>
                <c:ptCount val="1"/>
                <c:pt idx="0">
                  <c:v>temporary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Sheet6!$O$4:$O$7</c:f>
              <c:strCache>
                <c:ptCount val="4"/>
                <c:pt idx="0">
                  <c:v>north</c:v>
                </c:pt>
                <c:pt idx="1">
                  <c:v>East</c:v>
                </c:pt>
                <c:pt idx="2">
                  <c:v>west</c:v>
                </c:pt>
                <c:pt idx="3">
                  <c:v>central</c:v>
                </c:pt>
              </c:strCache>
            </c:strRef>
          </c:cat>
          <c:val>
            <c:numRef>
              <c:f>Sheet6!$R$4:$R$7</c:f>
              <c:numCache>
                <c:formatCode>General</c:formatCode>
                <c:ptCount val="4"/>
                <c:pt idx="0">
                  <c:v>19.5</c:v>
                </c:pt>
                <c:pt idx="1">
                  <c:v>15</c:v>
                </c:pt>
                <c:pt idx="2">
                  <c:v>20</c:v>
                </c:pt>
                <c:pt idx="3">
                  <c:v>10</c:v>
                </c:pt>
              </c:numCache>
            </c:numRef>
          </c:val>
          <c:extLst>
            <c:ext xmlns:c16="http://schemas.microsoft.com/office/drawing/2014/chart" uri="{C3380CC4-5D6E-409C-BE32-E72D297353CC}">
              <c16:uniqueId val="{00000002-D146-4EED-BCB5-0F872AF2E281}"/>
            </c:ext>
          </c:extLst>
        </c:ser>
        <c:dLbls>
          <c:dLblPos val="outEnd"/>
          <c:showLegendKey val="0"/>
          <c:showVal val="1"/>
          <c:showCatName val="0"/>
          <c:showSerName val="0"/>
          <c:showPercent val="0"/>
          <c:showBubbleSize val="0"/>
        </c:dLbls>
        <c:gapWidth val="219"/>
        <c:overlap val="-27"/>
        <c:axId val="523293872"/>
        <c:axId val="523295184"/>
      </c:barChart>
      <c:catAx>
        <c:axId val="52329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crossAx val="523295184"/>
        <c:crosses val="autoZero"/>
        <c:auto val="1"/>
        <c:lblAlgn val="ctr"/>
        <c:lblOffset val="100"/>
        <c:noMultiLvlLbl val="0"/>
      </c:catAx>
      <c:valAx>
        <c:axId val="523295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329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19050">
      <a:solidFill>
        <a:schemeClr val="tx1"/>
      </a:solidFill>
    </a:ln>
    <a:effectLst/>
  </c:spPr>
  <c:txPr>
    <a:bodyPr/>
    <a:lstStyle/>
    <a:p>
      <a:pPr>
        <a:defRPr b="1">
          <a:solidFill>
            <a:sysClr val="windowText" lastClr="000000"/>
          </a:solidFill>
        </a:defRPr>
      </a:pPr>
      <a:endParaRPr lang="en-UG"/>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9.6216058101020338E-2"/>
          <c:y val="8.679114356904892E-2"/>
          <c:w val="0.79095685738308541"/>
          <c:h val="0.75546304810841891"/>
        </c:manualLayout>
      </c:layout>
      <c:pie3DChart>
        <c:varyColors val="1"/>
        <c:ser>
          <c:idx val="0"/>
          <c:order val="0"/>
          <c:spPr>
            <a:solidFill>
              <a:schemeClr val="lt1"/>
            </a:solidFill>
            <a:ln w="25400" cap="flat" cmpd="sng" algn="ctr">
              <a:solidFill>
                <a:schemeClr val="accent6"/>
              </a:solidFill>
              <a:prstDash val="solid"/>
            </a:ln>
            <a:effectLst/>
          </c:spPr>
          <c:dPt>
            <c:idx val="0"/>
            <c:bubble3D val="0"/>
            <c:spPr>
              <a:gradFill rotWithShape="1">
                <a:gsLst>
                  <a:gs pos="0">
                    <a:schemeClr val="accent2">
                      <a:shade val="63000"/>
                      <a:satMod val="165000"/>
                    </a:schemeClr>
                  </a:gs>
                  <a:gs pos="30000">
                    <a:schemeClr val="accent2">
                      <a:shade val="58000"/>
                      <a:satMod val="165000"/>
                    </a:schemeClr>
                  </a:gs>
                  <a:gs pos="75000">
                    <a:schemeClr val="accent2">
                      <a:shade val="30000"/>
                      <a:satMod val="175000"/>
                    </a:schemeClr>
                  </a:gs>
                  <a:gs pos="100000">
                    <a:schemeClr val="accent2">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0-D64C-4546-B99A-B99FD50EB694}"/>
              </c:ext>
            </c:extLst>
          </c:dPt>
          <c:dPt>
            <c:idx val="1"/>
            <c:bubble3D val="0"/>
            <c:spPr>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1-D64C-4546-B99A-B99FD50EB694}"/>
              </c:ext>
            </c:extLst>
          </c:dPt>
          <c:dPt>
            <c:idx val="2"/>
            <c:bubble3D val="0"/>
            <c:spPr>
              <a:gradFill rotWithShape="1">
                <a:gsLst>
                  <a:gs pos="0">
                    <a:schemeClr val="dk1">
                      <a:shade val="63000"/>
                      <a:satMod val="165000"/>
                    </a:schemeClr>
                  </a:gs>
                  <a:gs pos="30000">
                    <a:schemeClr val="dk1">
                      <a:shade val="58000"/>
                      <a:satMod val="165000"/>
                    </a:schemeClr>
                  </a:gs>
                  <a:gs pos="75000">
                    <a:schemeClr val="dk1">
                      <a:shade val="30000"/>
                      <a:satMod val="175000"/>
                    </a:schemeClr>
                  </a:gs>
                  <a:gs pos="100000">
                    <a:schemeClr val="dk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2-D64C-4546-B99A-B99FD50EB694}"/>
              </c:ext>
            </c:extLst>
          </c:dPt>
          <c:dPt>
            <c:idx val="3"/>
            <c:bubble3D val="0"/>
            <c:spPr>
              <a:gradFill rotWithShape="1">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3-D64C-4546-B99A-B99FD50EB694}"/>
              </c:ext>
            </c:extLst>
          </c:dPt>
          <c:dPt>
            <c:idx val="4"/>
            <c:bubble3D val="0"/>
            <c:spPr>
              <a:gradFill rotWithShape="1">
                <a:gsLst>
                  <a:gs pos="0">
                    <a:schemeClr val="accent4">
                      <a:shade val="63000"/>
                      <a:satMod val="165000"/>
                    </a:schemeClr>
                  </a:gs>
                  <a:gs pos="30000">
                    <a:schemeClr val="accent4">
                      <a:shade val="58000"/>
                      <a:satMod val="165000"/>
                    </a:schemeClr>
                  </a:gs>
                  <a:gs pos="75000">
                    <a:schemeClr val="accent4">
                      <a:shade val="30000"/>
                      <a:satMod val="175000"/>
                    </a:schemeClr>
                  </a:gs>
                  <a:gs pos="100000">
                    <a:schemeClr val="accent4">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4-D64C-4546-B99A-B99FD50EB694}"/>
              </c:ext>
            </c:extLst>
          </c:dPt>
          <c:dLbls>
            <c:dLbl>
              <c:idx val="2"/>
              <c:layout>
                <c:manualLayout>
                  <c:x val="-3.9505896332795186E-2"/>
                  <c:y val="-1.1111033343598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4C-4546-B99A-B99FD50EB694}"/>
                </c:ext>
              </c:extLst>
            </c:dLbl>
            <c:dLbl>
              <c:idx val="3"/>
              <c:layout>
                <c:manualLayout>
                  <c:x val="2.53966476425111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4C-4546-B99A-B99FD50EB694}"/>
                </c:ext>
              </c:extLst>
            </c:dLbl>
            <c:dLbl>
              <c:idx val="4"/>
              <c:layout>
                <c:manualLayout>
                  <c:x val="5.3615145023079153E-2"/>
                  <c:y val="3.88886167025952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4C-4546-B99A-B99FD50EB694}"/>
                </c:ext>
              </c:extLst>
            </c:dLbl>
            <c:spPr>
              <a:noFill/>
              <a:ln>
                <a:noFill/>
              </a:ln>
              <a:effectLst/>
            </c:spPr>
            <c:txPr>
              <a:bodyPr/>
              <a:lstStyle/>
              <a:p>
                <a:pPr>
                  <a:defRPr sz="1100" b="1"/>
                </a:pPr>
                <a:endParaRPr lang="en-UG"/>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[Book1]Sheet1!$A$3:$A$7</c:f>
              <c:strCache>
                <c:ptCount val="5"/>
                <c:pt idx="0">
                  <c:v>South Sudan  </c:v>
                </c:pt>
                <c:pt idx="1">
                  <c:v>DRC </c:v>
                </c:pt>
                <c:pt idx="2">
                  <c:v>Burundi </c:v>
                </c:pt>
                <c:pt idx="3">
                  <c:v>Somali </c:v>
                </c:pt>
                <c:pt idx="4">
                  <c:v>Others</c:v>
                </c:pt>
              </c:strCache>
            </c:strRef>
          </c:cat>
          <c:val>
            <c:numRef>
              <c:f>[Book1]Sheet1!$B$3:$B$7</c:f>
              <c:numCache>
                <c:formatCode>0%</c:formatCode>
                <c:ptCount val="5"/>
                <c:pt idx="0">
                  <c:v>0.62000000000000033</c:v>
                </c:pt>
                <c:pt idx="1">
                  <c:v>0.29000000000000015</c:v>
                </c:pt>
                <c:pt idx="2">
                  <c:v>3.0000000000000009E-2</c:v>
                </c:pt>
                <c:pt idx="3">
                  <c:v>3.0000000000000009E-2</c:v>
                </c:pt>
                <c:pt idx="4">
                  <c:v>3.0000000000000009E-2</c:v>
                </c:pt>
              </c:numCache>
            </c:numRef>
          </c:val>
          <c:extLst>
            <c:ext xmlns:c16="http://schemas.microsoft.com/office/drawing/2014/chart" uri="{C3380CC4-5D6E-409C-BE32-E72D297353CC}">
              <c16:uniqueId val="{00000005-D64C-4546-B99A-B99FD50EB694}"/>
            </c:ext>
          </c:extLst>
        </c:ser>
        <c:dLbls>
          <c:showLegendKey val="0"/>
          <c:showVal val="0"/>
          <c:showCatName val="0"/>
          <c:showSerName val="0"/>
          <c:showPercent val="0"/>
          <c:showBubbleSize val="0"/>
          <c:showLeaderLines val="1"/>
        </c:dLbls>
      </c:pie3DChart>
      <c:spPr>
        <a:solidFill>
          <a:srgbClr val="CCFFFF"/>
        </a:solidFill>
      </c:spPr>
    </c:plotArea>
    <c:legend>
      <c:legendPos val="b"/>
      <c:layout>
        <c:manualLayout>
          <c:xMode val="edge"/>
          <c:yMode val="edge"/>
          <c:x val="3.5266793162711182E-2"/>
          <c:y val="0.88580607359828523"/>
          <c:w val="0.96387479781554997"/>
          <c:h val="9.8955937816208248E-2"/>
        </c:manualLayout>
      </c:layout>
      <c:overlay val="0"/>
      <c:txPr>
        <a:bodyPr/>
        <a:lstStyle/>
        <a:p>
          <a:pPr>
            <a:defRPr sz="1100" b="1"/>
          </a:pPr>
          <a:endParaRPr lang="en-UG"/>
        </a:p>
      </c:txPr>
    </c:legend>
    <c:plotVisOnly val="1"/>
    <c:dispBlanksAs val="gap"/>
    <c:showDLblsOverMax val="0"/>
  </c:chart>
  <c:spPr>
    <a:solidFill>
      <a:srgbClr val="CCFFFF"/>
    </a:solidFill>
  </c:spPr>
  <c:txPr>
    <a:bodyPr/>
    <a:lstStyle/>
    <a:p>
      <a:pPr>
        <a:defRPr>
          <a:latin typeface="+mj-lt"/>
        </a:defRPr>
      </a:pPr>
      <a:endParaRPr lang="en-UG"/>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Regional distribution of urban refugees </a:t>
            </a:r>
          </a:p>
        </c:rich>
      </c:tx>
      <c:layout>
        <c:manualLayout>
          <c:xMode val="edge"/>
          <c:yMode val="edge"/>
          <c:x val="8.141627765631082E-2"/>
          <c:y val="0"/>
        </c:manualLayout>
      </c:layout>
      <c:overlay val="1"/>
    </c:title>
    <c:autoTitleDeleted val="0"/>
    <c:view3D>
      <c:rotX val="30"/>
      <c:rotY val="0"/>
      <c:rAngAx val="0"/>
    </c:view3D>
    <c:floor>
      <c:thickness val="0"/>
    </c:floor>
    <c:sideWall>
      <c:thickness val="0"/>
    </c:sideWall>
    <c:backWall>
      <c:thickness val="0"/>
    </c:backWall>
    <c:plotArea>
      <c:layout>
        <c:manualLayout>
          <c:layoutTarget val="inner"/>
          <c:xMode val="edge"/>
          <c:yMode val="edge"/>
          <c:x val="3.1540997878602615E-2"/>
          <c:y val="0.11224353812954309"/>
          <c:w val="0.8549454211471722"/>
          <c:h val="0.74922070286722153"/>
        </c:manualLayout>
      </c:layout>
      <c:pie3DChart>
        <c:varyColors val="1"/>
        <c:ser>
          <c:idx val="0"/>
          <c:order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idx val="0"/>
            <c:bubble3D val="0"/>
            <c:spPr>
              <a:solidFill>
                <a:srgbClr val="00FFFF"/>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7781-4C60-B47B-8A7A733F0733}"/>
              </c:ext>
            </c:extLst>
          </c:dPt>
          <c:dPt>
            <c:idx val="1"/>
            <c:bubble3D val="0"/>
            <c:spPr>
              <a:solidFill>
                <a:srgbClr val="FF0066"/>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7781-4C60-B47B-8A7A733F0733}"/>
              </c:ext>
            </c:extLst>
          </c:dPt>
          <c:dPt>
            <c:idx val="2"/>
            <c:bubble3D val="0"/>
            <c:spPr>
              <a:solidFill>
                <a:srgbClr val="FFC0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7781-4C60-B47B-8A7A733F0733}"/>
              </c:ext>
            </c:extLst>
          </c:dPt>
          <c:dLbls>
            <c:dLbl>
              <c:idx val="1"/>
              <c:spPr>
                <a:noFill/>
                <a:ln>
                  <a:noFill/>
                </a:ln>
                <a:effectLst/>
              </c:spPr>
              <c:txPr>
                <a:bodyPr/>
                <a:lstStyle/>
                <a:p>
                  <a:pPr>
                    <a:defRPr sz="1400" b="1">
                      <a:solidFill>
                        <a:schemeClr val="bg1"/>
                      </a:solidFill>
                    </a:defRPr>
                  </a:pPr>
                  <a:endParaRPr lang="en-UG"/>
                </a:p>
              </c:txPr>
              <c:dLblPos val="inEnd"/>
              <c:showLegendKey val="0"/>
              <c:showVal val="1"/>
              <c:showCatName val="0"/>
              <c:showSerName val="0"/>
              <c:showPercent val="0"/>
              <c:showBubbleSize val="0"/>
              <c:extLst>
                <c:ext xmlns:c16="http://schemas.microsoft.com/office/drawing/2014/chart" uri="{C3380CC4-5D6E-409C-BE32-E72D297353CC}">
                  <c16:uniqueId val="{00000001-7781-4C60-B47B-8A7A733F0733}"/>
                </c:ext>
              </c:extLst>
            </c:dLbl>
            <c:spPr>
              <a:noFill/>
              <a:ln>
                <a:noFill/>
              </a:ln>
              <a:effectLst/>
            </c:spPr>
            <c:txPr>
              <a:bodyPr/>
              <a:lstStyle/>
              <a:p>
                <a:pPr>
                  <a:defRPr sz="1400" b="1"/>
                </a:pPr>
                <a:endParaRPr lang="en-UG"/>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[Book1]Sheet1!$A$9:$A$11</c:f>
              <c:strCache>
                <c:ptCount val="3"/>
                <c:pt idx="0">
                  <c:v>Central</c:v>
                </c:pt>
                <c:pt idx="1">
                  <c:v>West Nile</c:v>
                </c:pt>
                <c:pt idx="2">
                  <c:v>Mid &amp; South Western </c:v>
                </c:pt>
              </c:strCache>
            </c:strRef>
          </c:cat>
          <c:val>
            <c:numRef>
              <c:f>[Book1]Sheet1!$B$9:$B$11</c:f>
              <c:numCache>
                <c:formatCode>0%</c:formatCode>
                <c:ptCount val="3"/>
                <c:pt idx="0">
                  <c:v>6.0000000000000032E-2</c:v>
                </c:pt>
                <c:pt idx="1">
                  <c:v>0.64000000000000046</c:v>
                </c:pt>
                <c:pt idx="2">
                  <c:v>0.30000000000000021</c:v>
                </c:pt>
              </c:numCache>
            </c:numRef>
          </c:val>
          <c:extLst>
            <c:ext xmlns:c16="http://schemas.microsoft.com/office/drawing/2014/chart" uri="{C3380CC4-5D6E-409C-BE32-E72D297353CC}">
              <c16:uniqueId val="{00000003-7781-4C60-B47B-8A7A733F0733}"/>
            </c:ext>
          </c:extLst>
        </c:ser>
        <c:dLbls>
          <c:showLegendKey val="0"/>
          <c:showVal val="0"/>
          <c:showCatName val="0"/>
          <c:showSerName val="0"/>
          <c:showPercent val="0"/>
          <c:showBubbleSize val="0"/>
          <c:showLeaderLines val="1"/>
        </c:dLbls>
      </c:pie3DChart>
    </c:plotArea>
    <c:legend>
      <c:legendPos val="b"/>
      <c:overlay val="0"/>
      <c:txPr>
        <a:bodyPr/>
        <a:lstStyle/>
        <a:p>
          <a:pPr>
            <a:defRPr sz="1100" b="1"/>
          </a:pPr>
          <a:endParaRPr lang="en-UG"/>
        </a:p>
      </c:txPr>
    </c:legend>
    <c:plotVisOnly val="1"/>
    <c:dispBlanksAs val="gap"/>
    <c:showDLblsOverMax val="0"/>
  </c:chart>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j-lt"/>
          <a:ea typeface="+mn-ea"/>
          <a:cs typeface="+mn-cs"/>
        </a:defRPr>
      </a:pPr>
      <a:endParaRPr lang="en-UG"/>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b="1">
                <a:solidFill>
                  <a:schemeClr val="tx1"/>
                </a:solidFill>
              </a:rPr>
              <a:t>Regional analysis of urban crime rate</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G"/>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66FFCC"/>
              </a:solidFill>
              <a:ln w="50800">
                <a:solidFill>
                  <a:schemeClr val="lt1"/>
                </a:solidFill>
              </a:ln>
              <a:effectLst/>
              <a:sp3d contourW="50800">
                <a:contourClr>
                  <a:schemeClr val="lt1"/>
                </a:contourClr>
              </a:sp3d>
            </c:spPr>
            <c:extLst>
              <c:ext xmlns:c16="http://schemas.microsoft.com/office/drawing/2014/chart" uri="{C3380CC4-5D6E-409C-BE32-E72D297353CC}">
                <c16:uniqueId val="{00000001-B8EE-4855-8FC4-A0A183CAB0B2}"/>
              </c:ext>
            </c:extLst>
          </c:dPt>
          <c:dPt>
            <c:idx val="1"/>
            <c:bubble3D val="0"/>
            <c:spPr>
              <a:solidFill>
                <a:srgbClr val="FFC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3-B8EE-4855-8FC4-A0A183CAB0B2}"/>
              </c:ext>
            </c:extLst>
          </c:dPt>
          <c:dPt>
            <c:idx val="2"/>
            <c:bubble3D val="0"/>
            <c:spPr>
              <a:solidFill>
                <a:srgbClr val="00B0F0"/>
              </a:solidFill>
              <a:ln w="50800">
                <a:solidFill>
                  <a:schemeClr val="lt1"/>
                </a:solidFill>
              </a:ln>
              <a:effectLst/>
              <a:sp3d contourW="50800">
                <a:contourClr>
                  <a:schemeClr val="lt1"/>
                </a:contourClr>
              </a:sp3d>
            </c:spPr>
            <c:extLst>
              <c:ext xmlns:c16="http://schemas.microsoft.com/office/drawing/2014/chart" uri="{C3380CC4-5D6E-409C-BE32-E72D297353CC}">
                <c16:uniqueId val="{00000005-B8EE-4855-8FC4-A0A183CAB0B2}"/>
              </c:ext>
            </c:extLst>
          </c:dPt>
          <c:dPt>
            <c:idx val="3"/>
            <c:bubble3D val="0"/>
            <c:spPr>
              <a:solidFill>
                <a:srgbClr val="FF66FF"/>
              </a:solidFill>
              <a:ln w="50800">
                <a:solidFill>
                  <a:schemeClr val="lt1"/>
                </a:solidFill>
              </a:ln>
              <a:effectLst/>
              <a:sp3d contourW="50800">
                <a:contourClr>
                  <a:schemeClr val="lt1"/>
                </a:contourClr>
              </a:sp3d>
            </c:spPr>
            <c:extLst>
              <c:ext xmlns:c16="http://schemas.microsoft.com/office/drawing/2014/chart" uri="{C3380CC4-5D6E-409C-BE32-E72D297353CC}">
                <c16:uniqueId val="{00000007-B8EE-4855-8FC4-A0A183CAB0B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G"/>
              </a:p>
            </c:txPr>
            <c:dLblPos val="ct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Central</c:v>
                </c:pt>
                <c:pt idx="1">
                  <c:v>Northern</c:v>
                </c:pt>
                <c:pt idx="2">
                  <c:v>Eastern</c:v>
                </c:pt>
                <c:pt idx="3">
                  <c:v>Western</c:v>
                </c:pt>
              </c:strCache>
            </c:strRef>
          </c:cat>
          <c:val>
            <c:numRef>
              <c:f>Sheet1!$B$1:$B$4</c:f>
              <c:numCache>
                <c:formatCode>General</c:formatCode>
                <c:ptCount val="4"/>
                <c:pt idx="0">
                  <c:v>13578</c:v>
                </c:pt>
                <c:pt idx="1">
                  <c:v>2953</c:v>
                </c:pt>
                <c:pt idx="2">
                  <c:v>3076</c:v>
                </c:pt>
                <c:pt idx="3">
                  <c:v>7375</c:v>
                </c:pt>
              </c:numCache>
            </c:numRef>
          </c:val>
          <c:extLst>
            <c:ext xmlns:c16="http://schemas.microsoft.com/office/drawing/2014/chart" uri="{C3380CC4-5D6E-409C-BE32-E72D297353CC}">
              <c16:uniqueId val="{00000008-B8EE-4855-8FC4-A0A183CAB0B2}"/>
            </c:ext>
          </c:extLst>
        </c:ser>
        <c:ser>
          <c:idx val="1"/>
          <c:order val="1"/>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A-B8EE-4855-8FC4-A0A183CAB0B2}"/>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C-B8EE-4855-8FC4-A0A183CAB0B2}"/>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E-B8EE-4855-8FC4-A0A183CAB0B2}"/>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0-B8EE-4855-8FC4-A0A183CAB0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G"/>
              </a:p>
            </c:txPr>
            <c:dLblPos val="ct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Central</c:v>
                </c:pt>
                <c:pt idx="1">
                  <c:v>Northern</c:v>
                </c:pt>
                <c:pt idx="2">
                  <c:v>Eastern</c:v>
                </c:pt>
                <c:pt idx="3">
                  <c:v>Western</c:v>
                </c:pt>
              </c:strCache>
            </c:strRef>
          </c:cat>
          <c:val>
            <c:numRef>
              <c:f>Sheet1!$C$1:$C$4</c:f>
              <c:numCache>
                <c:formatCode>0.0</c:formatCode>
                <c:ptCount val="4"/>
                <c:pt idx="0">
                  <c:v>50.322437180342448</c:v>
                </c:pt>
                <c:pt idx="1">
                  <c:v>10.944333259209843</c:v>
                </c:pt>
                <c:pt idx="2">
                  <c:v>11.400192721073308</c:v>
                </c:pt>
                <c:pt idx="3">
                  <c:v>27.333036839374397</c:v>
                </c:pt>
              </c:numCache>
            </c:numRef>
          </c:val>
          <c:extLst>
            <c:ext xmlns:c16="http://schemas.microsoft.com/office/drawing/2014/chart" uri="{C3380CC4-5D6E-409C-BE32-E72D297353CC}">
              <c16:uniqueId val="{00000011-B8EE-4855-8FC4-A0A183CAB0B2}"/>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G"/>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36436160968889E-2"/>
          <c:y val="0.18048448541921389"/>
          <c:w val="0.89019685039370078"/>
          <c:h val="0.61498432487605714"/>
        </c:manualLayout>
      </c:layout>
      <c:scatterChart>
        <c:scatterStyle val="lineMarker"/>
        <c:varyColors val="0"/>
        <c:ser>
          <c:idx val="0"/>
          <c:order val="0"/>
          <c:tx>
            <c:strRef>
              <c:f>Sheet12!$C$2</c:f>
              <c:strCache>
                <c:ptCount val="1"/>
                <c:pt idx="0">
                  <c:v>GDP</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flat" cmpd="sng" algn="ctr">
                <a:solidFill>
                  <a:sysClr val="windowText" lastClr="000000"/>
                </a:solidFill>
                <a:prstDash val="solid"/>
                <a:miter lim="800000"/>
              </a:ln>
              <a:effectLst/>
            </c:spPr>
            <c:trendlineType val="linear"/>
            <c:dispRSqr val="0"/>
            <c:dispEq val="0"/>
          </c:trendline>
          <c:xVal>
            <c:strRef>
              <c:f>'[GDP and GDP per capita.xlsx]Sheet12'!$A$3:$B$27</c:f>
              <c:strCache>
                <c:ptCount val="24"/>
                <c:pt idx="0">
                  <c:v>Lwengo</c:v>
                </c:pt>
                <c:pt idx="1">
                  <c:v>Soroti</c:v>
                </c:pt>
                <c:pt idx="2">
                  <c:v>Gulu</c:v>
                </c:pt>
                <c:pt idx="3">
                  <c:v>Masindi</c:v>
                </c:pt>
                <c:pt idx="4">
                  <c:v>Lira</c:v>
                </c:pt>
                <c:pt idx="5">
                  <c:v>Rakai</c:v>
                </c:pt>
                <c:pt idx="6">
                  <c:v>Luwero</c:v>
                </c:pt>
                <c:pt idx="7">
                  <c:v>Arua</c:v>
                </c:pt>
                <c:pt idx="8">
                  <c:v>Hoima</c:v>
                </c:pt>
                <c:pt idx="9">
                  <c:v>Kabarole</c:v>
                </c:pt>
                <c:pt idx="10">
                  <c:v>Ntungamo</c:v>
                </c:pt>
                <c:pt idx="11">
                  <c:v>Isingiro</c:v>
                </c:pt>
                <c:pt idx="12">
                  <c:v>Mpigi</c:v>
                </c:pt>
                <c:pt idx="13">
                  <c:v>Iganga</c:v>
                </c:pt>
                <c:pt idx="14">
                  <c:v>Tororo</c:v>
                </c:pt>
                <c:pt idx="15">
                  <c:v>Mubende</c:v>
                </c:pt>
                <c:pt idx="16">
                  <c:v>Mbale</c:v>
                </c:pt>
                <c:pt idx="17">
                  <c:v>Kasese</c:v>
                </c:pt>
                <c:pt idx="18">
                  <c:v>Masaka</c:v>
                </c:pt>
                <c:pt idx="19">
                  <c:v>Buikwe</c:v>
                </c:pt>
                <c:pt idx="20">
                  <c:v>Mbarara</c:v>
                </c:pt>
                <c:pt idx="21">
                  <c:v>Jinja</c:v>
                </c:pt>
                <c:pt idx="22">
                  <c:v>Mukono</c:v>
                </c:pt>
                <c:pt idx="23">
                  <c:v>Wakiso</c:v>
                </c:pt>
              </c:strCache>
            </c:strRef>
          </c:xVal>
          <c:yVal>
            <c:numRef>
              <c:f>Sheet12!$C$3:$C$27</c:f>
              <c:numCache>
                <c:formatCode>General</c:formatCode>
                <c:ptCount val="24"/>
                <c:pt idx="0">
                  <c:v>0.79</c:v>
                </c:pt>
                <c:pt idx="1">
                  <c:v>0.81</c:v>
                </c:pt>
                <c:pt idx="2">
                  <c:v>0.83</c:v>
                </c:pt>
                <c:pt idx="3">
                  <c:v>0.86</c:v>
                </c:pt>
                <c:pt idx="4">
                  <c:v>0.92</c:v>
                </c:pt>
                <c:pt idx="5">
                  <c:v>0.93</c:v>
                </c:pt>
                <c:pt idx="6">
                  <c:v>0.93</c:v>
                </c:pt>
                <c:pt idx="7">
                  <c:v>1.03</c:v>
                </c:pt>
                <c:pt idx="8">
                  <c:v>1.1000000000000001</c:v>
                </c:pt>
                <c:pt idx="9">
                  <c:v>1.23</c:v>
                </c:pt>
                <c:pt idx="10">
                  <c:v>1.25</c:v>
                </c:pt>
                <c:pt idx="11">
                  <c:v>1.26</c:v>
                </c:pt>
                <c:pt idx="12">
                  <c:v>1.28</c:v>
                </c:pt>
                <c:pt idx="13">
                  <c:v>1.3</c:v>
                </c:pt>
                <c:pt idx="14">
                  <c:v>1.5</c:v>
                </c:pt>
                <c:pt idx="15">
                  <c:v>1.63</c:v>
                </c:pt>
                <c:pt idx="16">
                  <c:v>1.69</c:v>
                </c:pt>
                <c:pt idx="17">
                  <c:v>1.99</c:v>
                </c:pt>
                <c:pt idx="18">
                  <c:v>2.14</c:v>
                </c:pt>
                <c:pt idx="19">
                  <c:v>2.54</c:v>
                </c:pt>
                <c:pt idx="20">
                  <c:v>2.59</c:v>
                </c:pt>
                <c:pt idx="21">
                  <c:v>3.21</c:v>
                </c:pt>
                <c:pt idx="22">
                  <c:v>5.31</c:v>
                </c:pt>
                <c:pt idx="23">
                  <c:v>26.83</c:v>
                </c:pt>
              </c:numCache>
            </c:numRef>
          </c:yVal>
          <c:smooth val="0"/>
          <c:extLst>
            <c:ext xmlns:c16="http://schemas.microsoft.com/office/drawing/2014/chart" uri="{C3380CC4-5D6E-409C-BE32-E72D297353CC}">
              <c16:uniqueId val="{00000001-BAE9-42AE-A845-AAE056B5EEB4}"/>
            </c:ext>
          </c:extLst>
        </c:ser>
        <c:ser>
          <c:idx val="1"/>
          <c:order val="1"/>
          <c:tx>
            <c:strRef>
              <c:f>Sheet12!$D$2</c:f>
              <c:strCache>
                <c:ptCount val="1"/>
                <c:pt idx="0">
                  <c:v>Urban</c:v>
                </c:pt>
              </c:strCache>
            </c:strRef>
          </c:tx>
          <c:spPr>
            <a:ln w="19050" cap="rnd">
              <a:noFill/>
              <a:round/>
            </a:ln>
            <a:effectLst/>
          </c:spPr>
          <c:marker>
            <c:symbol val="circle"/>
            <c:size val="5"/>
            <c:spPr>
              <a:solidFill>
                <a:schemeClr val="accent2"/>
              </a:solidFill>
              <a:ln w="9525">
                <a:solidFill>
                  <a:schemeClr val="accent2"/>
                </a:solidFill>
              </a:ln>
              <a:effectLst/>
            </c:spPr>
          </c:marker>
          <c:trendline>
            <c:spPr>
              <a:ln w="19050" cap="flat" cmpd="sng" algn="ctr">
                <a:solidFill>
                  <a:srgbClr val="F2AC19"/>
                </a:solidFill>
                <a:prstDash val="solid"/>
                <a:miter lim="800000"/>
              </a:ln>
              <a:effectLst/>
            </c:spPr>
            <c:trendlineType val="linear"/>
            <c:dispRSqr val="0"/>
            <c:dispEq val="0"/>
          </c:trendline>
          <c:xVal>
            <c:strRef>
              <c:f>'[GDP and GDP per capita.xlsx]Sheet12'!$A$3:$B$27</c:f>
              <c:strCache>
                <c:ptCount val="24"/>
                <c:pt idx="0">
                  <c:v>Lwengo</c:v>
                </c:pt>
                <c:pt idx="1">
                  <c:v>Soroti</c:v>
                </c:pt>
                <c:pt idx="2">
                  <c:v>Gulu</c:v>
                </c:pt>
                <c:pt idx="3">
                  <c:v>Masindi</c:v>
                </c:pt>
                <c:pt idx="4">
                  <c:v>Lira</c:v>
                </c:pt>
                <c:pt idx="5">
                  <c:v>Rakai</c:v>
                </c:pt>
                <c:pt idx="6">
                  <c:v>Luwero</c:v>
                </c:pt>
                <c:pt idx="7">
                  <c:v>Arua</c:v>
                </c:pt>
                <c:pt idx="8">
                  <c:v>Hoima</c:v>
                </c:pt>
                <c:pt idx="9">
                  <c:v>Kabarole</c:v>
                </c:pt>
                <c:pt idx="10">
                  <c:v>Ntungamo</c:v>
                </c:pt>
                <c:pt idx="11">
                  <c:v>Isingiro</c:v>
                </c:pt>
                <c:pt idx="12">
                  <c:v>Mpigi</c:v>
                </c:pt>
                <c:pt idx="13">
                  <c:v>Iganga</c:v>
                </c:pt>
                <c:pt idx="14">
                  <c:v>Tororo</c:v>
                </c:pt>
                <c:pt idx="15">
                  <c:v>Mubende</c:v>
                </c:pt>
                <c:pt idx="16">
                  <c:v>Mbale</c:v>
                </c:pt>
                <c:pt idx="17">
                  <c:v>Kasese</c:v>
                </c:pt>
                <c:pt idx="18">
                  <c:v>Masaka</c:v>
                </c:pt>
                <c:pt idx="19">
                  <c:v>Buikwe</c:v>
                </c:pt>
                <c:pt idx="20">
                  <c:v>Mbarara</c:v>
                </c:pt>
                <c:pt idx="21">
                  <c:v>Jinja</c:v>
                </c:pt>
                <c:pt idx="22">
                  <c:v>Mukono</c:v>
                </c:pt>
                <c:pt idx="23">
                  <c:v>Wakiso</c:v>
                </c:pt>
              </c:strCache>
            </c:strRef>
          </c:xVal>
          <c:yVal>
            <c:numRef>
              <c:f>Sheet12!$D$3:$D$27</c:f>
              <c:numCache>
                <c:formatCode>General</c:formatCode>
                <c:ptCount val="24"/>
                <c:pt idx="0">
                  <c:v>2</c:v>
                </c:pt>
                <c:pt idx="1">
                  <c:v>2</c:v>
                </c:pt>
                <c:pt idx="2">
                  <c:v>29</c:v>
                </c:pt>
                <c:pt idx="3">
                  <c:v>9</c:v>
                </c:pt>
                <c:pt idx="4">
                  <c:v>23</c:v>
                </c:pt>
                <c:pt idx="5">
                  <c:v>1</c:v>
                </c:pt>
                <c:pt idx="6">
                  <c:v>2</c:v>
                </c:pt>
                <c:pt idx="7">
                  <c:v>17</c:v>
                </c:pt>
                <c:pt idx="8">
                  <c:v>9</c:v>
                </c:pt>
                <c:pt idx="9">
                  <c:v>14</c:v>
                </c:pt>
                <c:pt idx="10">
                  <c:v>14</c:v>
                </c:pt>
                <c:pt idx="11">
                  <c:v>12</c:v>
                </c:pt>
                <c:pt idx="12">
                  <c:v>10</c:v>
                </c:pt>
                <c:pt idx="13">
                  <c:v>1</c:v>
                </c:pt>
                <c:pt idx="14">
                  <c:v>6</c:v>
                </c:pt>
                <c:pt idx="15">
                  <c:v>12</c:v>
                </c:pt>
                <c:pt idx="16">
                  <c:v>36</c:v>
                </c:pt>
                <c:pt idx="17">
                  <c:v>8</c:v>
                </c:pt>
                <c:pt idx="18">
                  <c:v>16</c:v>
                </c:pt>
                <c:pt idx="19">
                  <c:v>51</c:v>
                </c:pt>
                <c:pt idx="20">
                  <c:v>37</c:v>
                </c:pt>
                <c:pt idx="21">
                  <c:v>45</c:v>
                </c:pt>
                <c:pt idx="22">
                  <c:v>5</c:v>
                </c:pt>
                <c:pt idx="23">
                  <c:v>59</c:v>
                </c:pt>
              </c:numCache>
            </c:numRef>
          </c:yVal>
          <c:smooth val="0"/>
          <c:extLst>
            <c:ext xmlns:c16="http://schemas.microsoft.com/office/drawing/2014/chart" uri="{C3380CC4-5D6E-409C-BE32-E72D297353CC}">
              <c16:uniqueId val="{00000003-BAE9-42AE-A845-AAE056B5EEB4}"/>
            </c:ext>
          </c:extLst>
        </c:ser>
        <c:dLbls>
          <c:showLegendKey val="0"/>
          <c:showVal val="0"/>
          <c:showCatName val="0"/>
          <c:showSerName val="0"/>
          <c:showPercent val="0"/>
          <c:showBubbleSize val="0"/>
        </c:dLbls>
        <c:axId val="137290088"/>
        <c:axId val="137290872"/>
      </c:scatterChart>
      <c:valAx>
        <c:axId val="13729008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137290872"/>
        <c:crosses val="autoZero"/>
        <c:crossBetween val="midCat"/>
      </c:valAx>
      <c:valAx>
        <c:axId val="137290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137290088"/>
        <c:crosses val="autoZero"/>
        <c:crossBetween val="midCat"/>
      </c:valAx>
      <c:spPr>
        <a:noFill/>
        <a:ln>
          <a:noFill/>
        </a:ln>
        <a:effectLst/>
      </c:spPr>
    </c:plotArea>
    <c:legend>
      <c:legendPos val="b"/>
      <c:layout>
        <c:manualLayout>
          <c:xMode val="edge"/>
          <c:yMode val="edge"/>
          <c:x val="9.8304782512872918E-2"/>
          <c:y val="0.83986570512337955"/>
          <c:w val="0.80339043497425422"/>
          <c:h val="6.453200042155342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rgbClr val="FFFFFF"/>
    </a:solidFill>
    <a:ln>
      <a:noFill/>
    </a:ln>
    <a:effectLst/>
  </c:spPr>
  <c:txPr>
    <a:bodyPr/>
    <a:lstStyle/>
    <a:p>
      <a:pPr>
        <a:defRPr b="1">
          <a:solidFill>
            <a:schemeClr val="tx1"/>
          </a:solidFill>
        </a:defRPr>
      </a:pPr>
      <a:endParaRPr lang="en-UG"/>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Sheet10!$C$2</c:f>
              <c:strCache>
                <c:ptCount val="1"/>
                <c:pt idx="0">
                  <c:v>%age to National GDP</c:v>
                </c:pt>
              </c:strCache>
            </c:strRef>
          </c:tx>
          <c:spPr>
            <a:solidFill>
              <a:schemeClr val="accent1"/>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1-40C8-4B24-A368-0655CF56AE20}"/>
              </c:ext>
            </c:extLst>
          </c:dPt>
          <c:dPt>
            <c:idx val="16"/>
            <c:invertIfNegative val="0"/>
            <c:bubble3D val="0"/>
            <c:spPr>
              <a:solidFill>
                <a:srgbClr val="FF0000"/>
              </a:solidFill>
              <a:ln>
                <a:noFill/>
              </a:ln>
              <a:effectLst/>
            </c:spPr>
            <c:extLst>
              <c:ext xmlns:c16="http://schemas.microsoft.com/office/drawing/2014/chart" uri="{C3380CC4-5D6E-409C-BE32-E72D297353CC}">
                <c16:uniqueId val="{00000003-40C8-4B24-A368-0655CF56AE20}"/>
              </c:ext>
            </c:extLst>
          </c:dPt>
          <c:dPt>
            <c:idx val="20"/>
            <c:invertIfNegative val="0"/>
            <c:bubble3D val="0"/>
            <c:spPr>
              <a:solidFill>
                <a:srgbClr val="FF0000"/>
              </a:solidFill>
              <a:ln>
                <a:noFill/>
              </a:ln>
              <a:effectLst/>
            </c:spPr>
            <c:extLst>
              <c:ext xmlns:c16="http://schemas.microsoft.com/office/drawing/2014/chart" uri="{C3380CC4-5D6E-409C-BE32-E72D297353CC}">
                <c16:uniqueId val="{00000005-40C8-4B24-A368-0655CF56AE20}"/>
              </c:ext>
            </c:extLst>
          </c:dPt>
          <c:dPt>
            <c:idx val="28"/>
            <c:invertIfNegative val="0"/>
            <c:bubble3D val="0"/>
            <c:spPr>
              <a:solidFill>
                <a:srgbClr val="FF0000"/>
              </a:solidFill>
              <a:ln>
                <a:noFill/>
              </a:ln>
              <a:effectLst/>
            </c:spPr>
            <c:extLst>
              <c:ext xmlns:c16="http://schemas.microsoft.com/office/drawing/2014/chart" uri="{C3380CC4-5D6E-409C-BE32-E72D297353CC}">
                <c16:uniqueId val="{00000007-40C8-4B24-A368-0655CF56AE20}"/>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Sheet10!$A$3:$B$31</c:f>
              <c:multiLvlStrCache>
                <c:ptCount val="29"/>
                <c:lvl>
                  <c:pt idx="0">
                    <c:v>Kampala</c:v>
                  </c:pt>
                  <c:pt idx="1">
                    <c:v>Wakiso</c:v>
                  </c:pt>
                  <c:pt idx="2">
                    <c:v>Mukono</c:v>
                  </c:pt>
                  <c:pt idx="3">
                    <c:v>Buikwe</c:v>
                  </c:pt>
                  <c:pt idx="4">
                    <c:v>Masaka</c:v>
                  </c:pt>
                  <c:pt idx="5">
                    <c:v>Mubende</c:v>
                  </c:pt>
                  <c:pt idx="6">
                    <c:v>Mpigi</c:v>
                  </c:pt>
                  <c:pt idx="7">
                    <c:v>Rakai</c:v>
                  </c:pt>
                  <c:pt idx="8">
                    <c:v>Luwero</c:v>
                  </c:pt>
                  <c:pt idx="9">
                    <c:v>Lwengo</c:v>
                  </c:pt>
                  <c:pt idx="10">
                    <c:v>Average Central</c:v>
                  </c:pt>
                  <c:pt idx="11">
                    <c:v>Jinja</c:v>
                  </c:pt>
                  <c:pt idx="12">
                    <c:v>Mbale</c:v>
                  </c:pt>
                  <c:pt idx="13">
                    <c:v>Tororo</c:v>
                  </c:pt>
                  <c:pt idx="14">
                    <c:v>Iganga</c:v>
                  </c:pt>
                  <c:pt idx="15">
                    <c:v>Soroti</c:v>
                  </c:pt>
                  <c:pt idx="16">
                    <c:v>Average Eastern</c:v>
                  </c:pt>
                  <c:pt idx="17">
                    <c:v>Arua</c:v>
                  </c:pt>
                  <c:pt idx="18">
                    <c:v>Lira</c:v>
                  </c:pt>
                  <c:pt idx="19">
                    <c:v>Gulu</c:v>
                  </c:pt>
                  <c:pt idx="20">
                    <c:v>Average Northern</c:v>
                  </c:pt>
                  <c:pt idx="21">
                    <c:v>Mbarara</c:v>
                  </c:pt>
                  <c:pt idx="22">
                    <c:v>Kasese</c:v>
                  </c:pt>
                  <c:pt idx="23">
                    <c:v>Isingiro</c:v>
                  </c:pt>
                  <c:pt idx="24">
                    <c:v>Ntungamo</c:v>
                  </c:pt>
                  <c:pt idx="25">
                    <c:v>Kabarole</c:v>
                  </c:pt>
                  <c:pt idx="26">
                    <c:v>Hoima</c:v>
                  </c:pt>
                  <c:pt idx="27">
                    <c:v>Masindi</c:v>
                  </c:pt>
                  <c:pt idx="28">
                    <c:v>Average Western</c:v>
                  </c:pt>
                </c:lvl>
                <c:lvl>
                  <c:pt idx="0">
                    <c:v>Central</c:v>
                  </c:pt>
                  <c:pt idx="11">
                    <c:v>Eastern</c:v>
                  </c:pt>
                  <c:pt idx="17">
                    <c:v>Northern</c:v>
                  </c:pt>
                  <c:pt idx="21">
                    <c:v>Western</c:v>
                  </c:pt>
                </c:lvl>
              </c:multiLvlStrCache>
            </c:multiLvlStrRef>
          </c:cat>
          <c:val>
            <c:numRef>
              <c:f>Sheet10!$C$3:$C$31</c:f>
              <c:numCache>
                <c:formatCode>General</c:formatCode>
                <c:ptCount val="29"/>
                <c:pt idx="0">
                  <c:v>22.52</c:v>
                </c:pt>
                <c:pt idx="1">
                  <c:v>21</c:v>
                </c:pt>
                <c:pt idx="2">
                  <c:v>5.31</c:v>
                </c:pt>
                <c:pt idx="3">
                  <c:v>2.54</c:v>
                </c:pt>
                <c:pt idx="4">
                  <c:v>2.14</c:v>
                </c:pt>
                <c:pt idx="5">
                  <c:v>1.63</c:v>
                </c:pt>
                <c:pt idx="6">
                  <c:v>1.28</c:v>
                </c:pt>
                <c:pt idx="7">
                  <c:v>0.93</c:v>
                </c:pt>
                <c:pt idx="8">
                  <c:v>0.93</c:v>
                </c:pt>
                <c:pt idx="9">
                  <c:v>0.79</c:v>
                </c:pt>
                <c:pt idx="10">
                  <c:v>59.07</c:v>
                </c:pt>
                <c:pt idx="11">
                  <c:v>3.21</c:v>
                </c:pt>
                <c:pt idx="12">
                  <c:v>1.69</c:v>
                </c:pt>
                <c:pt idx="13">
                  <c:v>1.5</c:v>
                </c:pt>
                <c:pt idx="14">
                  <c:v>1.3</c:v>
                </c:pt>
                <c:pt idx="15">
                  <c:v>0.81</c:v>
                </c:pt>
                <c:pt idx="16">
                  <c:v>8.51</c:v>
                </c:pt>
                <c:pt idx="17">
                  <c:v>1.03</c:v>
                </c:pt>
                <c:pt idx="18">
                  <c:v>0.92</c:v>
                </c:pt>
                <c:pt idx="19">
                  <c:v>0.83</c:v>
                </c:pt>
                <c:pt idx="20">
                  <c:v>2.7800000000000002</c:v>
                </c:pt>
                <c:pt idx="21">
                  <c:v>2.59</c:v>
                </c:pt>
                <c:pt idx="22">
                  <c:v>1.99</c:v>
                </c:pt>
                <c:pt idx="23">
                  <c:v>1.26</c:v>
                </c:pt>
                <c:pt idx="24">
                  <c:v>1.25</c:v>
                </c:pt>
                <c:pt idx="25">
                  <c:v>1.23</c:v>
                </c:pt>
                <c:pt idx="26">
                  <c:v>1.1000000000000001</c:v>
                </c:pt>
                <c:pt idx="27">
                  <c:v>0.86</c:v>
                </c:pt>
                <c:pt idx="28">
                  <c:v>10.28</c:v>
                </c:pt>
              </c:numCache>
            </c:numRef>
          </c:val>
          <c:extLst>
            <c:ext xmlns:c16="http://schemas.microsoft.com/office/drawing/2014/chart" uri="{C3380CC4-5D6E-409C-BE32-E72D297353CC}">
              <c16:uniqueId val="{00000008-40C8-4B24-A368-0655CF56AE20}"/>
            </c:ext>
          </c:extLst>
        </c:ser>
        <c:dLbls>
          <c:showLegendKey val="0"/>
          <c:showVal val="1"/>
          <c:showCatName val="0"/>
          <c:showSerName val="0"/>
          <c:showPercent val="0"/>
          <c:showBubbleSize val="0"/>
        </c:dLbls>
        <c:gapWidth val="247"/>
        <c:axId val="137285384"/>
        <c:axId val="137288912"/>
      </c:barChart>
      <c:lineChart>
        <c:grouping val="standard"/>
        <c:varyColors val="0"/>
        <c:ser>
          <c:idx val="1"/>
          <c:order val="1"/>
          <c:tx>
            <c:strRef>
              <c:f>Sheet10!$D$2</c:f>
              <c:strCache>
                <c:ptCount val="1"/>
                <c:pt idx="0">
                  <c:v>GDP per Capita USD</c:v>
                </c:pt>
              </c:strCache>
            </c:strRef>
          </c:tx>
          <c:spPr>
            <a:ln w="22225" cap="rnd">
              <a:solidFill>
                <a:schemeClr val="accent6">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Sheet10!$A$3:$B$31</c:f>
              <c:multiLvlStrCache>
                <c:ptCount val="29"/>
                <c:lvl>
                  <c:pt idx="0">
                    <c:v>Kampala</c:v>
                  </c:pt>
                  <c:pt idx="1">
                    <c:v>Wakiso</c:v>
                  </c:pt>
                  <c:pt idx="2">
                    <c:v>Mukono</c:v>
                  </c:pt>
                  <c:pt idx="3">
                    <c:v>Buikwe</c:v>
                  </c:pt>
                  <c:pt idx="4">
                    <c:v>Masaka</c:v>
                  </c:pt>
                  <c:pt idx="5">
                    <c:v>Mubende</c:v>
                  </c:pt>
                  <c:pt idx="6">
                    <c:v>Mpigi</c:v>
                  </c:pt>
                  <c:pt idx="7">
                    <c:v>Rakai</c:v>
                  </c:pt>
                  <c:pt idx="8">
                    <c:v>Luwero</c:v>
                  </c:pt>
                  <c:pt idx="9">
                    <c:v>Lwengo</c:v>
                  </c:pt>
                  <c:pt idx="10">
                    <c:v>Average Central</c:v>
                  </c:pt>
                  <c:pt idx="11">
                    <c:v>Jinja</c:v>
                  </c:pt>
                  <c:pt idx="12">
                    <c:v>Mbale</c:v>
                  </c:pt>
                  <c:pt idx="13">
                    <c:v>Tororo</c:v>
                  </c:pt>
                  <c:pt idx="14">
                    <c:v>Iganga</c:v>
                  </c:pt>
                  <c:pt idx="15">
                    <c:v>Soroti</c:v>
                  </c:pt>
                  <c:pt idx="16">
                    <c:v>Average Eastern</c:v>
                  </c:pt>
                  <c:pt idx="17">
                    <c:v>Arua</c:v>
                  </c:pt>
                  <c:pt idx="18">
                    <c:v>Lira</c:v>
                  </c:pt>
                  <c:pt idx="19">
                    <c:v>Gulu</c:v>
                  </c:pt>
                  <c:pt idx="20">
                    <c:v>Average Northern</c:v>
                  </c:pt>
                  <c:pt idx="21">
                    <c:v>Mbarara</c:v>
                  </c:pt>
                  <c:pt idx="22">
                    <c:v>Kasese</c:v>
                  </c:pt>
                  <c:pt idx="23">
                    <c:v>Isingiro</c:v>
                  </c:pt>
                  <c:pt idx="24">
                    <c:v>Ntungamo</c:v>
                  </c:pt>
                  <c:pt idx="25">
                    <c:v>Kabarole</c:v>
                  </c:pt>
                  <c:pt idx="26">
                    <c:v>Hoima</c:v>
                  </c:pt>
                  <c:pt idx="27">
                    <c:v>Masindi</c:v>
                  </c:pt>
                  <c:pt idx="28">
                    <c:v>Average Western</c:v>
                  </c:pt>
                </c:lvl>
                <c:lvl>
                  <c:pt idx="0">
                    <c:v>Central</c:v>
                  </c:pt>
                  <c:pt idx="11">
                    <c:v>Eastern</c:v>
                  </c:pt>
                  <c:pt idx="17">
                    <c:v>Northern</c:v>
                  </c:pt>
                  <c:pt idx="21">
                    <c:v>Western</c:v>
                  </c:pt>
                </c:lvl>
              </c:multiLvlStrCache>
            </c:multiLvlStrRef>
          </c:cat>
          <c:val>
            <c:numRef>
              <c:f>Sheet10!$D$3:$D$31</c:f>
              <c:numCache>
                <c:formatCode>"$"#,##0_);[Red]\("$"#,##0\)</c:formatCode>
                <c:ptCount val="29"/>
                <c:pt idx="0">
                  <c:v>2655</c:v>
                </c:pt>
                <c:pt idx="1">
                  <c:v>3250</c:v>
                </c:pt>
                <c:pt idx="2">
                  <c:v>1738</c:v>
                </c:pt>
                <c:pt idx="3">
                  <c:v>1124</c:v>
                </c:pt>
                <c:pt idx="4">
                  <c:v>1360</c:v>
                </c:pt>
                <c:pt idx="5">
                  <c:v>546</c:v>
                </c:pt>
                <c:pt idx="6">
                  <c:v>1109</c:v>
                </c:pt>
                <c:pt idx="7">
                  <c:v>325</c:v>
                </c:pt>
                <c:pt idx="8">
                  <c:v>385</c:v>
                </c:pt>
                <c:pt idx="9">
                  <c:v>455</c:v>
                </c:pt>
                <c:pt idx="10" formatCode="#,##0">
                  <c:v>1295</c:v>
                </c:pt>
                <c:pt idx="11">
                  <c:v>1180</c:v>
                </c:pt>
                <c:pt idx="12">
                  <c:v>712</c:v>
                </c:pt>
                <c:pt idx="13">
                  <c:v>558</c:v>
                </c:pt>
                <c:pt idx="14">
                  <c:v>511</c:v>
                </c:pt>
                <c:pt idx="15">
                  <c:v>586</c:v>
                </c:pt>
                <c:pt idx="16" formatCode="#,##0">
                  <c:v>709</c:v>
                </c:pt>
                <c:pt idx="17">
                  <c:v>261</c:v>
                </c:pt>
                <c:pt idx="18">
                  <c:v>449</c:v>
                </c:pt>
                <c:pt idx="19">
                  <c:v>599</c:v>
                </c:pt>
                <c:pt idx="20" formatCode="#,##0">
                  <c:v>436</c:v>
                </c:pt>
                <c:pt idx="21">
                  <c:v>1013</c:v>
                </c:pt>
                <c:pt idx="22">
                  <c:v>540</c:v>
                </c:pt>
                <c:pt idx="23">
                  <c:v>568</c:v>
                </c:pt>
                <c:pt idx="24">
                  <c:v>463</c:v>
                </c:pt>
                <c:pt idx="25">
                  <c:v>486</c:v>
                </c:pt>
                <c:pt idx="26">
                  <c:v>449</c:v>
                </c:pt>
                <c:pt idx="27">
                  <c:v>514</c:v>
                </c:pt>
                <c:pt idx="28" formatCode="#,##0">
                  <c:v>576</c:v>
                </c:pt>
              </c:numCache>
            </c:numRef>
          </c:val>
          <c:smooth val="0"/>
          <c:extLst>
            <c:ext xmlns:c16="http://schemas.microsoft.com/office/drawing/2014/chart" uri="{C3380CC4-5D6E-409C-BE32-E72D297353CC}">
              <c16:uniqueId val="{00000009-40C8-4B24-A368-0655CF56AE20}"/>
            </c:ext>
          </c:extLst>
        </c:ser>
        <c:dLbls>
          <c:showLegendKey val="0"/>
          <c:showVal val="1"/>
          <c:showCatName val="0"/>
          <c:showSerName val="0"/>
          <c:showPercent val="0"/>
          <c:showBubbleSize val="0"/>
        </c:dLbls>
        <c:marker val="1"/>
        <c:smooth val="0"/>
        <c:axId val="137289696"/>
        <c:axId val="137286952"/>
      </c:lineChart>
      <c:catAx>
        <c:axId val="1372853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G"/>
          </a:p>
        </c:txPr>
        <c:crossAx val="137288912"/>
        <c:crosses val="autoZero"/>
        <c:auto val="1"/>
        <c:lblAlgn val="ctr"/>
        <c:lblOffset val="100"/>
        <c:noMultiLvlLbl val="0"/>
      </c:catAx>
      <c:valAx>
        <c:axId val="1372889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137285384"/>
        <c:crosses val="autoZero"/>
        <c:crossBetween val="between"/>
      </c:valAx>
      <c:valAx>
        <c:axId val="137286952"/>
        <c:scaling>
          <c:orientation val="minMax"/>
        </c:scaling>
        <c:delete val="0"/>
        <c:axPos val="r"/>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137289696"/>
        <c:crosses val="max"/>
        <c:crossBetween val="between"/>
      </c:valAx>
      <c:catAx>
        <c:axId val="137289696"/>
        <c:scaling>
          <c:orientation val="minMax"/>
        </c:scaling>
        <c:delete val="1"/>
        <c:axPos val="b"/>
        <c:numFmt formatCode="General" sourceLinked="1"/>
        <c:majorTickMark val="out"/>
        <c:minorTickMark val="none"/>
        <c:tickLblPos val="nextTo"/>
        <c:crossAx val="137286952"/>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b="1">
          <a:solidFill>
            <a:schemeClr val="tx1"/>
          </a:solidFill>
        </a:defRPr>
      </a:pPr>
      <a:endParaRPr lang="en-U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Sheet7!$B$1</c:f>
              <c:strCache>
                <c:ptCount val="1"/>
                <c:pt idx="0">
                  <c:v>Yes</c:v>
                </c:pt>
              </c:strCache>
            </c:strRef>
          </c:tx>
          <c:spPr>
            <a:solidFill>
              <a:srgbClr val="00FF00"/>
            </a:solidFill>
          </c:spPr>
          <c:invertIfNegative val="0"/>
          <c:dLbls>
            <c:dLbl>
              <c:idx val="0"/>
              <c:tx>
                <c:rich>
                  <a:bodyPr/>
                  <a:lstStyle/>
                  <a:p>
                    <a:r>
                      <a:rPr lang="en-US" sz="1500"/>
                      <a:t>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79-4707-BE18-2E2D59675FB7}"/>
                </c:ext>
              </c:extLst>
            </c:dLbl>
            <c:dLbl>
              <c:idx val="1"/>
              <c:tx>
                <c:rich>
                  <a:bodyPr/>
                  <a:lstStyle/>
                  <a:p>
                    <a:r>
                      <a:rPr lang="en-US" sz="1500"/>
                      <a:t>80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79-4707-BE18-2E2D59675FB7}"/>
                </c:ext>
              </c:extLst>
            </c:dLbl>
            <c:dLbl>
              <c:idx val="2"/>
              <c:tx>
                <c:rich>
                  <a:bodyPr/>
                  <a:lstStyle/>
                  <a:p>
                    <a:r>
                      <a:rPr lang="en-US" sz="1500"/>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79-4707-BE18-2E2D59675FB7}"/>
                </c:ext>
              </c:extLst>
            </c:dLbl>
            <c:dLbl>
              <c:idx val="3"/>
              <c:tx>
                <c:rich>
                  <a:bodyPr/>
                  <a:lstStyle/>
                  <a:p>
                    <a:r>
                      <a:rPr lang="en-US" sz="1500"/>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79-4707-BE18-2E2D59675FB7}"/>
                </c:ext>
              </c:extLst>
            </c:dLbl>
            <c:spPr>
              <a:noFill/>
              <a:ln>
                <a:noFill/>
              </a:ln>
              <a:effectLst/>
            </c:spPr>
            <c:txPr>
              <a:bodyPr/>
              <a:lstStyle/>
              <a:p>
                <a:pPr>
                  <a:defRPr sz="1500" b="1">
                    <a:latin typeface="+mj-lt"/>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Sheet7!$A$2:$A$5</c:f>
              <c:strCache>
                <c:ptCount val="4"/>
                <c:pt idx="0">
                  <c:v>Cities </c:v>
                </c:pt>
                <c:pt idx="1">
                  <c:v>Municipals</c:v>
                </c:pt>
                <c:pt idx="2">
                  <c:v>Town Councils</c:v>
                </c:pt>
                <c:pt idx="3">
                  <c:v>All Urban Councils </c:v>
                </c:pt>
              </c:strCache>
            </c:strRef>
          </c:cat>
          <c:val>
            <c:numRef>
              <c:f>Sheet7!$B$2:$B$5</c:f>
              <c:numCache>
                <c:formatCode>0%</c:formatCode>
                <c:ptCount val="4"/>
                <c:pt idx="0">
                  <c:v>0.27</c:v>
                </c:pt>
                <c:pt idx="1">
                  <c:v>0.8</c:v>
                </c:pt>
                <c:pt idx="2">
                  <c:v>0.29000000000000031</c:v>
                </c:pt>
                <c:pt idx="3">
                  <c:v>0.45</c:v>
                </c:pt>
              </c:numCache>
            </c:numRef>
          </c:val>
          <c:extLst>
            <c:ext xmlns:c16="http://schemas.microsoft.com/office/drawing/2014/chart" uri="{C3380CC4-5D6E-409C-BE32-E72D297353CC}">
              <c16:uniqueId val="{00000004-8E79-4707-BE18-2E2D59675FB7}"/>
            </c:ext>
          </c:extLst>
        </c:ser>
        <c:ser>
          <c:idx val="1"/>
          <c:order val="1"/>
          <c:tx>
            <c:strRef>
              <c:f>Sheet7!$C$1</c:f>
              <c:strCache>
                <c:ptCount val="1"/>
                <c:pt idx="0">
                  <c:v>No</c:v>
                </c:pt>
              </c:strCache>
            </c:strRef>
          </c:tx>
          <c:spPr>
            <a:solidFill>
              <a:srgbClr val="FF0000"/>
            </a:solidFill>
          </c:spPr>
          <c:invertIfNegative val="0"/>
          <c:dLbls>
            <c:dLbl>
              <c:idx val="0"/>
              <c:tx>
                <c:rich>
                  <a:bodyPr/>
                  <a:lstStyle/>
                  <a:p>
                    <a:r>
                      <a:rPr lang="en-US" sz="1500"/>
                      <a:t>60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79-4707-BE18-2E2D59675FB7}"/>
                </c:ext>
              </c:extLst>
            </c:dLbl>
            <c:dLbl>
              <c:idx val="1"/>
              <c:tx>
                <c:rich>
                  <a:bodyPr/>
                  <a:lstStyle/>
                  <a:p>
                    <a:r>
                      <a:rPr lang="en-US" sz="1500"/>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79-4707-BE18-2E2D59675FB7}"/>
                </c:ext>
              </c:extLst>
            </c:dLbl>
            <c:dLbl>
              <c:idx val="2"/>
              <c:tx>
                <c:rich>
                  <a:bodyPr/>
                  <a:lstStyle/>
                  <a:p>
                    <a:r>
                      <a:rPr lang="en-US" sz="1500"/>
                      <a:t>71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79-4707-BE18-2E2D59675FB7}"/>
                </c:ext>
              </c:extLst>
            </c:dLbl>
            <c:dLbl>
              <c:idx val="3"/>
              <c:tx>
                <c:rich>
                  <a:bodyPr/>
                  <a:lstStyle/>
                  <a:p>
                    <a:r>
                      <a:rPr lang="en-US" sz="1500"/>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79-4707-BE18-2E2D59675FB7}"/>
                </c:ext>
              </c:extLst>
            </c:dLbl>
            <c:spPr>
              <a:noFill/>
              <a:ln>
                <a:noFill/>
              </a:ln>
              <a:effectLst/>
            </c:spPr>
            <c:txPr>
              <a:bodyPr/>
              <a:lstStyle/>
              <a:p>
                <a:pPr>
                  <a:defRPr sz="1500" b="1">
                    <a:latin typeface="Agency FB" pitchFamily="34"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Sheet7!$A$2:$A$5</c:f>
              <c:strCache>
                <c:ptCount val="4"/>
                <c:pt idx="0">
                  <c:v>Cities </c:v>
                </c:pt>
                <c:pt idx="1">
                  <c:v>Municipals</c:v>
                </c:pt>
                <c:pt idx="2">
                  <c:v>Town Councils</c:v>
                </c:pt>
                <c:pt idx="3">
                  <c:v>All Urban Councils </c:v>
                </c:pt>
              </c:strCache>
            </c:strRef>
          </c:cat>
          <c:val>
            <c:numRef>
              <c:f>Sheet7!$C$2:$C$5</c:f>
              <c:numCache>
                <c:formatCode>0%</c:formatCode>
                <c:ptCount val="4"/>
                <c:pt idx="0">
                  <c:v>0.60000000000000064</c:v>
                </c:pt>
                <c:pt idx="1">
                  <c:v>0.2</c:v>
                </c:pt>
                <c:pt idx="2">
                  <c:v>0.71000000000000063</c:v>
                </c:pt>
                <c:pt idx="3">
                  <c:v>0.48000000000000032</c:v>
                </c:pt>
              </c:numCache>
            </c:numRef>
          </c:val>
          <c:extLst>
            <c:ext xmlns:c16="http://schemas.microsoft.com/office/drawing/2014/chart" uri="{C3380CC4-5D6E-409C-BE32-E72D297353CC}">
              <c16:uniqueId val="{00000009-8E79-4707-BE18-2E2D59675FB7}"/>
            </c:ext>
          </c:extLst>
        </c:ser>
        <c:dLbls>
          <c:showLegendKey val="0"/>
          <c:showVal val="0"/>
          <c:showCatName val="0"/>
          <c:showSerName val="0"/>
          <c:showPercent val="0"/>
          <c:showBubbleSize val="0"/>
        </c:dLbls>
        <c:gapWidth val="150"/>
        <c:axId val="35684352"/>
        <c:axId val="35685888"/>
      </c:barChart>
      <c:catAx>
        <c:axId val="35684352"/>
        <c:scaling>
          <c:orientation val="minMax"/>
        </c:scaling>
        <c:delete val="0"/>
        <c:axPos val="b"/>
        <c:numFmt formatCode="General" sourceLinked="0"/>
        <c:majorTickMark val="out"/>
        <c:minorTickMark val="none"/>
        <c:tickLblPos val="nextTo"/>
        <c:txPr>
          <a:bodyPr/>
          <a:lstStyle/>
          <a:p>
            <a:pPr>
              <a:defRPr sz="1700" b="1">
                <a:latin typeface="+mj-lt"/>
              </a:defRPr>
            </a:pPr>
            <a:endParaRPr lang="en-UG"/>
          </a:p>
        </c:txPr>
        <c:crossAx val="35685888"/>
        <c:crosses val="autoZero"/>
        <c:auto val="1"/>
        <c:lblAlgn val="ctr"/>
        <c:lblOffset val="100"/>
        <c:noMultiLvlLbl val="0"/>
      </c:catAx>
      <c:valAx>
        <c:axId val="35685888"/>
        <c:scaling>
          <c:orientation val="minMax"/>
        </c:scaling>
        <c:delete val="0"/>
        <c:axPos val="l"/>
        <c:majorGridlines/>
        <c:numFmt formatCode="0%" sourceLinked="1"/>
        <c:majorTickMark val="out"/>
        <c:minorTickMark val="none"/>
        <c:tickLblPos val="nextTo"/>
        <c:txPr>
          <a:bodyPr/>
          <a:lstStyle/>
          <a:p>
            <a:pPr>
              <a:defRPr sz="2000" b="1">
                <a:latin typeface="+mj-lt"/>
              </a:defRPr>
            </a:pPr>
            <a:endParaRPr lang="en-UG"/>
          </a:p>
        </c:txPr>
        <c:crossAx val="35684352"/>
        <c:crosses val="autoZero"/>
        <c:crossBetween val="between"/>
      </c:valAx>
      <c:spPr>
        <a:solidFill>
          <a:srgbClr val="CCFFFF"/>
        </a:solidFill>
      </c:spPr>
    </c:plotArea>
    <c:legend>
      <c:legendPos val="r"/>
      <c:legendEntry>
        <c:idx val="0"/>
        <c:txPr>
          <a:bodyPr/>
          <a:lstStyle/>
          <a:p>
            <a:pPr>
              <a:defRPr sz="2000" b="1">
                <a:latin typeface="+mj-lt"/>
              </a:defRPr>
            </a:pPr>
            <a:endParaRPr lang="en-UG"/>
          </a:p>
        </c:txPr>
      </c:legendEntry>
      <c:legendEntry>
        <c:idx val="1"/>
        <c:txPr>
          <a:bodyPr/>
          <a:lstStyle/>
          <a:p>
            <a:pPr>
              <a:defRPr sz="2000" b="1">
                <a:latin typeface="+mj-lt"/>
              </a:defRPr>
            </a:pPr>
            <a:endParaRPr lang="en-UG"/>
          </a:p>
        </c:txPr>
      </c:legendEntry>
      <c:overlay val="0"/>
      <c:txPr>
        <a:bodyPr/>
        <a:lstStyle/>
        <a:p>
          <a:pPr>
            <a:defRPr sz="2000" b="1">
              <a:latin typeface="Agency FB" pitchFamily="34" charset="0"/>
            </a:defRPr>
          </a:pPr>
          <a:endParaRPr lang="en-UG"/>
        </a:p>
      </c:txPr>
    </c:legend>
    <c:plotVisOnly val="1"/>
    <c:dispBlanksAs val="gap"/>
    <c:showDLblsOverMax val="0"/>
  </c:chart>
  <c:spPr>
    <a:solidFill>
      <a:srgbClr val="CCFFFF"/>
    </a:solidFill>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Sheet9!$J$2</c:f>
              <c:strCache>
                <c:ptCount val="1"/>
                <c:pt idx="0">
                  <c:v>%age to National GDP</c:v>
                </c:pt>
              </c:strCache>
            </c:strRef>
          </c:tx>
          <c:spPr>
            <a:solidFill>
              <a:srgbClr val="00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Sheet9!$I$3:$I$13</c:f>
              <c:strCache>
                <c:ptCount val="11"/>
                <c:pt idx="0">
                  <c:v>Kampala</c:v>
                </c:pt>
                <c:pt idx="1">
                  <c:v>Masaka</c:v>
                </c:pt>
                <c:pt idx="2">
                  <c:v>Jinja</c:v>
                </c:pt>
                <c:pt idx="3">
                  <c:v>Mbale</c:v>
                </c:pt>
                <c:pt idx="4">
                  <c:v>Soroti</c:v>
                </c:pt>
                <c:pt idx="5">
                  <c:v>Arua</c:v>
                </c:pt>
                <c:pt idx="6">
                  <c:v>Lira</c:v>
                </c:pt>
                <c:pt idx="7">
                  <c:v>Gulu</c:v>
                </c:pt>
                <c:pt idx="8">
                  <c:v>Mbarara</c:v>
                </c:pt>
                <c:pt idx="9">
                  <c:v>Kabarole</c:v>
                </c:pt>
                <c:pt idx="10">
                  <c:v>Hoima</c:v>
                </c:pt>
              </c:strCache>
            </c:strRef>
          </c:cat>
          <c:val>
            <c:numRef>
              <c:f>Sheet9!$J$3:$J$13</c:f>
              <c:numCache>
                <c:formatCode>General</c:formatCode>
                <c:ptCount val="11"/>
                <c:pt idx="0">
                  <c:v>22.52</c:v>
                </c:pt>
                <c:pt idx="1">
                  <c:v>2.14</c:v>
                </c:pt>
                <c:pt idx="2">
                  <c:v>3.21</c:v>
                </c:pt>
                <c:pt idx="3">
                  <c:v>1.69</c:v>
                </c:pt>
                <c:pt idx="4">
                  <c:v>0.81</c:v>
                </c:pt>
                <c:pt idx="5">
                  <c:v>1.03</c:v>
                </c:pt>
                <c:pt idx="6">
                  <c:v>0.92</c:v>
                </c:pt>
                <c:pt idx="7">
                  <c:v>0.83</c:v>
                </c:pt>
                <c:pt idx="8">
                  <c:v>2.59</c:v>
                </c:pt>
                <c:pt idx="9">
                  <c:v>1.23</c:v>
                </c:pt>
                <c:pt idx="10">
                  <c:v>1.1000000000000001</c:v>
                </c:pt>
              </c:numCache>
            </c:numRef>
          </c:val>
          <c:extLst>
            <c:ext xmlns:c16="http://schemas.microsoft.com/office/drawing/2014/chart" uri="{C3380CC4-5D6E-409C-BE32-E72D297353CC}">
              <c16:uniqueId val="{00000000-8248-40A8-A4B0-7B31F458BB13}"/>
            </c:ext>
          </c:extLst>
        </c:ser>
        <c:dLbls>
          <c:showLegendKey val="0"/>
          <c:showVal val="1"/>
          <c:showCatName val="0"/>
          <c:showSerName val="0"/>
          <c:showPercent val="0"/>
          <c:showBubbleSize val="0"/>
        </c:dLbls>
        <c:gapWidth val="247"/>
        <c:axId val="137287344"/>
        <c:axId val="137284208"/>
      </c:barChart>
      <c:lineChart>
        <c:grouping val="standard"/>
        <c:varyColors val="0"/>
        <c:ser>
          <c:idx val="1"/>
          <c:order val="1"/>
          <c:tx>
            <c:strRef>
              <c:f>Sheet9!$K$2</c:f>
              <c:strCache>
                <c:ptCount val="1"/>
                <c:pt idx="0">
                  <c:v>Per capita in USD. </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Sheet9!$I$3:$I$13</c:f>
              <c:strCache>
                <c:ptCount val="11"/>
                <c:pt idx="0">
                  <c:v>Kampala</c:v>
                </c:pt>
                <c:pt idx="1">
                  <c:v>Masaka</c:v>
                </c:pt>
                <c:pt idx="2">
                  <c:v>Jinja</c:v>
                </c:pt>
                <c:pt idx="3">
                  <c:v>Mbale</c:v>
                </c:pt>
                <c:pt idx="4">
                  <c:v>Soroti</c:v>
                </c:pt>
                <c:pt idx="5">
                  <c:v>Arua</c:v>
                </c:pt>
                <c:pt idx="6">
                  <c:v>Lira</c:v>
                </c:pt>
                <c:pt idx="7">
                  <c:v>Gulu</c:v>
                </c:pt>
                <c:pt idx="8">
                  <c:v>Mbarara</c:v>
                </c:pt>
                <c:pt idx="9">
                  <c:v>Kabarole</c:v>
                </c:pt>
                <c:pt idx="10">
                  <c:v>Hoima</c:v>
                </c:pt>
              </c:strCache>
            </c:strRef>
          </c:cat>
          <c:val>
            <c:numRef>
              <c:f>Sheet9!$K$3:$K$13</c:f>
              <c:numCache>
                <c:formatCode>General</c:formatCode>
                <c:ptCount val="11"/>
                <c:pt idx="0">
                  <c:v>2655</c:v>
                </c:pt>
                <c:pt idx="1">
                  <c:v>1360</c:v>
                </c:pt>
                <c:pt idx="2">
                  <c:v>1180</c:v>
                </c:pt>
                <c:pt idx="3">
                  <c:v>712</c:v>
                </c:pt>
                <c:pt idx="4">
                  <c:v>586</c:v>
                </c:pt>
                <c:pt idx="5">
                  <c:v>261</c:v>
                </c:pt>
                <c:pt idx="6">
                  <c:v>449</c:v>
                </c:pt>
                <c:pt idx="7">
                  <c:v>599</c:v>
                </c:pt>
                <c:pt idx="8" formatCode="#,##0">
                  <c:v>1013</c:v>
                </c:pt>
                <c:pt idx="9">
                  <c:v>486</c:v>
                </c:pt>
                <c:pt idx="10">
                  <c:v>449</c:v>
                </c:pt>
              </c:numCache>
            </c:numRef>
          </c:val>
          <c:smooth val="0"/>
          <c:extLst>
            <c:ext xmlns:c16="http://schemas.microsoft.com/office/drawing/2014/chart" uri="{C3380CC4-5D6E-409C-BE32-E72D297353CC}">
              <c16:uniqueId val="{00000001-8248-40A8-A4B0-7B31F458BB13}"/>
            </c:ext>
          </c:extLst>
        </c:ser>
        <c:dLbls>
          <c:showLegendKey val="0"/>
          <c:showVal val="1"/>
          <c:showCatName val="0"/>
          <c:showSerName val="0"/>
          <c:showPercent val="0"/>
          <c:showBubbleSize val="0"/>
        </c:dLbls>
        <c:marker val="1"/>
        <c:smooth val="0"/>
        <c:axId val="137286168"/>
        <c:axId val="137285776"/>
      </c:lineChart>
      <c:catAx>
        <c:axId val="137287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n-UG"/>
          </a:p>
        </c:txPr>
        <c:crossAx val="137284208"/>
        <c:crosses val="autoZero"/>
        <c:auto val="1"/>
        <c:lblAlgn val="ctr"/>
        <c:lblOffset val="100"/>
        <c:noMultiLvlLbl val="0"/>
      </c:catAx>
      <c:valAx>
        <c:axId val="137284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137287344"/>
        <c:crosses val="autoZero"/>
        <c:crossBetween val="between"/>
      </c:valAx>
      <c:valAx>
        <c:axId val="13728577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137286168"/>
        <c:crosses val="max"/>
        <c:crossBetween val="between"/>
      </c:valAx>
      <c:catAx>
        <c:axId val="137286168"/>
        <c:scaling>
          <c:orientation val="minMax"/>
        </c:scaling>
        <c:delete val="1"/>
        <c:axPos val="b"/>
        <c:numFmt formatCode="General" sourceLinked="1"/>
        <c:majorTickMark val="out"/>
        <c:minorTickMark val="none"/>
        <c:tickLblPos val="nextTo"/>
        <c:crossAx val="13728577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G"/>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Sheet5!$A$2</c:f>
              <c:strCache>
                <c:ptCount val="1"/>
                <c:pt idx="0">
                  <c:v>Central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Sheet5!$B$1:$G$1</c:f>
              <c:strCache>
                <c:ptCount val="6"/>
                <c:pt idx="0">
                  <c:v>Trade</c:v>
                </c:pt>
                <c:pt idx="1">
                  <c:v>Food &amp; Accommodation</c:v>
                </c:pt>
                <c:pt idx="2">
                  <c:v>Transport &amp; Communication</c:v>
                </c:pt>
                <c:pt idx="3">
                  <c:v>Manufacturing</c:v>
                </c:pt>
                <c:pt idx="4">
                  <c:v>Other services</c:v>
                </c:pt>
                <c:pt idx="5">
                  <c:v>Agriculture</c:v>
                </c:pt>
              </c:strCache>
            </c:strRef>
          </c:cat>
          <c:val>
            <c:numRef>
              <c:f>Sheet5!$B$2:$G$2</c:f>
              <c:numCache>
                <c:formatCode>General</c:formatCode>
                <c:ptCount val="6"/>
                <c:pt idx="0">
                  <c:v>35</c:v>
                </c:pt>
                <c:pt idx="1">
                  <c:v>12</c:v>
                </c:pt>
                <c:pt idx="2">
                  <c:v>5</c:v>
                </c:pt>
                <c:pt idx="3">
                  <c:v>10</c:v>
                </c:pt>
                <c:pt idx="4">
                  <c:v>30</c:v>
                </c:pt>
                <c:pt idx="5">
                  <c:v>8</c:v>
                </c:pt>
              </c:numCache>
            </c:numRef>
          </c:val>
          <c:extLst>
            <c:ext xmlns:c16="http://schemas.microsoft.com/office/drawing/2014/chart" uri="{C3380CC4-5D6E-409C-BE32-E72D297353CC}">
              <c16:uniqueId val="{00000000-74BE-4AD0-89AB-A443B0E426B0}"/>
            </c:ext>
          </c:extLst>
        </c:ser>
        <c:ser>
          <c:idx val="1"/>
          <c:order val="1"/>
          <c:tx>
            <c:strRef>
              <c:f>Sheet5!$A$3</c:f>
              <c:strCache>
                <c:ptCount val="1"/>
                <c:pt idx="0">
                  <c:v>East</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Sheet5!$B$1:$G$1</c:f>
              <c:strCache>
                <c:ptCount val="6"/>
                <c:pt idx="0">
                  <c:v>Trade</c:v>
                </c:pt>
                <c:pt idx="1">
                  <c:v>Food &amp; Accommodation</c:v>
                </c:pt>
                <c:pt idx="2">
                  <c:v>Transport &amp; Communication</c:v>
                </c:pt>
                <c:pt idx="3">
                  <c:v>Manufacturing</c:v>
                </c:pt>
                <c:pt idx="4">
                  <c:v>Other services</c:v>
                </c:pt>
                <c:pt idx="5">
                  <c:v>Agriculture</c:v>
                </c:pt>
              </c:strCache>
            </c:strRef>
          </c:cat>
          <c:val>
            <c:numRef>
              <c:f>Sheet5!$B$3:$G$3</c:f>
              <c:numCache>
                <c:formatCode>General</c:formatCode>
                <c:ptCount val="6"/>
                <c:pt idx="0">
                  <c:v>33</c:v>
                </c:pt>
                <c:pt idx="1">
                  <c:v>11</c:v>
                </c:pt>
                <c:pt idx="2">
                  <c:v>5</c:v>
                </c:pt>
                <c:pt idx="3">
                  <c:v>9</c:v>
                </c:pt>
                <c:pt idx="4">
                  <c:v>30</c:v>
                </c:pt>
                <c:pt idx="5">
                  <c:v>12</c:v>
                </c:pt>
              </c:numCache>
            </c:numRef>
          </c:val>
          <c:extLst>
            <c:ext xmlns:c16="http://schemas.microsoft.com/office/drawing/2014/chart" uri="{C3380CC4-5D6E-409C-BE32-E72D297353CC}">
              <c16:uniqueId val="{00000001-74BE-4AD0-89AB-A443B0E426B0}"/>
            </c:ext>
          </c:extLst>
        </c:ser>
        <c:ser>
          <c:idx val="2"/>
          <c:order val="2"/>
          <c:tx>
            <c:strRef>
              <c:f>Sheet5!$A$4</c:f>
              <c:strCache>
                <c:ptCount val="1"/>
                <c:pt idx="0">
                  <c:v>North</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Sheet5!$B$1:$G$1</c:f>
              <c:strCache>
                <c:ptCount val="6"/>
                <c:pt idx="0">
                  <c:v>Trade</c:v>
                </c:pt>
                <c:pt idx="1">
                  <c:v>Food &amp; Accommodation</c:v>
                </c:pt>
                <c:pt idx="2">
                  <c:v>Transport &amp; Communication</c:v>
                </c:pt>
                <c:pt idx="3">
                  <c:v>Manufacturing</c:v>
                </c:pt>
                <c:pt idx="4">
                  <c:v>Other services</c:v>
                </c:pt>
                <c:pt idx="5">
                  <c:v>Agriculture</c:v>
                </c:pt>
              </c:strCache>
            </c:strRef>
          </c:cat>
          <c:val>
            <c:numRef>
              <c:f>Sheet5!$B$4:$G$4</c:f>
              <c:numCache>
                <c:formatCode>General</c:formatCode>
                <c:ptCount val="6"/>
                <c:pt idx="0">
                  <c:v>28</c:v>
                </c:pt>
                <c:pt idx="1">
                  <c:v>14</c:v>
                </c:pt>
                <c:pt idx="2">
                  <c:v>8</c:v>
                </c:pt>
                <c:pt idx="3">
                  <c:v>11</c:v>
                </c:pt>
                <c:pt idx="4">
                  <c:v>28</c:v>
                </c:pt>
                <c:pt idx="5">
                  <c:v>11</c:v>
                </c:pt>
              </c:numCache>
            </c:numRef>
          </c:val>
          <c:extLst>
            <c:ext xmlns:c16="http://schemas.microsoft.com/office/drawing/2014/chart" uri="{C3380CC4-5D6E-409C-BE32-E72D297353CC}">
              <c16:uniqueId val="{00000002-74BE-4AD0-89AB-A443B0E426B0}"/>
            </c:ext>
          </c:extLst>
        </c:ser>
        <c:ser>
          <c:idx val="3"/>
          <c:order val="3"/>
          <c:tx>
            <c:strRef>
              <c:f>Sheet5!$A$5</c:f>
              <c:strCache>
                <c:ptCount val="1"/>
                <c:pt idx="0">
                  <c:v>West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Sheet5!$B$1:$G$1</c:f>
              <c:strCache>
                <c:ptCount val="6"/>
                <c:pt idx="0">
                  <c:v>Trade</c:v>
                </c:pt>
                <c:pt idx="1">
                  <c:v>Food &amp; Accommodation</c:v>
                </c:pt>
                <c:pt idx="2">
                  <c:v>Transport &amp; Communication</c:v>
                </c:pt>
                <c:pt idx="3">
                  <c:v>Manufacturing</c:v>
                </c:pt>
                <c:pt idx="4">
                  <c:v>Other services</c:v>
                </c:pt>
                <c:pt idx="5">
                  <c:v>Agriculture</c:v>
                </c:pt>
              </c:strCache>
            </c:strRef>
          </c:cat>
          <c:val>
            <c:numRef>
              <c:f>Sheet5!$B$5:$G$5</c:f>
              <c:numCache>
                <c:formatCode>General</c:formatCode>
                <c:ptCount val="6"/>
                <c:pt idx="0">
                  <c:v>31</c:v>
                </c:pt>
                <c:pt idx="1">
                  <c:v>12</c:v>
                </c:pt>
                <c:pt idx="2">
                  <c:v>5</c:v>
                </c:pt>
                <c:pt idx="3">
                  <c:v>13</c:v>
                </c:pt>
                <c:pt idx="4">
                  <c:v>31</c:v>
                </c:pt>
                <c:pt idx="5">
                  <c:v>8</c:v>
                </c:pt>
              </c:numCache>
            </c:numRef>
          </c:val>
          <c:extLst>
            <c:ext xmlns:c16="http://schemas.microsoft.com/office/drawing/2014/chart" uri="{C3380CC4-5D6E-409C-BE32-E72D297353CC}">
              <c16:uniqueId val="{00000003-74BE-4AD0-89AB-A443B0E426B0}"/>
            </c:ext>
          </c:extLst>
        </c:ser>
        <c:ser>
          <c:idx val="4"/>
          <c:order val="4"/>
          <c:tx>
            <c:strRef>
              <c:f>Sheet5!$A$6</c:f>
              <c:strCache>
                <c:ptCount val="1"/>
                <c:pt idx="0">
                  <c:v>Average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Sheet5!$B$1:$G$1</c:f>
              <c:strCache>
                <c:ptCount val="6"/>
                <c:pt idx="0">
                  <c:v>Trade</c:v>
                </c:pt>
                <c:pt idx="1">
                  <c:v>Food &amp; Accommodation</c:v>
                </c:pt>
                <c:pt idx="2">
                  <c:v>Transport &amp; Communication</c:v>
                </c:pt>
                <c:pt idx="3">
                  <c:v>Manufacturing</c:v>
                </c:pt>
                <c:pt idx="4">
                  <c:v>Other services</c:v>
                </c:pt>
                <c:pt idx="5">
                  <c:v>Agriculture</c:v>
                </c:pt>
              </c:strCache>
            </c:strRef>
          </c:cat>
          <c:val>
            <c:numRef>
              <c:f>Sheet5!$B$6:$G$6</c:f>
              <c:numCache>
                <c:formatCode>General</c:formatCode>
                <c:ptCount val="6"/>
                <c:pt idx="0">
                  <c:v>32</c:v>
                </c:pt>
                <c:pt idx="1">
                  <c:v>12</c:v>
                </c:pt>
                <c:pt idx="2">
                  <c:v>6</c:v>
                </c:pt>
                <c:pt idx="3">
                  <c:v>11</c:v>
                </c:pt>
                <c:pt idx="4">
                  <c:v>30</c:v>
                </c:pt>
                <c:pt idx="5">
                  <c:v>10</c:v>
                </c:pt>
              </c:numCache>
            </c:numRef>
          </c:val>
          <c:extLst>
            <c:ext xmlns:c16="http://schemas.microsoft.com/office/drawing/2014/chart" uri="{C3380CC4-5D6E-409C-BE32-E72D297353CC}">
              <c16:uniqueId val="{00000004-74BE-4AD0-89AB-A443B0E426B0}"/>
            </c:ext>
          </c:extLst>
        </c:ser>
        <c:dLbls>
          <c:dLblPos val="outEnd"/>
          <c:showLegendKey val="0"/>
          <c:showVal val="1"/>
          <c:showCatName val="0"/>
          <c:showSerName val="0"/>
          <c:showPercent val="0"/>
          <c:showBubbleSize val="0"/>
        </c:dLbls>
        <c:gapWidth val="219"/>
        <c:overlap val="-27"/>
        <c:axId val="137289304"/>
        <c:axId val="170415224"/>
      </c:barChart>
      <c:catAx>
        <c:axId val="13728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G"/>
          </a:p>
        </c:txPr>
        <c:crossAx val="170415224"/>
        <c:crosses val="autoZero"/>
        <c:auto val="1"/>
        <c:lblAlgn val="ctr"/>
        <c:lblOffset val="100"/>
        <c:noMultiLvlLbl val="0"/>
      </c:catAx>
      <c:valAx>
        <c:axId val="170415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G"/>
          </a:p>
        </c:txPr>
        <c:crossAx val="137289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ysClr val="window" lastClr="FFFFFF">
        <a:lumMod val="95000"/>
      </a:sysClr>
    </a:solidFill>
    <a:ln>
      <a:noFill/>
    </a:ln>
    <a:effectLst/>
  </c:spPr>
  <c:txPr>
    <a:bodyPr/>
    <a:lstStyle/>
    <a:p>
      <a:pPr>
        <a:defRPr/>
      </a:pPr>
      <a:endParaRPr lang="en-UG"/>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Sheet4!$A$9</c:f>
              <c:strCache>
                <c:ptCount val="1"/>
                <c:pt idx="0">
                  <c:v>Cities</c:v>
                </c:pt>
              </c:strCache>
            </c:strRef>
          </c:tx>
          <c:spPr>
            <a:solidFill>
              <a:srgbClr val="CC00C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Sheet4!$B$8:$H$8</c:f>
              <c:strCache>
                <c:ptCount val="7"/>
                <c:pt idx="0">
                  <c:v>Trade</c:v>
                </c:pt>
                <c:pt idx="1">
                  <c:v>Food &amp; Accommodation</c:v>
                </c:pt>
                <c:pt idx="2">
                  <c:v>Transport &amp; Communication</c:v>
                </c:pt>
                <c:pt idx="3">
                  <c:v>Food Processing</c:v>
                </c:pt>
                <c:pt idx="4">
                  <c:v>Manufacturing</c:v>
                </c:pt>
                <c:pt idx="5">
                  <c:v>Other services</c:v>
                </c:pt>
                <c:pt idx="6">
                  <c:v>Agriculture</c:v>
                </c:pt>
              </c:strCache>
            </c:strRef>
          </c:cat>
          <c:val>
            <c:numRef>
              <c:f>Sheet4!$B$9:$H$9</c:f>
              <c:numCache>
                <c:formatCode>General</c:formatCode>
                <c:ptCount val="7"/>
                <c:pt idx="0">
                  <c:v>35</c:v>
                </c:pt>
                <c:pt idx="1">
                  <c:v>10</c:v>
                </c:pt>
                <c:pt idx="2">
                  <c:v>5</c:v>
                </c:pt>
                <c:pt idx="3">
                  <c:v>5</c:v>
                </c:pt>
                <c:pt idx="4">
                  <c:v>10</c:v>
                </c:pt>
                <c:pt idx="5">
                  <c:v>25</c:v>
                </c:pt>
                <c:pt idx="6">
                  <c:v>4</c:v>
                </c:pt>
              </c:numCache>
            </c:numRef>
          </c:val>
          <c:extLst>
            <c:ext xmlns:c16="http://schemas.microsoft.com/office/drawing/2014/chart" uri="{C3380CC4-5D6E-409C-BE32-E72D297353CC}">
              <c16:uniqueId val="{00000000-4284-46F4-8810-BD915B24FFBB}"/>
            </c:ext>
          </c:extLst>
        </c:ser>
        <c:ser>
          <c:idx val="1"/>
          <c:order val="1"/>
          <c:tx>
            <c:strRef>
              <c:f>Sheet4!$A$10</c:f>
              <c:strCache>
                <c:ptCount val="1"/>
                <c:pt idx="0">
                  <c:v>Municipalities</c:v>
                </c:pt>
              </c:strCache>
            </c:strRef>
          </c:tx>
          <c:spPr>
            <a:solidFill>
              <a:srgbClr val="00B050"/>
            </a:solidFill>
            <a:ln>
              <a:noFill/>
            </a:ln>
            <a:effectLst/>
            <a:sp3d/>
          </c:spPr>
          <c:invertIfNegative val="0"/>
          <c:dPt>
            <c:idx val="0"/>
            <c:invertIfNegative val="0"/>
            <c:bubble3D val="0"/>
            <c:spPr>
              <a:solidFill>
                <a:srgbClr val="008000"/>
              </a:solidFill>
              <a:ln>
                <a:noFill/>
              </a:ln>
              <a:effectLst/>
              <a:sp3d/>
            </c:spPr>
            <c:extLst>
              <c:ext xmlns:c16="http://schemas.microsoft.com/office/drawing/2014/chart" uri="{C3380CC4-5D6E-409C-BE32-E72D297353CC}">
                <c16:uniqueId val="{00000000-8C54-4695-A550-365D27D4755D}"/>
              </c:ext>
            </c:extLst>
          </c:dPt>
          <c:dPt>
            <c:idx val="1"/>
            <c:invertIfNegative val="0"/>
            <c:bubble3D val="0"/>
            <c:spPr>
              <a:solidFill>
                <a:srgbClr val="008000"/>
              </a:solidFill>
              <a:ln>
                <a:noFill/>
              </a:ln>
              <a:effectLst/>
              <a:sp3d/>
            </c:spPr>
            <c:extLst>
              <c:ext xmlns:c16="http://schemas.microsoft.com/office/drawing/2014/chart" uri="{C3380CC4-5D6E-409C-BE32-E72D297353CC}">
                <c16:uniqueId val="{00000001-8C54-4695-A550-365D27D4755D}"/>
              </c:ext>
            </c:extLst>
          </c:dPt>
          <c:dPt>
            <c:idx val="2"/>
            <c:invertIfNegative val="0"/>
            <c:bubble3D val="0"/>
            <c:spPr>
              <a:solidFill>
                <a:srgbClr val="008000"/>
              </a:solidFill>
              <a:ln>
                <a:noFill/>
              </a:ln>
              <a:effectLst/>
              <a:sp3d/>
            </c:spPr>
            <c:extLst>
              <c:ext xmlns:c16="http://schemas.microsoft.com/office/drawing/2014/chart" uri="{C3380CC4-5D6E-409C-BE32-E72D297353CC}">
                <c16:uniqueId val="{00000002-8C54-4695-A550-365D27D4755D}"/>
              </c:ext>
            </c:extLst>
          </c:dPt>
          <c:dPt>
            <c:idx val="4"/>
            <c:invertIfNegative val="0"/>
            <c:bubble3D val="0"/>
            <c:spPr>
              <a:solidFill>
                <a:srgbClr val="008000"/>
              </a:solidFill>
              <a:ln>
                <a:noFill/>
              </a:ln>
              <a:effectLst/>
              <a:sp3d/>
            </c:spPr>
            <c:extLst>
              <c:ext xmlns:c16="http://schemas.microsoft.com/office/drawing/2014/chart" uri="{C3380CC4-5D6E-409C-BE32-E72D297353CC}">
                <c16:uniqueId val="{00000003-8C54-4695-A550-365D27D4755D}"/>
              </c:ext>
            </c:extLst>
          </c:dPt>
          <c:dPt>
            <c:idx val="5"/>
            <c:invertIfNegative val="0"/>
            <c:bubble3D val="0"/>
            <c:spPr>
              <a:solidFill>
                <a:srgbClr val="008000"/>
              </a:solidFill>
              <a:ln>
                <a:noFill/>
              </a:ln>
              <a:effectLst/>
              <a:sp3d/>
            </c:spPr>
            <c:extLst>
              <c:ext xmlns:c16="http://schemas.microsoft.com/office/drawing/2014/chart" uri="{C3380CC4-5D6E-409C-BE32-E72D297353CC}">
                <c16:uniqueId val="{00000004-8C54-4695-A550-365D27D4755D}"/>
              </c:ext>
            </c:extLst>
          </c:dPt>
          <c:dPt>
            <c:idx val="6"/>
            <c:invertIfNegative val="0"/>
            <c:bubble3D val="0"/>
            <c:spPr>
              <a:solidFill>
                <a:srgbClr val="008000"/>
              </a:solidFill>
              <a:ln>
                <a:noFill/>
              </a:ln>
              <a:effectLst/>
              <a:sp3d/>
            </c:spPr>
            <c:extLst>
              <c:ext xmlns:c16="http://schemas.microsoft.com/office/drawing/2014/chart" uri="{C3380CC4-5D6E-409C-BE32-E72D297353CC}">
                <c16:uniqueId val="{00000005-8C54-4695-A550-365D27D475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Sheet4!$B$8:$H$8</c:f>
              <c:strCache>
                <c:ptCount val="7"/>
                <c:pt idx="0">
                  <c:v>Trade</c:v>
                </c:pt>
                <c:pt idx="1">
                  <c:v>Food &amp; Accommodation</c:v>
                </c:pt>
                <c:pt idx="2">
                  <c:v>Transport &amp; Communication</c:v>
                </c:pt>
                <c:pt idx="3">
                  <c:v>Food Processing</c:v>
                </c:pt>
                <c:pt idx="4">
                  <c:v>Manufacturing</c:v>
                </c:pt>
                <c:pt idx="5">
                  <c:v>Other services</c:v>
                </c:pt>
                <c:pt idx="6">
                  <c:v>Agriculture</c:v>
                </c:pt>
              </c:strCache>
            </c:strRef>
          </c:cat>
          <c:val>
            <c:numRef>
              <c:f>Sheet4!$B$10:$H$10</c:f>
              <c:numCache>
                <c:formatCode>General</c:formatCode>
                <c:ptCount val="7"/>
                <c:pt idx="0">
                  <c:v>45</c:v>
                </c:pt>
                <c:pt idx="1">
                  <c:v>14</c:v>
                </c:pt>
                <c:pt idx="2">
                  <c:v>5</c:v>
                </c:pt>
                <c:pt idx="3">
                  <c:v>0</c:v>
                </c:pt>
                <c:pt idx="4">
                  <c:v>9</c:v>
                </c:pt>
                <c:pt idx="5">
                  <c:v>31</c:v>
                </c:pt>
                <c:pt idx="6">
                  <c:v>6</c:v>
                </c:pt>
              </c:numCache>
            </c:numRef>
          </c:val>
          <c:extLst>
            <c:ext xmlns:c16="http://schemas.microsoft.com/office/drawing/2014/chart" uri="{C3380CC4-5D6E-409C-BE32-E72D297353CC}">
              <c16:uniqueId val="{00000001-4284-46F4-8810-BD915B24FFBB}"/>
            </c:ext>
          </c:extLst>
        </c:ser>
        <c:ser>
          <c:idx val="2"/>
          <c:order val="2"/>
          <c:tx>
            <c:strRef>
              <c:f>Sheet4!$A$11</c:f>
              <c:strCache>
                <c:ptCount val="1"/>
                <c:pt idx="0">
                  <c:v>Average</c:v>
                </c:pt>
              </c:strCache>
            </c:strRef>
          </c:tx>
          <c:spPr>
            <a:solidFill>
              <a:srgbClr val="FFC000"/>
            </a:solidFill>
            <a:ln>
              <a:noFill/>
            </a:ln>
            <a:effectLst/>
            <a:sp3d/>
          </c:spPr>
          <c:invertIfNegative val="0"/>
          <c:dLbls>
            <c:dLbl>
              <c:idx val="0"/>
              <c:layout>
                <c:manualLayout>
                  <c:x val="8.7623220153340634E-3"/>
                  <c:y val="-1.276679773506183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84-46F4-8810-BD915B24FF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Sheet4!$B$8:$H$8</c:f>
              <c:strCache>
                <c:ptCount val="7"/>
                <c:pt idx="0">
                  <c:v>Trade</c:v>
                </c:pt>
                <c:pt idx="1">
                  <c:v>Food &amp; Accommodation</c:v>
                </c:pt>
                <c:pt idx="2">
                  <c:v>Transport &amp; Communication</c:v>
                </c:pt>
                <c:pt idx="3">
                  <c:v>Food Processing</c:v>
                </c:pt>
                <c:pt idx="4">
                  <c:v>Manufacturing</c:v>
                </c:pt>
                <c:pt idx="5">
                  <c:v>Other services</c:v>
                </c:pt>
                <c:pt idx="6">
                  <c:v>Agriculture</c:v>
                </c:pt>
              </c:strCache>
            </c:strRef>
          </c:cat>
          <c:val>
            <c:numRef>
              <c:f>Sheet4!$B$11:$H$11</c:f>
              <c:numCache>
                <c:formatCode>General</c:formatCode>
                <c:ptCount val="7"/>
                <c:pt idx="0">
                  <c:v>40</c:v>
                </c:pt>
                <c:pt idx="1">
                  <c:v>12</c:v>
                </c:pt>
                <c:pt idx="2">
                  <c:v>5</c:v>
                </c:pt>
                <c:pt idx="4">
                  <c:v>10</c:v>
                </c:pt>
                <c:pt idx="5">
                  <c:v>28</c:v>
                </c:pt>
                <c:pt idx="6">
                  <c:v>5</c:v>
                </c:pt>
              </c:numCache>
            </c:numRef>
          </c:val>
          <c:extLst>
            <c:ext xmlns:c16="http://schemas.microsoft.com/office/drawing/2014/chart" uri="{C3380CC4-5D6E-409C-BE32-E72D297353CC}">
              <c16:uniqueId val="{00000003-4284-46F4-8810-BD915B24FFBB}"/>
            </c:ext>
          </c:extLst>
        </c:ser>
        <c:dLbls>
          <c:showLegendKey val="0"/>
          <c:showVal val="1"/>
          <c:showCatName val="0"/>
          <c:showSerName val="0"/>
          <c:showPercent val="0"/>
          <c:showBubbleSize val="0"/>
        </c:dLbls>
        <c:gapWidth val="150"/>
        <c:shape val="box"/>
        <c:axId val="170407776"/>
        <c:axId val="170412480"/>
        <c:axId val="0"/>
      </c:bar3DChart>
      <c:catAx>
        <c:axId val="170407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G"/>
          </a:p>
        </c:txPr>
        <c:crossAx val="170412480"/>
        <c:crosses val="autoZero"/>
        <c:auto val="1"/>
        <c:lblAlgn val="ctr"/>
        <c:lblOffset val="100"/>
        <c:noMultiLvlLbl val="0"/>
      </c:catAx>
      <c:valAx>
        <c:axId val="1704124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G"/>
          </a:p>
        </c:txPr>
        <c:crossAx val="17040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rgbClr val="CCFFFF"/>
    </a:solidFill>
    <a:ln>
      <a:noFill/>
    </a:ln>
    <a:effectLst/>
  </c:spPr>
  <c:txPr>
    <a:bodyPr/>
    <a:lstStyle/>
    <a:p>
      <a:pPr>
        <a:defRPr/>
      </a:pPr>
      <a:endParaRPr lang="en-UG"/>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Spatial distribution of roads per city</a:t>
            </a:r>
          </a:p>
          <a:p>
            <a:pPr>
              <a:defRPr/>
            </a:pPr>
            <a:r>
              <a:rPr lang="en-US"/>
              <a:t>Source: urban indicators assessment 2022</a:t>
            </a:r>
          </a:p>
        </c:rich>
      </c:tx>
      <c:overlay val="0"/>
      <c:spPr>
        <a:noFill/>
        <a:ln>
          <a:noFill/>
        </a:ln>
        <a:effectLst/>
      </c:spPr>
      <c:txPr>
        <a:bodyPr rot="0" spcFirstLastPara="1" vertOverflow="ellipsis" vert="horz" wrap="square" anchor="ctr" anchorCtr="1"/>
        <a:lstStyle/>
        <a:p>
          <a:pPr>
            <a:defRPr sz="168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'ROAD DENSITY'!$A$4</c:f>
              <c:strCache>
                <c:ptCount val="1"/>
                <c:pt idx="0">
                  <c:v>Km/km2</c:v>
                </c:pt>
              </c:strCache>
            </c:strRef>
          </c:tx>
          <c:spPr>
            <a:solidFill>
              <a:srgbClr val="00990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DENSITY'!$B$3:$L$3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'ROAD DENSITY'!$B$4:$L$4</c:f>
              <c:numCache>
                <c:formatCode>General</c:formatCode>
                <c:ptCount val="11"/>
                <c:pt idx="0" formatCode="0">
                  <c:v>3.4</c:v>
                </c:pt>
                <c:pt idx="1">
                  <c:v>5</c:v>
                </c:pt>
                <c:pt idx="2" formatCode="0">
                  <c:v>2.2000000000000002</c:v>
                </c:pt>
                <c:pt idx="3" formatCode="0">
                  <c:v>2.6</c:v>
                </c:pt>
                <c:pt idx="4" formatCode="0">
                  <c:v>3.1</c:v>
                </c:pt>
                <c:pt idx="5" formatCode="0">
                  <c:v>10.9</c:v>
                </c:pt>
                <c:pt idx="6" formatCode="0">
                  <c:v>3.8</c:v>
                </c:pt>
                <c:pt idx="7" formatCode="0">
                  <c:v>3.3</c:v>
                </c:pt>
                <c:pt idx="8" formatCode="0">
                  <c:v>3.1</c:v>
                </c:pt>
                <c:pt idx="9" formatCode="0">
                  <c:v>2.1</c:v>
                </c:pt>
                <c:pt idx="10" formatCode="0">
                  <c:v>2.6</c:v>
                </c:pt>
              </c:numCache>
            </c:numRef>
          </c:val>
          <c:extLst>
            <c:ext xmlns:c16="http://schemas.microsoft.com/office/drawing/2014/chart" uri="{C3380CC4-5D6E-409C-BE32-E72D297353CC}">
              <c16:uniqueId val="{00000000-DFEB-4559-BB6D-46B72EBD5C30}"/>
            </c:ext>
          </c:extLst>
        </c:ser>
        <c:ser>
          <c:idx val="1"/>
          <c:order val="1"/>
          <c:tx>
            <c:strRef>
              <c:f>'ROAD DENSITY'!$A$5</c:f>
              <c:strCache>
                <c:ptCount val="1"/>
                <c:pt idx="0">
                  <c:v>km/1000 persons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path path="circle">
                <a:fillToRect l="50000" t="50000" r="50000" b="50000"/>
              </a:path>
            </a:gra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DENSITY'!$B$3:$L$3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'ROAD DENSITY'!$B$5:$L$5</c:f>
              <c:numCache>
                <c:formatCode>General</c:formatCode>
                <c:ptCount val="11"/>
                <c:pt idx="0" formatCode="0">
                  <c:v>3.6</c:v>
                </c:pt>
                <c:pt idx="1">
                  <c:v>5</c:v>
                </c:pt>
                <c:pt idx="2">
                  <c:v>3</c:v>
                </c:pt>
                <c:pt idx="3">
                  <c:v>3</c:v>
                </c:pt>
                <c:pt idx="4" formatCode="0">
                  <c:v>2.1</c:v>
                </c:pt>
                <c:pt idx="5">
                  <c:v>10</c:v>
                </c:pt>
                <c:pt idx="6" formatCode="0">
                  <c:v>4.5</c:v>
                </c:pt>
                <c:pt idx="7" formatCode="0">
                  <c:v>3.9</c:v>
                </c:pt>
                <c:pt idx="8" formatCode="0">
                  <c:v>1.5</c:v>
                </c:pt>
                <c:pt idx="9" formatCode="0">
                  <c:v>3.3</c:v>
                </c:pt>
                <c:pt idx="10" formatCode="0">
                  <c:v>4.7</c:v>
                </c:pt>
              </c:numCache>
            </c:numRef>
          </c:val>
          <c:extLst>
            <c:ext xmlns:c16="http://schemas.microsoft.com/office/drawing/2014/chart" uri="{C3380CC4-5D6E-409C-BE32-E72D297353CC}">
              <c16:uniqueId val="{00000001-DFEB-4559-BB6D-46B72EBD5C30}"/>
            </c:ext>
          </c:extLst>
        </c:ser>
        <c:dLbls>
          <c:showLegendKey val="0"/>
          <c:showVal val="1"/>
          <c:showCatName val="0"/>
          <c:showSerName val="0"/>
          <c:showPercent val="0"/>
          <c:showBubbleSize val="0"/>
        </c:dLbls>
        <c:gapWidth val="150"/>
        <c:shape val="box"/>
        <c:axId val="278154720"/>
        <c:axId val="278152096"/>
        <c:axId val="0"/>
      </c:bar3DChart>
      <c:catAx>
        <c:axId val="278154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278152096"/>
        <c:crosses val="autoZero"/>
        <c:auto val="1"/>
        <c:lblAlgn val="ctr"/>
        <c:lblOffset val="100"/>
        <c:noMultiLvlLbl val="0"/>
      </c:catAx>
      <c:valAx>
        <c:axId val="2781520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7815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Spatial distribution of roads per town council</a:t>
            </a:r>
          </a:p>
          <a:p>
            <a:pPr>
              <a:defRPr/>
            </a:pPr>
            <a:r>
              <a:rPr lang="en-US"/>
              <a:t>Source: urban indicators assessment 2022</a:t>
            </a:r>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'ROAD DENSITY'!$A$40</c:f>
              <c:strCache>
                <c:ptCount val="1"/>
                <c:pt idx="0">
                  <c:v>Km/km2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path path="circle">
                <a:fillToRect l="50000" t="50000" r="50000" b="50000"/>
              </a:path>
            </a:gra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DENSITY'!$B$39:$K$39</c:f>
              <c:strCache>
                <c:ptCount val="10"/>
                <c:pt idx="0">
                  <c:v>Aduku</c:v>
                </c:pt>
                <c:pt idx="1">
                  <c:v>Dokolo</c:v>
                </c:pt>
                <c:pt idx="2">
                  <c:v>Pakwach</c:v>
                </c:pt>
                <c:pt idx="3">
                  <c:v>Kamwenge</c:v>
                </c:pt>
                <c:pt idx="4">
                  <c:v>Kihiihi</c:v>
                </c:pt>
                <c:pt idx="5">
                  <c:v>Kyenjojo</c:v>
                </c:pt>
                <c:pt idx="6">
                  <c:v>Kalisizo</c:v>
                </c:pt>
                <c:pt idx="7">
                  <c:v>Kasangati</c:v>
                </c:pt>
                <c:pt idx="8">
                  <c:v>Busiu</c:v>
                </c:pt>
                <c:pt idx="9">
                  <c:v>Buwenge</c:v>
                </c:pt>
              </c:strCache>
            </c:strRef>
          </c:cat>
          <c:val>
            <c:numRef>
              <c:f>'ROAD DENSITY'!$B$40:$K$40</c:f>
              <c:numCache>
                <c:formatCode>0</c:formatCode>
                <c:ptCount val="10"/>
                <c:pt idx="0">
                  <c:v>0.9</c:v>
                </c:pt>
                <c:pt idx="1">
                  <c:v>1.1000000000000001</c:v>
                </c:pt>
                <c:pt idx="2">
                  <c:v>3.2</c:v>
                </c:pt>
                <c:pt idx="3">
                  <c:v>1.5</c:v>
                </c:pt>
                <c:pt idx="4" formatCode="General">
                  <c:v>2</c:v>
                </c:pt>
                <c:pt idx="5">
                  <c:v>1.8</c:v>
                </c:pt>
                <c:pt idx="6">
                  <c:v>2.2999999999999998</c:v>
                </c:pt>
                <c:pt idx="7" formatCode="General">
                  <c:v>6</c:v>
                </c:pt>
                <c:pt idx="8">
                  <c:v>1.2</c:v>
                </c:pt>
                <c:pt idx="9">
                  <c:v>4.2</c:v>
                </c:pt>
              </c:numCache>
            </c:numRef>
          </c:val>
          <c:extLst>
            <c:ext xmlns:c16="http://schemas.microsoft.com/office/drawing/2014/chart" uri="{C3380CC4-5D6E-409C-BE32-E72D297353CC}">
              <c16:uniqueId val="{00000000-2129-48A9-AEB9-9BDD23C47F81}"/>
            </c:ext>
          </c:extLst>
        </c:ser>
        <c:ser>
          <c:idx val="1"/>
          <c:order val="1"/>
          <c:tx>
            <c:strRef>
              <c:f>'ROAD DENSITY'!$A$41</c:f>
              <c:strCache>
                <c:ptCount val="1"/>
                <c:pt idx="0">
                  <c:v>km/1000 persons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path path="circle">
                <a:fillToRect l="50000" t="50000" r="50000" b="50000"/>
              </a:path>
            </a:gra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DENSITY'!$B$39:$K$39</c:f>
              <c:strCache>
                <c:ptCount val="10"/>
                <c:pt idx="0">
                  <c:v>Aduku</c:v>
                </c:pt>
                <c:pt idx="1">
                  <c:v>Dokolo</c:v>
                </c:pt>
                <c:pt idx="2">
                  <c:v>Pakwach</c:v>
                </c:pt>
                <c:pt idx="3">
                  <c:v>Kamwenge</c:v>
                </c:pt>
                <c:pt idx="4">
                  <c:v>Kihiihi</c:v>
                </c:pt>
                <c:pt idx="5">
                  <c:v>Kyenjojo</c:v>
                </c:pt>
                <c:pt idx="6">
                  <c:v>Kalisizo</c:v>
                </c:pt>
                <c:pt idx="7">
                  <c:v>Kasangati</c:v>
                </c:pt>
                <c:pt idx="8">
                  <c:v>Busiu</c:v>
                </c:pt>
                <c:pt idx="9">
                  <c:v>Buwenge</c:v>
                </c:pt>
              </c:strCache>
            </c:strRef>
          </c:cat>
          <c:val>
            <c:numRef>
              <c:f>'ROAD DENSITY'!$B$41:$K$41</c:f>
              <c:numCache>
                <c:formatCode>0</c:formatCode>
                <c:ptCount val="10"/>
                <c:pt idx="0">
                  <c:v>2.5</c:v>
                </c:pt>
                <c:pt idx="1">
                  <c:v>3.9</c:v>
                </c:pt>
                <c:pt idx="2">
                  <c:v>2.4</c:v>
                </c:pt>
                <c:pt idx="3">
                  <c:v>3.8</c:v>
                </c:pt>
                <c:pt idx="4">
                  <c:v>4.2</c:v>
                </c:pt>
                <c:pt idx="5">
                  <c:v>5.6</c:v>
                </c:pt>
                <c:pt idx="6">
                  <c:v>1.9</c:v>
                </c:pt>
                <c:pt idx="7">
                  <c:v>2.8</c:v>
                </c:pt>
                <c:pt idx="8">
                  <c:v>0.9</c:v>
                </c:pt>
                <c:pt idx="9">
                  <c:v>1.3</c:v>
                </c:pt>
              </c:numCache>
            </c:numRef>
          </c:val>
          <c:extLst>
            <c:ext xmlns:c16="http://schemas.microsoft.com/office/drawing/2014/chart" uri="{C3380CC4-5D6E-409C-BE32-E72D297353CC}">
              <c16:uniqueId val="{00000001-2129-48A9-AEB9-9BDD23C47F81}"/>
            </c:ext>
          </c:extLst>
        </c:ser>
        <c:dLbls>
          <c:showLegendKey val="0"/>
          <c:showVal val="1"/>
          <c:showCatName val="0"/>
          <c:showSerName val="0"/>
          <c:showPercent val="0"/>
          <c:showBubbleSize val="0"/>
        </c:dLbls>
        <c:gapWidth val="150"/>
        <c:shape val="box"/>
        <c:axId val="488438560"/>
        <c:axId val="488447088"/>
        <c:axId val="0"/>
      </c:bar3DChart>
      <c:catAx>
        <c:axId val="48843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488447088"/>
        <c:crosses val="autoZero"/>
        <c:auto val="1"/>
        <c:lblAlgn val="ctr"/>
        <c:lblOffset val="100"/>
        <c:noMultiLvlLbl val="0"/>
      </c:catAx>
      <c:valAx>
        <c:axId val="488447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8843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Spatial distribution of roads per municipality</a:t>
            </a:r>
          </a:p>
          <a:p>
            <a:pPr>
              <a:defRPr/>
            </a:pPr>
            <a:r>
              <a:rPr lang="en-US"/>
              <a:t>Source: urban indicators assessment 2022</a:t>
            </a:r>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'ROAD DENSITY'!$A$18</c:f>
              <c:strCache>
                <c:ptCount val="1"/>
                <c:pt idx="0">
                  <c:v>Km/km2</c:v>
                </c:pt>
              </c:strCache>
            </c:strRef>
          </c:tx>
          <c:spPr>
            <a:solidFill>
              <a:srgbClr val="FF000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DENSITY'!$B$17:$K$17</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'ROAD DENSITY'!$B$18:$K$18</c:f>
              <c:numCache>
                <c:formatCode>0</c:formatCode>
                <c:ptCount val="10"/>
                <c:pt idx="0" formatCode="General">
                  <c:v>2</c:v>
                </c:pt>
                <c:pt idx="1">
                  <c:v>12.2</c:v>
                </c:pt>
                <c:pt idx="2">
                  <c:v>6.9</c:v>
                </c:pt>
                <c:pt idx="3">
                  <c:v>5.5</c:v>
                </c:pt>
                <c:pt idx="4">
                  <c:v>1.8</c:v>
                </c:pt>
                <c:pt idx="5">
                  <c:v>7.4</c:v>
                </c:pt>
                <c:pt idx="6">
                  <c:v>1.6</c:v>
                </c:pt>
                <c:pt idx="7" formatCode="General">
                  <c:v>2</c:v>
                </c:pt>
                <c:pt idx="8">
                  <c:v>2.1</c:v>
                </c:pt>
                <c:pt idx="9">
                  <c:v>5.9</c:v>
                </c:pt>
              </c:numCache>
            </c:numRef>
          </c:val>
          <c:extLst>
            <c:ext xmlns:c16="http://schemas.microsoft.com/office/drawing/2014/chart" uri="{C3380CC4-5D6E-409C-BE32-E72D297353CC}">
              <c16:uniqueId val="{00000000-89ED-48AD-8348-89BE011AE2B3}"/>
            </c:ext>
          </c:extLst>
        </c:ser>
        <c:ser>
          <c:idx val="1"/>
          <c:order val="1"/>
          <c:tx>
            <c:strRef>
              <c:f>'ROAD DENSITY'!$A$19</c:f>
              <c:strCache>
                <c:ptCount val="1"/>
                <c:pt idx="0">
                  <c:v>km/1000 persons</c:v>
                </c:pt>
              </c:strCache>
            </c:strRef>
          </c:tx>
          <c:spPr>
            <a:solidFill>
              <a:srgbClr val="0000FF"/>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DENSITY'!$B$17:$K$17</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'ROAD DENSITY'!$B$19:$K$19</c:f>
              <c:numCache>
                <c:formatCode>0</c:formatCode>
                <c:ptCount val="10"/>
                <c:pt idx="0" formatCode="General">
                  <c:v>3</c:v>
                </c:pt>
                <c:pt idx="1">
                  <c:v>1.3</c:v>
                </c:pt>
                <c:pt idx="2">
                  <c:v>1.2</c:v>
                </c:pt>
                <c:pt idx="3">
                  <c:v>3.4</c:v>
                </c:pt>
                <c:pt idx="4" formatCode="General">
                  <c:v>4</c:v>
                </c:pt>
                <c:pt idx="5">
                  <c:v>1.4</c:v>
                </c:pt>
                <c:pt idx="6">
                  <c:v>0.8</c:v>
                </c:pt>
                <c:pt idx="7">
                  <c:v>2.4</c:v>
                </c:pt>
                <c:pt idx="8">
                  <c:v>5.6</c:v>
                </c:pt>
                <c:pt idx="9">
                  <c:v>3.2</c:v>
                </c:pt>
              </c:numCache>
            </c:numRef>
          </c:val>
          <c:extLst>
            <c:ext xmlns:c16="http://schemas.microsoft.com/office/drawing/2014/chart" uri="{C3380CC4-5D6E-409C-BE32-E72D297353CC}">
              <c16:uniqueId val="{00000001-89ED-48AD-8348-89BE011AE2B3}"/>
            </c:ext>
          </c:extLst>
        </c:ser>
        <c:dLbls>
          <c:showLegendKey val="0"/>
          <c:showVal val="1"/>
          <c:showCatName val="0"/>
          <c:showSerName val="0"/>
          <c:showPercent val="0"/>
          <c:showBubbleSize val="0"/>
        </c:dLbls>
        <c:gapWidth val="150"/>
        <c:shape val="box"/>
        <c:axId val="488424784"/>
        <c:axId val="488431016"/>
        <c:axId val="0"/>
      </c:bar3DChart>
      <c:catAx>
        <c:axId val="48842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488431016"/>
        <c:crosses val="autoZero"/>
        <c:auto val="1"/>
        <c:lblAlgn val="ctr"/>
        <c:lblOffset val="100"/>
        <c:noMultiLvlLbl val="0"/>
      </c:catAx>
      <c:valAx>
        <c:axId val="488431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842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5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latin typeface="Trebuchet MS" panose="020B0603020202020204" pitchFamily="34" charset="0"/>
              </a:rPr>
              <a:t>coverage of paved roads in cities</a:t>
            </a:r>
          </a:p>
          <a:p>
            <a:pPr>
              <a:defRPr/>
            </a:pPr>
            <a:r>
              <a:rPr lang="en-US" dirty="0">
                <a:latin typeface="Trebuchet MS" panose="020B0603020202020204" pitchFamily="34" charset="0"/>
              </a:rPr>
              <a:t>Source: Urban indicators assessment 2022</a:t>
            </a:r>
          </a:p>
          <a:p>
            <a:pPr>
              <a:defRPr/>
            </a:pPr>
            <a:endParaRPr lang="en-US" dirty="0"/>
          </a:p>
        </c:rich>
      </c:tx>
      <c:overlay val="0"/>
      <c:spPr>
        <a:noFill/>
        <a:ln>
          <a:noFill/>
        </a:ln>
        <a:effectLst/>
      </c:spPr>
      <c:txPr>
        <a:bodyPr rot="0" spcFirstLastPara="1" vertOverflow="ellipsis" vert="horz" wrap="square" anchor="ctr" anchorCtr="1"/>
        <a:lstStyle/>
        <a:p>
          <a:pPr>
            <a:defRPr sz="1440" b="1" i="0" u="none" strike="noStrike" kern="1200" cap="none" spc="5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title>
    <c:autoTitleDeleted val="0"/>
    <c:plotArea>
      <c:layout/>
      <c:barChart>
        <c:barDir val="col"/>
        <c:grouping val="clustered"/>
        <c:varyColors val="0"/>
        <c:ser>
          <c:idx val="0"/>
          <c:order val="0"/>
          <c:spPr>
            <a:noFill/>
            <a:ln w="25400" cap="flat" cmpd="sng" algn="ctr">
              <a:solidFill>
                <a:srgbClr val="0000FF"/>
              </a:solidFill>
              <a:miter lim="800000"/>
            </a:ln>
            <a:effectLst/>
          </c:spPr>
          <c:invertIfNegative val="0"/>
          <c:dLbls>
            <c:dLbl>
              <c:idx val="0"/>
              <c:layout>
                <c:manualLayout>
                  <c:x val="-6.4731055207944621E-3"/>
                  <c:y val="2.14838620931134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AD-4700-9C01-85DA09DFE9A3}"/>
                </c:ext>
              </c:extLst>
            </c:dLbl>
            <c:dLbl>
              <c:idx val="1"/>
              <c:layout>
                <c:manualLayout>
                  <c:x val="-9.7096582811917187E-3"/>
                  <c:y val="9.88185404257033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AD-4700-9C01-85DA09DFE9A3}"/>
                </c:ext>
              </c:extLst>
            </c:dLbl>
            <c:dLbl>
              <c:idx val="2"/>
              <c:layout>
                <c:manualLayout>
                  <c:x val="-2.966805757570853E-17"/>
                  <c:y val="9.88185404257033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AD-4700-9C01-85DA09DFE9A3}"/>
                </c:ext>
              </c:extLst>
            </c:dLbl>
            <c:dLbl>
              <c:idx val="4"/>
              <c:layout>
                <c:manualLayout>
                  <c:x val="-1.2946211041588938E-2"/>
                  <c:y val="1.6940321215834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AD-4700-9C01-85DA09DFE9A3}"/>
                </c:ext>
              </c:extLst>
            </c:dLbl>
            <c:dLbl>
              <c:idx val="5"/>
              <c:layout>
                <c:manualLayout>
                  <c:x val="-6.473105520794469E-3"/>
                  <c:y val="2.39987883890993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AD-4700-9C01-85DA09DFE9A3}"/>
                </c:ext>
              </c:extLst>
            </c:dLbl>
            <c:dLbl>
              <c:idx val="6"/>
              <c:layout>
                <c:manualLayout>
                  <c:x val="-1.1867223030283412E-16"/>
                  <c:y val="2.14838620931134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D-4700-9C01-85DA09DFE9A3}"/>
                </c:ext>
              </c:extLst>
            </c:dLbl>
            <c:dLbl>
              <c:idx val="7"/>
              <c:layout>
                <c:manualLayout>
                  <c:x val="-3.2365527603973533E-3"/>
                  <c:y val="8.9767584684237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D-4700-9C01-85DA09DFE9A3}"/>
                </c:ext>
              </c:extLst>
            </c:dLbl>
            <c:dLbl>
              <c:idx val="8"/>
              <c:layout>
                <c:manualLayout>
                  <c:x val="0"/>
                  <c:y val="1.6940321215834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D-4700-9C01-85DA09DFE9A3}"/>
                </c:ext>
              </c:extLst>
            </c:dLbl>
            <c:dLbl>
              <c:idx val="9"/>
              <c:layout>
                <c:manualLayout>
                  <c:x val="-3.2365527603972345E-3"/>
                  <c:y val="1.6940321215834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AD-4700-9C01-85DA09DFE9A3}"/>
                </c:ext>
              </c:extLst>
            </c:dLbl>
            <c:dLbl>
              <c:idx val="10"/>
              <c:layout>
                <c:manualLayout>
                  <c:x val="-1.1867223030283412E-16"/>
                  <c:y val="-1.902701531048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AD-4700-9C01-85DA09DFE9A3}"/>
                </c:ext>
              </c:extLst>
            </c:dLbl>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'ROAD CONDITION'!$B$4:$L$4</c:f>
              <c:numCache>
                <c:formatCode>0%</c:formatCode>
                <c:ptCount val="11"/>
                <c:pt idx="0">
                  <c:v>0.03</c:v>
                </c:pt>
                <c:pt idx="1">
                  <c:v>7.0000000000000007E-2</c:v>
                </c:pt>
                <c:pt idx="2">
                  <c:v>6.4000000000000001E-2</c:v>
                </c:pt>
                <c:pt idx="3">
                  <c:v>0.01</c:v>
                </c:pt>
                <c:pt idx="4">
                  <c:v>0.113</c:v>
                </c:pt>
                <c:pt idx="5">
                  <c:v>0.32</c:v>
                </c:pt>
                <c:pt idx="6">
                  <c:v>0.03</c:v>
                </c:pt>
                <c:pt idx="7">
                  <c:v>3.5000000000000003E-2</c:v>
                </c:pt>
                <c:pt idx="8">
                  <c:v>0.12</c:v>
                </c:pt>
                <c:pt idx="9">
                  <c:v>0.14299999999999999</c:v>
                </c:pt>
                <c:pt idx="10">
                  <c:v>0.03</c:v>
                </c:pt>
              </c:numCache>
            </c:numRef>
          </c:val>
          <c:extLst>
            <c:ext xmlns:c16="http://schemas.microsoft.com/office/drawing/2014/chart" uri="{C3380CC4-5D6E-409C-BE32-E72D297353CC}">
              <c16:uniqueId val="{00000000-9AF0-4486-A014-329A3601EC14}"/>
            </c:ext>
          </c:extLst>
        </c:ser>
        <c:dLbls>
          <c:dLblPos val="inEnd"/>
          <c:showLegendKey val="0"/>
          <c:showVal val="1"/>
          <c:showCatName val="0"/>
          <c:showSerName val="0"/>
          <c:showPercent val="0"/>
          <c:showBubbleSize val="0"/>
        </c:dLbls>
        <c:gapWidth val="164"/>
        <c:overlap val="-35"/>
        <c:axId val="478037240"/>
        <c:axId val="478035272"/>
      </c:barChart>
      <c:catAx>
        <c:axId val="478037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478035272"/>
        <c:crosses val="autoZero"/>
        <c:auto val="1"/>
        <c:lblAlgn val="ctr"/>
        <c:lblOffset val="100"/>
        <c:noMultiLvlLbl val="0"/>
      </c:catAx>
      <c:valAx>
        <c:axId val="478035272"/>
        <c:scaling>
          <c:orientation val="minMax"/>
        </c:scaling>
        <c:delete val="1"/>
        <c:axPos val="l"/>
        <c:numFmt formatCode="0%" sourceLinked="1"/>
        <c:majorTickMark val="none"/>
        <c:minorTickMark val="none"/>
        <c:tickLblPos val="nextTo"/>
        <c:crossAx val="478037240"/>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50" baseline="0">
                <a:solidFill>
                  <a:srgbClr val="FF0066"/>
                </a:solidFill>
                <a:latin typeface="Times New Roman" panose="02020603050405020304" pitchFamily="18" charset="0"/>
                <a:ea typeface="+mn-ea"/>
                <a:cs typeface="Times New Roman" panose="02020603050405020304" pitchFamily="18" charset="0"/>
              </a:defRPr>
            </a:pPr>
            <a:r>
              <a:rPr lang="en-US" dirty="0">
                <a:solidFill>
                  <a:srgbClr val="FF0066"/>
                </a:solidFill>
              </a:rPr>
              <a:t>Coverage of paved roads in MCs</a:t>
            </a:r>
          </a:p>
          <a:p>
            <a:pPr>
              <a:defRPr>
                <a:solidFill>
                  <a:srgbClr val="FF0066"/>
                </a:solidFill>
              </a:defRPr>
            </a:pPr>
            <a:r>
              <a:rPr lang="en-US" dirty="0">
                <a:solidFill>
                  <a:srgbClr val="FF0066"/>
                </a:solidFill>
              </a:rPr>
              <a:t>Source: urban indicators assessment 2022</a:t>
            </a:r>
          </a:p>
        </c:rich>
      </c:tx>
      <c:overlay val="0"/>
      <c:spPr>
        <a:noFill/>
        <a:ln>
          <a:noFill/>
        </a:ln>
        <a:effectLst/>
      </c:spPr>
      <c:txPr>
        <a:bodyPr rot="0" spcFirstLastPara="1" vertOverflow="ellipsis" vert="horz" wrap="square" anchor="ctr" anchorCtr="1"/>
        <a:lstStyle/>
        <a:p>
          <a:pPr>
            <a:defRPr sz="1440" b="1" i="0" u="none" strike="noStrike" kern="1200" cap="none" spc="50" baseline="0">
              <a:solidFill>
                <a:srgbClr val="FF0066"/>
              </a:solidFill>
              <a:latin typeface="Times New Roman" panose="02020603050405020304" pitchFamily="18" charset="0"/>
              <a:ea typeface="+mn-ea"/>
              <a:cs typeface="Times New Roman" panose="02020603050405020304" pitchFamily="18" charset="0"/>
            </a:defRPr>
          </a:pPr>
          <a:endParaRPr lang="en-UG"/>
        </a:p>
      </c:txPr>
    </c:title>
    <c:autoTitleDeleted val="0"/>
    <c:plotArea>
      <c:layout/>
      <c:barChart>
        <c:barDir val="col"/>
        <c:grouping val="clustered"/>
        <c:varyColors val="0"/>
        <c:ser>
          <c:idx val="0"/>
          <c:order val="0"/>
          <c:spPr>
            <a:noFill/>
            <a:ln w="25400" cap="flat" cmpd="sng" algn="ctr">
              <a:solidFill>
                <a:srgbClr val="FF0000"/>
              </a:solidFill>
              <a:miter lim="800000"/>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CONDITION'!$B$13:$K$13</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'ROAD CONDITION'!$B$14:$K$14</c:f>
              <c:numCache>
                <c:formatCode>0%</c:formatCode>
                <c:ptCount val="10"/>
                <c:pt idx="0">
                  <c:v>0.1</c:v>
                </c:pt>
                <c:pt idx="1">
                  <c:v>7.6999999999999999E-2</c:v>
                </c:pt>
                <c:pt idx="2">
                  <c:v>0.08</c:v>
                </c:pt>
                <c:pt idx="3">
                  <c:v>9.7000000000000003E-2</c:v>
                </c:pt>
                <c:pt idx="4">
                  <c:v>2.7E-2</c:v>
                </c:pt>
                <c:pt idx="5">
                  <c:v>0.15</c:v>
                </c:pt>
                <c:pt idx="6">
                  <c:v>0.03</c:v>
                </c:pt>
                <c:pt idx="7">
                  <c:v>6.6000000000000003E-2</c:v>
                </c:pt>
                <c:pt idx="8">
                  <c:v>0.03</c:v>
                </c:pt>
                <c:pt idx="9">
                  <c:v>0.158</c:v>
                </c:pt>
              </c:numCache>
            </c:numRef>
          </c:val>
          <c:extLst>
            <c:ext xmlns:c16="http://schemas.microsoft.com/office/drawing/2014/chart" uri="{C3380CC4-5D6E-409C-BE32-E72D297353CC}">
              <c16:uniqueId val="{00000000-D073-483F-B42C-C34F896340C2}"/>
            </c:ext>
          </c:extLst>
        </c:ser>
        <c:dLbls>
          <c:dLblPos val="inEnd"/>
          <c:showLegendKey val="0"/>
          <c:showVal val="1"/>
          <c:showCatName val="0"/>
          <c:showSerName val="0"/>
          <c:showPercent val="0"/>
          <c:showBubbleSize val="0"/>
        </c:dLbls>
        <c:gapWidth val="164"/>
        <c:overlap val="-35"/>
        <c:axId val="478044784"/>
        <c:axId val="478044128"/>
      </c:barChart>
      <c:catAx>
        <c:axId val="478044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478044128"/>
        <c:crosses val="autoZero"/>
        <c:auto val="1"/>
        <c:lblAlgn val="ctr"/>
        <c:lblOffset val="100"/>
        <c:noMultiLvlLbl val="0"/>
      </c:catAx>
      <c:valAx>
        <c:axId val="478044128"/>
        <c:scaling>
          <c:orientation val="minMax"/>
        </c:scaling>
        <c:delete val="1"/>
        <c:axPos val="l"/>
        <c:numFmt formatCode="0%" sourceLinked="1"/>
        <c:majorTickMark val="none"/>
        <c:minorTickMark val="none"/>
        <c:tickLblPos val="nextTo"/>
        <c:crossAx val="47804478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5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solidFill>
                  <a:srgbClr val="FF0066"/>
                </a:solidFill>
              </a:rPr>
              <a:t>Coverage</a:t>
            </a:r>
            <a:r>
              <a:rPr lang="en-US" baseline="0" dirty="0">
                <a:solidFill>
                  <a:srgbClr val="FF0066"/>
                </a:solidFill>
              </a:rPr>
              <a:t> o</a:t>
            </a:r>
            <a:r>
              <a:rPr lang="en-US" dirty="0">
                <a:solidFill>
                  <a:srgbClr val="FF0066"/>
                </a:solidFill>
              </a:rPr>
              <a:t>f paved roads in TCs</a:t>
            </a:r>
          </a:p>
          <a:p>
            <a:pPr>
              <a:defRPr/>
            </a:pPr>
            <a:r>
              <a:rPr lang="en-US" dirty="0">
                <a:solidFill>
                  <a:srgbClr val="FF0066"/>
                </a:solidFill>
              </a:rPr>
              <a:t>Source: urban indicators assessment 2022</a:t>
            </a:r>
          </a:p>
          <a:p>
            <a:pPr>
              <a:defRPr/>
            </a:pPr>
            <a:endParaRPr lang="en-US" dirty="0"/>
          </a:p>
        </c:rich>
      </c:tx>
      <c:overlay val="0"/>
      <c:spPr>
        <a:noFill/>
        <a:ln>
          <a:noFill/>
        </a:ln>
        <a:effectLst/>
      </c:spPr>
      <c:txPr>
        <a:bodyPr rot="0" spcFirstLastPara="1" vertOverflow="ellipsis" vert="horz" wrap="square" anchor="ctr" anchorCtr="1"/>
        <a:lstStyle/>
        <a:p>
          <a:pPr>
            <a:defRPr sz="1440" b="1" i="0" u="none" strike="noStrike" kern="1200" cap="none" spc="5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title>
    <c:autoTitleDeleted val="0"/>
    <c:plotArea>
      <c:layout/>
      <c:barChart>
        <c:barDir val="col"/>
        <c:grouping val="clustered"/>
        <c:varyColors val="0"/>
        <c:ser>
          <c:idx val="0"/>
          <c:order val="0"/>
          <c:spPr>
            <a:noFill/>
            <a:ln w="25400" cap="flat" cmpd="sng" algn="ctr">
              <a:solidFill>
                <a:srgbClr val="0000FF"/>
              </a:solidFill>
              <a:miter lim="800000"/>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CONDITION'!$B$25:$K$25</c:f>
              <c:strCache>
                <c:ptCount val="10"/>
                <c:pt idx="0">
                  <c:v>Aduku</c:v>
                </c:pt>
                <c:pt idx="1">
                  <c:v>Busiu</c:v>
                </c:pt>
                <c:pt idx="2">
                  <c:v>Buwenge</c:v>
                </c:pt>
                <c:pt idx="3">
                  <c:v>Dokolo</c:v>
                </c:pt>
                <c:pt idx="4">
                  <c:v>Kalisizo</c:v>
                </c:pt>
                <c:pt idx="5">
                  <c:v>Kamwenge</c:v>
                </c:pt>
                <c:pt idx="6">
                  <c:v>Kasangati</c:v>
                </c:pt>
                <c:pt idx="7">
                  <c:v>Kihiihi</c:v>
                </c:pt>
                <c:pt idx="8">
                  <c:v>Kyenjojo</c:v>
                </c:pt>
                <c:pt idx="9">
                  <c:v>Pakwach</c:v>
                </c:pt>
              </c:strCache>
            </c:strRef>
          </c:cat>
          <c:val>
            <c:numRef>
              <c:f>'ROAD CONDITION'!$B$26:$K$26</c:f>
              <c:numCache>
                <c:formatCode>0%</c:formatCode>
                <c:ptCount val="10"/>
                <c:pt idx="0">
                  <c:v>0.03</c:v>
                </c:pt>
                <c:pt idx="1">
                  <c:v>0.01</c:v>
                </c:pt>
                <c:pt idx="2">
                  <c:v>0.01</c:v>
                </c:pt>
                <c:pt idx="3">
                  <c:v>0.03</c:v>
                </c:pt>
                <c:pt idx="4">
                  <c:v>0.1</c:v>
                </c:pt>
                <c:pt idx="5" formatCode="0.0%">
                  <c:v>0.01</c:v>
                </c:pt>
                <c:pt idx="6">
                  <c:v>0.09</c:v>
                </c:pt>
                <c:pt idx="7">
                  <c:v>0.01</c:v>
                </c:pt>
                <c:pt idx="8">
                  <c:v>0.03</c:v>
                </c:pt>
                <c:pt idx="9" formatCode="0.0%">
                  <c:v>0.01</c:v>
                </c:pt>
              </c:numCache>
            </c:numRef>
          </c:val>
          <c:extLst>
            <c:ext xmlns:c16="http://schemas.microsoft.com/office/drawing/2014/chart" uri="{C3380CC4-5D6E-409C-BE32-E72D297353CC}">
              <c16:uniqueId val="{00000000-53A8-44BB-9D22-DF36D830700B}"/>
            </c:ext>
          </c:extLst>
        </c:ser>
        <c:dLbls>
          <c:dLblPos val="inEnd"/>
          <c:showLegendKey val="0"/>
          <c:showVal val="1"/>
          <c:showCatName val="0"/>
          <c:showSerName val="0"/>
          <c:showPercent val="0"/>
          <c:showBubbleSize val="0"/>
        </c:dLbls>
        <c:gapWidth val="164"/>
        <c:overlap val="-35"/>
        <c:axId val="140935288"/>
        <c:axId val="140935616"/>
      </c:barChart>
      <c:catAx>
        <c:axId val="140935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140935616"/>
        <c:crosses val="autoZero"/>
        <c:auto val="1"/>
        <c:lblAlgn val="ctr"/>
        <c:lblOffset val="100"/>
        <c:noMultiLvlLbl val="0"/>
      </c:catAx>
      <c:valAx>
        <c:axId val="140935616"/>
        <c:scaling>
          <c:orientation val="minMax"/>
        </c:scaling>
        <c:delete val="1"/>
        <c:axPos val="l"/>
        <c:numFmt formatCode="0%" sourceLinked="1"/>
        <c:majorTickMark val="none"/>
        <c:minorTickMark val="none"/>
        <c:tickLblPos val="nextTo"/>
        <c:crossAx val="14093528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0" normalizeH="0" baseline="0">
                <a:solidFill>
                  <a:sysClr val="windowText" lastClr="000000"/>
                </a:solidFill>
                <a:latin typeface="+mj-lt"/>
                <a:ea typeface="+mj-ea"/>
                <a:cs typeface="+mj-cs"/>
              </a:defRPr>
            </a:pPr>
            <a:r>
              <a:rPr lang="en-US"/>
              <a:t>Bicycle ownership per city</a:t>
            </a:r>
          </a:p>
        </c:rich>
      </c:tx>
      <c:overlay val="0"/>
      <c:spPr>
        <a:noFill/>
        <a:ln>
          <a:noFill/>
        </a:ln>
        <a:effectLst/>
      </c:spPr>
      <c:txPr>
        <a:bodyPr rot="0" spcFirstLastPara="1" vertOverflow="ellipsis" vert="horz" wrap="square" anchor="ctr" anchorCtr="1"/>
        <a:lstStyle/>
        <a:p>
          <a:pPr>
            <a:defRPr sz="1440" b="1" i="0" u="none" strike="noStrike" kern="1200" cap="none" spc="0" normalizeH="0" baseline="0">
              <a:solidFill>
                <a:sysClr val="windowText" lastClr="000000"/>
              </a:solidFill>
              <a:latin typeface="+mj-lt"/>
              <a:ea typeface="+mj-ea"/>
              <a:cs typeface="+mj-cs"/>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'OWN BICYCLE'!$B$3:$L$3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'OWN BICYCLE'!$B$4:$L$4</c:f>
              <c:numCache>
                <c:formatCode>0%</c:formatCode>
                <c:ptCount val="11"/>
                <c:pt idx="0">
                  <c:v>0.40400000000000003</c:v>
                </c:pt>
                <c:pt idx="1">
                  <c:v>0.313</c:v>
                </c:pt>
                <c:pt idx="2">
                  <c:v>0.435</c:v>
                </c:pt>
                <c:pt idx="3">
                  <c:v>0.47</c:v>
                </c:pt>
                <c:pt idx="4">
                  <c:v>0.17199999999999999</c:v>
                </c:pt>
                <c:pt idx="5">
                  <c:v>7.9000000000000001E-2</c:v>
                </c:pt>
                <c:pt idx="6">
                  <c:v>0.47799999999999998</c:v>
                </c:pt>
                <c:pt idx="7">
                  <c:v>0.30099999999999999</c:v>
                </c:pt>
                <c:pt idx="8">
                  <c:v>0.161</c:v>
                </c:pt>
                <c:pt idx="9">
                  <c:v>0.27100000000000002</c:v>
                </c:pt>
                <c:pt idx="10">
                  <c:v>0.31</c:v>
                </c:pt>
              </c:numCache>
            </c:numRef>
          </c:val>
          <c:extLst>
            <c:ext xmlns:c16="http://schemas.microsoft.com/office/drawing/2014/chart" uri="{C3380CC4-5D6E-409C-BE32-E72D297353CC}">
              <c16:uniqueId val="{00000000-584F-4763-8665-EE8B350667C8}"/>
            </c:ext>
          </c:extLst>
        </c:ser>
        <c:dLbls>
          <c:showLegendKey val="0"/>
          <c:showVal val="1"/>
          <c:showCatName val="0"/>
          <c:showSerName val="0"/>
          <c:showPercent val="0"/>
          <c:showBubbleSize val="0"/>
        </c:dLbls>
        <c:gapWidth val="150"/>
        <c:shape val="box"/>
        <c:axId val="-831332592"/>
        <c:axId val="-831347824"/>
        <c:axId val="0"/>
      </c:bar3DChart>
      <c:catAx>
        <c:axId val="-831332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cap="none" spc="0" normalizeH="0" baseline="0">
                <a:solidFill>
                  <a:sysClr val="windowText" lastClr="000000"/>
                </a:solidFill>
                <a:latin typeface="+mn-lt"/>
                <a:ea typeface="+mn-ea"/>
                <a:cs typeface="+mn-cs"/>
              </a:defRPr>
            </a:pPr>
            <a:endParaRPr lang="en-UG"/>
          </a:p>
        </c:txPr>
        <c:crossAx val="-831347824"/>
        <c:crosses val="autoZero"/>
        <c:auto val="1"/>
        <c:lblAlgn val="ctr"/>
        <c:lblOffset val="100"/>
        <c:noMultiLvlLbl val="0"/>
      </c:catAx>
      <c:valAx>
        <c:axId val="-831347824"/>
        <c:scaling>
          <c:orientation val="minMax"/>
        </c:scaling>
        <c:delete val="1"/>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83133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200" b="1">
          <a:solidFill>
            <a:sysClr val="windowText" lastClr="000000"/>
          </a:solidFill>
        </a:defRPr>
      </a:pPr>
      <a:endParaRPr lang="en-U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Sheet3!$C$2</c:f>
              <c:strCache>
                <c:ptCount val="1"/>
                <c:pt idx="0">
                  <c:v>YES </c:v>
                </c:pt>
              </c:strCache>
            </c:strRef>
          </c:tx>
          <c:spPr>
            <a:solidFill>
              <a:srgbClr val="0000CC"/>
            </a:solidFill>
          </c:spPr>
          <c:invertIfNegative val="0"/>
          <c:dLbls>
            <c:dLbl>
              <c:idx val="0"/>
              <c:tx>
                <c:rich>
                  <a:bodyPr/>
                  <a:lstStyle/>
                  <a:p>
                    <a:r>
                      <a:rPr lang="en-US" sz="1500"/>
                      <a:t>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8-419C-8F2E-DF30DC24AA12}"/>
                </c:ext>
              </c:extLst>
            </c:dLbl>
            <c:dLbl>
              <c:idx val="1"/>
              <c:tx>
                <c:rich>
                  <a:bodyPr/>
                  <a:lstStyle/>
                  <a:p>
                    <a:r>
                      <a:rPr lang="en-US" sz="1500"/>
                      <a:t>60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18-419C-8F2E-DF30DC24AA12}"/>
                </c:ext>
              </c:extLst>
            </c:dLbl>
            <c:dLbl>
              <c:idx val="2"/>
              <c:tx>
                <c:rich>
                  <a:bodyPr/>
                  <a:lstStyle/>
                  <a:p>
                    <a:r>
                      <a:rPr lang="en-US" sz="1500"/>
                      <a:t>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18-419C-8F2E-DF30DC24AA12}"/>
                </c:ext>
              </c:extLst>
            </c:dLbl>
            <c:dLbl>
              <c:idx val="3"/>
              <c:tx>
                <c:rich>
                  <a:bodyPr/>
                  <a:lstStyle/>
                  <a:p>
                    <a:r>
                      <a:rPr lang="en-US" sz="1500"/>
                      <a:t>71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18-419C-8F2E-DF30DC24AA12}"/>
                </c:ext>
              </c:extLst>
            </c:dLbl>
            <c:spPr>
              <a:noFill/>
              <a:ln>
                <a:noFill/>
              </a:ln>
              <a:effectLst/>
            </c:spPr>
            <c:txPr>
              <a:bodyPr/>
              <a:lstStyle/>
              <a:p>
                <a:pPr>
                  <a:defRPr sz="1500" b="1">
                    <a:latin typeface="+mj-lt"/>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Sheet3!$B$3:$B$6</c:f>
              <c:strCache>
                <c:ptCount val="4"/>
                <c:pt idx="0">
                  <c:v>North</c:v>
                </c:pt>
                <c:pt idx="1">
                  <c:v>East</c:v>
                </c:pt>
                <c:pt idx="2">
                  <c:v>West</c:v>
                </c:pt>
                <c:pt idx="3">
                  <c:v>Central</c:v>
                </c:pt>
              </c:strCache>
            </c:strRef>
          </c:cat>
          <c:val>
            <c:numRef>
              <c:f>Sheet3!$C$3:$C$6</c:f>
              <c:numCache>
                <c:formatCode>0%</c:formatCode>
                <c:ptCount val="4"/>
                <c:pt idx="0">
                  <c:v>0.43000000000000038</c:v>
                </c:pt>
                <c:pt idx="1">
                  <c:v>0.60000000000000064</c:v>
                </c:pt>
                <c:pt idx="2">
                  <c:v>0.38000000000000134</c:v>
                </c:pt>
                <c:pt idx="3">
                  <c:v>0.71000000000000063</c:v>
                </c:pt>
              </c:numCache>
            </c:numRef>
          </c:val>
          <c:extLst>
            <c:ext xmlns:c16="http://schemas.microsoft.com/office/drawing/2014/chart" uri="{C3380CC4-5D6E-409C-BE32-E72D297353CC}">
              <c16:uniqueId val="{00000004-5018-419C-8F2E-DF30DC24AA12}"/>
            </c:ext>
          </c:extLst>
        </c:ser>
        <c:ser>
          <c:idx val="1"/>
          <c:order val="1"/>
          <c:tx>
            <c:strRef>
              <c:f>Sheet3!$D$2</c:f>
              <c:strCache>
                <c:ptCount val="1"/>
                <c:pt idx="0">
                  <c:v>NO</c:v>
                </c:pt>
              </c:strCache>
            </c:strRef>
          </c:tx>
          <c:spPr>
            <a:solidFill>
              <a:srgbClr val="FFFF00"/>
            </a:solidFill>
          </c:spPr>
          <c:invertIfNegative val="0"/>
          <c:dLbls>
            <c:dLbl>
              <c:idx val="0"/>
              <c:tx>
                <c:rich>
                  <a:bodyPr/>
                  <a:lstStyle/>
                  <a:p>
                    <a:r>
                      <a:rPr lang="en-US" sz="1500"/>
                      <a:t>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8-419C-8F2E-DF30DC24AA12}"/>
                </c:ext>
              </c:extLst>
            </c:dLbl>
            <c:dLbl>
              <c:idx val="1"/>
              <c:tx>
                <c:rich>
                  <a:bodyPr/>
                  <a:lstStyle/>
                  <a:p>
                    <a:r>
                      <a:rPr lang="en-US" sz="1500"/>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8-419C-8F2E-DF30DC24AA12}"/>
                </c:ext>
              </c:extLst>
            </c:dLbl>
            <c:dLbl>
              <c:idx val="2"/>
              <c:tx>
                <c:rich>
                  <a:bodyPr/>
                  <a:lstStyle/>
                  <a:p>
                    <a:r>
                      <a:rPr lang="en-US" sz="1500"/>
                      <a:t>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8-419C-8F2E-DF30DC24AA12}"/>
                </c:ext>
              </c:extLst>
            </c:dLbl>
            <c:dLbl>
              <c:idx val="3"/>
              <c:tx>
                <c:rich>
                  <a:bodyPr/>
                  <a:lstStyle/>
                  <a:p>
                    <a:r>
                      <a:rPr lang="en-US" sz="1500"/>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8-419C-8F2E-DF30DC24AA12}"/>
                </c:ext>
              </c:extLst>
            </c:dLbl>
            <c:spPr>
              <a:noFill/>
              <a:ln>
                <a:noFill/>
              </a:ln>
              <a:effectLst/>
            </c:spPr>
            <c:txPr>
              <a:bodyPr/>
              <a:lstStyle/>
              <a:p>
                <a:pPr>
                  <a:defRPr sz="1500" b="1">
                    <a:latin typeface="+mj-lt"/>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Sheet3!$B$3:$B$6</c:f>
              <c:strCache>
                <c:ptCount val="4"/>
                <c:pt idx="0">
                  <c:v>North</c:v>
                </c:pt>
                <c:pt idx="1">
                  <c:v>East</c:v>
                </c:pt>
                <c:pt idx="2">
                  <c:v>West</c:v>
                </c:pt>
                <c:pt idx="3">
                  <c:v>Central</c:v>
                </c:pt>
              </c:strCache>
            </c:strRef>
          </c:cat>
          <c:val>
            <c:numRef>
              <c:f>Sheet3!$D$3:$D$6</c:f>
              <c:numCache>
                <c:formatCode>0%</c:formatCode>
                <c:ptCount val="4"/>
                <c:pt idx="0">
                  <c:v>0.56999999999999995</c:v>
                </c:pt>
                <c:pt idx="1">
                  <c:v>0.4</c:v>
                </c:pt>
                <c:pt idx="2">
                  <c:v>0.63000000000000256</c:v>
                </c:pt>
                <c:pt idx="3">
                  <c:v>0.29000000000000031</c:v>
                </c:pt>
              </c:numCache>
            </c:numRef>
          </c:val>
          <c:extLst>
            <c:ext xmlns:c16="http://schemas.microsoft.com/office/drawing/2014/chart" uri="{C3380CC4-5D6E-409C-BE32-E72D297353CC}">
              <c16:uniqueId val="{00000009-5018-419C-8F2E-DF30DC24AA12}"/>
            </c:ext>
          </c:extLst>
        </c:ser>
        <c:dLbls>
          <c:showLegendKey val="0"/>
          <c:showVal val="0"/>
          <c:showCatName val="0"/>
          <c:showSerName val="0"/>
          <c:showPercent val="0"/>
          <c:showBubbleSize val="0"/>
        </c:dLbls>
        <c:gapWidth val="150"/>
        <c:axId val="59905536"/>
        <c:axId val="59907072"/>
      </c:barChart>
      <c:catAx>
        <c:axId val="59905536"/>
        <c:scaling>
          <c:orientation val="minMax"/>
        </c:scaling>
        <c:delete val="0"/>
        <c:axPos val="b"/>
        <c:numFmt formatCode="General" sourceLinked="0"/>
        <c:majorTickMark val="out"/>
        <c:minorTickMark val="none"/>
        <c:tickLblPos val="nextTo"/>
        <c:txPr>
          <a:bodyPr/>
          <a:lstStyle/>
          <a:p>
            <a:pPr>
              <a:defRPr sz="1800" b="1">
                <a:latin typeface="+mj-lt"/>
              </a:defRPr>
            </a:pPr>
            <a:endParaRPr lang="en-UG"/>
          </a:p>
        </c:txPr>
        <c:crossAx val="59907072"/>
        <c:crosses val="autoZero"/>
        <c:auto val="1"/>
        <c:lblAlgn val="ctr"/>
        <c:lblOffset val="100"/>
        <c:noMultiLvlLbl val="0"/>
      </c:catAx>
      <c:valAx>
        <c:axId val="59907072"/>
        <c:scaling>
          <c:orientation val="minMax"/>
        </c:scaling>
        <c:delete val="0"/>
        <c:axPos val="l"/>
        <c:majorGridlines/>
        <c:numFmt formatCode="0%" sourceLinked="1"/>
        <c:majorTickMark val="out"/>
        <c:minorTickMark val="none"/>
        <c:tickLblPos val="nextTo"/>
        <c:txPr>
          <a:bodyPr/>
          <a:lstStyle/>
          <a:p>
            <a:pPr>
              <a:defRPr sz="2000" b="1">
                <a:latin typeface="+mj-lt"/>
              </a:defRPr>
            </a:pPr>
            <a:endParaRPr lang="en-UG"/>
          </a:p>
        </c:txPr>
        <c:crossAx val="59905536"/>
        <c:crosses val="autoZero"/>
        <c:crossBetween val="between"/>
      </c:valAx>
      <c:spPr>
        <a:solidFill>
          <a:srgbClr val="00FFFF"/>
        </a:solidFill>
      </c:spPr>
    </c:plotArea>
    <c:legend>
      <c:legendPos val="r"/>
      <c:overlay val="0"/>
      <c:txPr>
        <a:bodyPr/>
        <a:lstStyle/>
        <a:p>
          <a:pPr>
            <a:defRPr sz="1800" b="1">
              <a:latin typeface="+mj-lt"/>
            </a:defRPr>
          </a:pPr>
          <a:endParaRPr lang="en-UG"/>
        </a:p>
      </c:txPr>
    </c:legend>
    <c:plotVisOnly val="1"/>
    <c:dispBlanksAs val="gap"/>
    <c:showDLblsOverMax val="0"/>
  </c:chart>
  <c:spPr>
    <a:solidFill>
      <a:srgbClr val="00FFFF"/>
    </a:solidFill>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dirty="0">
                <a:latin typeface="Trebuchet MS" panose="020B0603020202020204" pitchFamily="34" charset="0"/>
              </a:rPr>
              <a:t>Bicycle ownership per MCs</a:t>
            </a:r>
          </a:p>
          <a:p>
            <a:pPr>
              <a:defRPr>
                <a:latin typeface="Trebuchet MS" panose="020B0603020202020204" pitchFamily="34" charset="0"/>
              </a:defRPr>
            </a:pPr>
            <a:r>
              <a:rPr lang="en-US" dirty="0">
                <a:latin typeface="Trebuchet MS" panose="020B0603020202020204" pitchFamily="34" charset="0"/>
              </a:rPr>
              <a:t>Source: UBOS,2014</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rgbClr val="92D050"/>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'OWN BICYCLE'!$B$13:$K$13</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'OWN BICYCLE'!$B$14:$K$14</c:f>
              <c:numCache>
                <c:formatCode>0%</c:formatCode>
                <c:ptCount val="10"/>
                <c:pt idx="0">
                  <c:v>0.23200000000000001</c:v>
                </c:pt>
                <c:pt idx="1">
                  <c:v>0.187</c:v>
                </c:pt>
                <c:pt idx="2">
                  <c:v>0.11</c:v>
                </c:pt>
                <c:pt idx="3">
                  <c:v>0.46200000000000002</c:v>
                </c:pt>
                <c:pt idx="4">
                  <c:v>0.38500000000000001</c:v>
                </c:pt>
                <c:pt idx="5">
                  <c:v>9.7000000000000003E-2</c:v>
                </c:pt>
                <c:pt idx="6">
                  <c:v>0.16200000000000001</c:v>
                </c:pt>
                <c:pt idx="7">
                  <c:v>0.26500000000000001</c:v>
                </c:pt>
                <c:pt idx="8">
                  <c:v>0.27500000000000002</c:v>
                </c:pt>
                <c:pt idx="9">
                  <c:v>0.26900000000000002</c:v>
                </c:pt>
              </c:numCache>
            </c:numRef>
          </c:val>
          <c:extLst>
            <c:ext xmlns:c16="http://schemas.microsoft.com/office/drawing/2014/chart" uri="{C3380CC4-5D6E-409C-BE32-E72D297353CC}">
              <c16:uniqueId val="{00000000-0B28-4184-8591-F63F1058EE9B}"/>
            </c:ext>
          </c:extLst>
        </c:ser>
        <c:dLbls>
          <c:showLegendKey val="0"/>
          <c:showVal val="1"/>
          <c:showCatName val="0"/>
          <c:showSerName val="0"/>
          <c:showPercent val="0"/>
          <c:showBubbleSize val="0"/>
        </c:dLbls>
        <c:gapWidth val="150"/>
        <c:shape val="box"/>
        <c:axId val="508952472"/>
        <c:axId val="508955752"/>
        <c:axId val="0"/>
      </c:bar3DChart>
      <c:catAx>
        <c:axId val="508952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cap="none" spc="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508955752"/>
        <c:crosses val="autoZero"/>
        <c:auto val="1"/>
        <c:lblAlgn val="ctr"/>
        <c:lblOffset val="100"/>
        <c:noMultiLvlLbl val="0"/>
      </c:catAx>
      <c:valAx>
        <c:axId val="508955752"/>
        <c:scaling>
          <c:orientation val="minMax"/>
        </c:scaling>
        <c:delete val="1"/>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508952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sz="1400" dirty="0">
                <a:latin typeface="Trebuchet MS" panose="020B0603020202020204" pitchFamily="34" charset="0"/>
              </a:rPr>
              <a:t>Bicycle ownership per TCs</a:t>
            </a:r>
          </a:p>
          <a:p>
            <a:pPr>
              <a:defRPr sz="1400">
                <a:latin typeface="Trebuchet MS" panose="020B0603020202020204" pitchFamily="34" charset="0"/>
              </a:defRPr>
            </a:pPr>
            <a:r>
              <a:rPr lang="en-US" sz="1400" dirty="0">
                <a:latin typeface="Trebuchet MS" panose="020B0603020202020204" pitchFamily="34" charset="0"/>
              </a:rPr>
              <a:t>Source: UBOS,</a:t>
            </a:r>
            <a:r>
              <a:rPr lang="en-US" sz="1400" baseline="0" dirty="0">
                <a:latin typeface="Trebuchet MS" panose="020B0603020202020204" pitchFamily="34" charset="0"/>
              </a:rPr>
              <a:t> </a:t>
            </a:r>
            <a:r>
              <a:rPr lang="en-US" sz="1400" dirty="0">
                <a:latin typeface="Trebuchet MS" panose="020B0603020202020204" pitchFamily="34" charset="0"/>
              </a:rPr>
              <a:t>2014</a:t>
            </a: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'OWN BICYCLE'!$B$24:$K$24</c:f>
              <c:strCache>
                <c:ptCount val="10"/>
                <c:pt idx="0">
                  <c:v>Aduku</c:v>
                </c:pt>
                <c:pt idx="1">
                  <c:v>Busiu</c:v>
                </c:pt>
                <c:pt idx="2">
                  <c:v>Buwenge</c:v>
                </c:pt>
                <c:pt idx="3">
                  <c:v>Dokolo</c:v>
                </c:pt>
                <c:pt idx="4">
                  <c:v>Kalisizo</c:v>
                </c:pt>
                <c:pt idx="5">
                  <c:v>Kamwenge</c:v>
                </c:pt>
                <c:pt idx="6">
                  <c:v>Kasangati</c:v>
                </c:pt>
                <c:pt idx="7">
                  <c:v>Kihiihi</c:v>
                </c:pt>
                <c:pt idx="8">
                  <c:v>Kyenjojo</c:v>
                </c:pt>
                <c:pt idx="9">
                  <c:v>Pakwach</c:v>
                </c:pt>
              </c:strCache>
            </c:strRef>
          </c:cat>
          <c:val>
            <c:numRef>
              <c:f>'OWN BICYCLE'!$B$25:$K$25</c:f>
              <c:numCache>
                <c:formatCode>0%</c:formatCode>
                <c:ptCount val="10"/>
                <c:pt idx="0">
                  <c:v>0.626</c:v>
                </c:pt>
                <c:pt idx="1">
                  <c:v>0.251</c:v>
                </c:pt>
                <c:pt idx="2">
                  <c:v>0.23300000000000001</c:v>
                </c:pt>
                <c:pt idx="3">
                  <c:v>0.53700000000000003</c:v>
                </c:pt>
                <c:pt idx="4">
                  <c:v>0.26200000000000001</c:v>
                </c:pt>
                <c:pt idx="5">
                  <c:v>0.254</c:v>
                </c:pt>
                <c:pt idx="6">
                  <c:v>0.14099999999999999</c:v>
                </c:pt>
                <c:pt idx="7">
                  <c:v>0.157</c:v>
                </c:pt>
                <c:pt idx="8">
                  <c:v>0.22600000000000001</c:v>
                </c:pt>
                <c:pt idx="9">
                  <c:v>0.28499999999999998</c:v>
                </c:pt>
              </c:numCache>
            </c:numRef>
          </c:val>
          <c:extLst>
            <c:ext xmlns:c16="http://schemas.microsoft.com/office/drawing/2014/chart" uri="{C3380CC4-5D6E-409C-BE32-E72D297353CC}">
              <c16:uniqueId val="{00000000-EAB0-4D0E-9840-645B88E6D1ED}"/>
            </c:ext>
          </c:extLst>
        </c:ser>
        <c:dLbls>
          <c:showLegendKey val="0"/>
          <c:showVal val="1"/>
          <c:showCatName val="0"/>
          <c:showSerName val="0"/>
          <c:showPercent val="0"/>
          <c:showBubbleSize val="0"/>
        </c:dLbls>
        <c:gapWidth val="150"/>
        <c:shape val="box"/>
        <c:axId val="443797320"/>
        <c:axId val="443797648"/>
        <c:axId val="0"/>
      </c:bar3DChart>
      <c:catAx>
        <c:axId val="443797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cap="none" spc="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443797648"/>
        <c:crosses val="autoZero"/>
        <c:auto val="1"/>
        <c:lblAlgn val="ctr"/>
        <c:lblOffset val="100"/>
        <c:noMultiLvlLbl val="0"/>
      </c:catAx>
      <c:valAx>
        <c:axId val="443797648"/>
        <c:scaling>
          <c:orientation val="minMax"/>
        </c:scaling>
        <c:delete val="1"/>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443797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sz="1200"/>
              <a:t>Coverage of roads with street lighting per city </a:t>
            </a:r>
          </a:p>
          <a:p>
            <a:pPr>
              <a:defRPr sz="1200"/>
            </a:pPr>
            <a:r>
              <a:rPr lang="en-US" sz="1200"/>
              <a:t>Source:Urban indicators assessment 2022</a:t>
            </a: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4"/>
            <c:invertIfNegative val="0"/>
            <c:bubble3D val="0"/>
            <c:spPr>
              <a:solidFill>
                <a:srgbClr val="FFC000"/>
              </a:solidFill>
              <a:ln>
                <a:noFill/>
              </a:ln>
              <a:effectLst/>
              <a:sp3d/>
            </c:spPr>
            <c:extLst>
              <c:ext xmlns:c16="http://schemas.microsoft.com/office/drawing/2014/chart" uri="{C3380CC4-5D6E-409C-BE32-E72D297353CC}">
                <c16:uniqueId val="{00000000-2DE0-4441-8B10-ACB65A46DD79}"/>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'STREET LIGHTS'!$B$3:$L$3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'STREET LIGHTS'!$B$4:$L$4</c:f>
              <c:numCache>
                <c:formatCode>0%</c:formatCode>
                <c:ptCount val="11"/>
                <c:pt idx="0">
                  <c:v>7.0000000000000007E-2</c:v>
                </c:pt>
                <c:pt idx="1">
                  <c:v>0.3</c:v>
                </c:pt>
                <c:pt idx="2">
                  <c:v>0.12</c:v>
                </c:pt>
                <c:pt idx="3">
                  <c:v>1.4999999999999999E-2</c:v>
                </c:pt>
                <c:pt idx="4">
                  <c:v>0.5</c:v>
                </c:pt>
                <c:pt idx="5">
                  <c:v>0.08</c:v>
                </c:pt>
                <c:pt idx="6">
                  <c:v>0.05</c:v>
                </c:pt>
                <c:pt idx="7">
                  <c:v>2.3E-2</c:v>
                </c:pt>
                <c:pt idx="8">
                  <c:v>1.4999999999999999E-2</c:v>
                </c:pt>
                <c:pt idx="9">
                  <c:v>3.5999999999999997E-2</c:v>
                </c:pt>
                <c:pt idx="10">
                  <c:v>0.01</c:v>
                </c:pt>
              </c:numCache>
            </c:numRef>
          </c:val>
          <c:extLst>
            <c:ext xmlns:c16="http://schemas.microsoft.com/office/drawing/2014/chart" uri="{C3380CC4-5D6E-409C-BE32-E72D297353CC}">
              <c16:uniqueId val="{00000000-553D-410B-AB5C-5A317A1CF5D9}"/>
            </c:ext>
          </c:extLst>
        </c:ser>
        <c:dLbls>
          <c:showLegendKey val="0"/>
          <c:showVal val="1"/>
          <c:showCatName val="0"/>
          <c:showSerName val="0"/>
          <c:showPercent val="0"/>
          <c:showBubbleSize val="0"/>
        </c:dLbls>
        <c:gapWidth val="150"/>
        <c:shape val="box"/>
        <c:axId val="500412104"/>
        <c:axId val="500418008"/>
        <c:axId val="0"/>
      </c:bar3DChart>
      <c:catAx>
        <c:axId val="500412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cap="none" spc="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500418008"/>
        <c:crosses val="autoZero"/>
        <c:auto val="1"/>
        <c:lblAlgn val="ctr"/>
        <c:lblOffset val="100"/>
        <c:noMultiLvlLbl val="0"/>
      </c:catAx>
      <c:valAx>
        <c:axId val="500418008"/>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500412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Trebuchet MS" panose="020B0603020202020204" pitchFamily="34" charset="0"/>
          <a:cs typeface="Times New Roman" panose="02020603050405020304" pitchFamily="18" charset="0"/>
        </a:defRPr>
      </a:pPr>
      <a:endParaRPr lang="en-UG"/>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sz="1400" dirty="0">
                <a:latin typeface="Trebuchet MS" panose="020B0603020202020204" pitchFamily="34" charset="0"/>
              </a:rPr>
              <a:t>% of roads with street lighting per municipality </a:t>
            </a:r>
          </a:p>
          <a:p>
            <a:pPr>
              <a:defRPr>
                <a:latin typeface="Trebuchet MS" panose="020B0603020202020204" pitchFamily="34" charset="0"/>
              </a:defRPr>
            </a:pPr>
            <a:r>
              <a:rPr lang="en-US" sz="1400" dirty="0">
                <a:latin typeface="Trebuchet MS" panose="020B0603020202020204" pitchFamily="34" charset="0"/>
              </a:rPr>
              <a:t>Source: Urban indicators assessment 2022</a:t>
            </a:r>
          </a:p>
        </c:rich>
      </c:tx>
      <c:overlay val="0"/>
      <c:spPr>
        <a:noFill/>
        <a:ln>
          <a:noFill/>
        </a:ln>
        <a:effectLst/>
      </c:spPr>
      <c:txPr>
        <a:bodyPr rot="0" spcFirstLastPara="1" vertOverflow="ellipsis" vert="horz" wrap="square" anchor="ctr" anchorCtr="1"/>
        <a:lstStyle/>
        <a:p>
          <a:pPr>
            <a:defRPr sz="144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50"/>
            </a:solidFill>
            <a:ln>
              <a:noFill/>
            </a:ln>
            <a:effectLst/>
            <a:sp3d/>
          </c:spPr>
          <c:invertIfNegative val="0"/>
          <c:dPt>
            <c:idx val="1"/>
            <c:invertIfNegative val="0"/>
            <c:bubble3D val="0"/>
            <c:spPr>
              <a:solidFill>
                <a:srgbClr val="FF0000"/>
              </a:solidFill>
              <a:ln>
                <a:noFill/>
              </a:ln>
              <a:effectLst/>
              <a:sp3d/>
            </c:spPr>
            <c:extLst>
              <c:ext xmlns:c16="http://schemas.microsoft.com/office/drawing/2014/chart" uri="{C3380CC4-5D6E-409C-BE32-E72D297353CC}">
                <c16:uniqueId val="{00000000-B3CC-4F88-97F1-0A027BF9BCE1}"/>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'STREET LIGHTS'!$B$13:$K$13</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'STREET LIGHTS'!$B$14:$K$14</c:f>
              <c:numCache>
                <c:formatCode>0%</c:formatCode>
                <c:ptCount val="10"/>
                <c:pt idx="0">
                  <c:v>0.05</c:v>
                </c:pt>
                <c:pt idx="1">
                  <c:v>0.2</c:v>
                </c:pt>
                <c:pt idx="2">
                  <c:v>7.0000000000000007E-2</c:v>
                </c:pt>
                <c:pt idx="3">
                  <c:v>7.0000000000000007E-2</c:v>
                </c:pt>
                <c:pt idx="4">
                  <c:v>0.1</c:v>
                </c:pt>
                <c:pt idx="5">
                  <c:v>0.01</c:v>
                </c:pt>
                <c:pt idx="6">
                  <c:v>0.01</c:v>
                </c:pt>
                <c:pt idx="7">
                  <c:v>0.01</c:v>
                </c:pt>
                <c:pt idx="8">
                  <c:v>0.01</c:v>
                </c:pt>
                <c:pt idx="9">
                  <c:v>2.1000000000000001E-2</c:v>
                </c:pt>
              </c:numCache>
            </c:numRef>
          </c:val>
          <c:extLst>
            <c:ext xmlns:c16="http://schemas.microsoft.com/office/drawing/2014/chart" uri="{C3380CC4-5D6E-409C-BE32-E72D297353CC}">
              <c16:uniqueId val="{00000000-44F2-48E0-99C2-6E9A90F5842F}"/>
            </c:ext>
          </c:extLst>
        </c:ser>
        <c:dLbls>
          <c:showLegendKey val="0"/>
          <c:showVal val="1"/>
          <c:showCatName val="0"/>
          <c:showSerName val="0"/>
          <c:showPercent val="0"/>
          <c:showBubbleSize val="0"/>
        </c:dLbls>
        <c:gapWidth val="150"/>
        <c:shape val="box"/>
        <c:axId val="549048840"/>
        <c:axId val="549057368"/>
        <c:axId val="0"/>
      </c:bar3DChart>
      <c:catAx>
        <c:axId val="549048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cap="none" spc="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549057368"/>
        <c:crosses val="autoZero"/>
        <c:auto val="1"/>
        <c:lblAlgn val="ctr"/>
        <c:lblOffset val="100"/>
        <c:noMultiLvlLbl val="0"/>
      </c:catAx>
      <c:valAx>
        <c:axId val="549057368"/>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549048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n-US"/>
              <a:t>Access to piped water per city </a:t>
            </a:r>
          </a:p>
          <a:p>
            <a:pPr>
              <a:defRPr/>
            </a:pPr>
            <a:r>
              <a:rPr lang="en-US"/>
              <a:t>Source:  UBOS data 2014</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00FF"/>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'PIPED WATER'!$B$3:$L$3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'PIPED WATER'!$B$4:$L$4</c:f>
              <c:numCache>
                <c:formatCode>0%</c:formatCode>
                <c:ptCount val="11"/>
                <c:pt idx="0">
                  <c:v>0.14299999999999999</c:v>
                </c:pt>
                <c:pt idx="1">
                  <c:v>0.57999999999999996</c:v>
                </c:pt>
                <c:pt idx="2">
                  <c:v>0.14399999999999999</c:v>
                </c:pt>
                <c:pt idx="3">
                  <c:v>0.6</c:v>
                </c:pt>
                <c:pt idx="4">
                  <c:v>0.75800000000000001</c:v>
                </c:pt>
                <c:pt idx="5">
                  <c:v>0.84099999999999997</c:v>
                </c:pt>
                <c:pt idx="6">
                  <c:v>0.44400000000000001</c:v>
                </c:pt>
                <c:pt idx="7">
                  <c:v>0.35499999999999998</c:v>
                </c:pt>
                <c:pt idx="8">
                  <c:v>0.38700000000000001</c:v>
                </c:pt>
                <c:pt idx="9">
                  <c:v>0.45700000000000002</c:v>
                </c:pt>
                <c:pt idx="10">
                  <c:v>0.50700000000000001</c:v>
                </c:pt>
              </c:numCache>
            </c:numRef>
          </c:val>
          <c:extLst>
            <c:ext xmlns:c16="http://schemas.microsoft.com/office/drawing/2014/chart" uri="{C3380CC4-5D6E-409C-BE32-E72D297353CC}">
              <c16:uniqueId val="{00000000-BD7E-47BF-A163-66242AB0AA32}"/>
            </c:ext>
          </c:extLst>
        </c:ser>
        <c:dLbls>
          <c:showLegendKey val="0"/>
          <c:showVal val="1"/>
          <c:showCatName val="0"/>
          <c:showSerName val="0"/>
          <c:showPercent val="0"/>
          <c:showBubbleSize val="0"/>
        </c:dLbls>
        <c:gapWidth val="150"/>
        <c:shape val="box"/>
        <c:axId val="278835752"/>
        <c:axId val="278835424"/>
        <c:axId val="0"/>
      </c:bar3DChart>
      <c:catAx>
        <c:axId val="278835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278835424"/>
        <c:crosses val="autoZero"/>
        <c:auto val="1"/>
        <c:lblAlgn val="ctr"/>
        <c:lblOffset val="100"/>
        <c:noMultiLvlLbl val="0"/>
      </c:catAx>
      <c:valAx>
        <c:axId val="278835424"/>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27883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sz="1100"/>
              <a:t>Access to piped water per Town council</a:t>
            </a:r>
          </a:p>
          <a:p>
            <a:pPr>
              <a:defRPr sz="1100"/>
            </a:pPr>
            <a:r>
              <a:rPr lang="en-US" sz="1100"/>
              <a:t>Source: UBOS data 2014</a:t>
            </a: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F0"/>
            </a:solidFill>
            <a:ln>
              <a:noFill/>
            </a:ln>
            <a:effectLst/>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'PIPED WATER'!$B$24:$K$24</c:f>
              <c:strCache>
                <c:ptCount val="10"/>
                <c:pt idx="0">
                  <c:v>Aduku</c:v>
                </c:pt>
                <c:pt idx="1">
                  <c:v>Busiu</c:v>
                </c:pt>
                <c:pt idx="2">
                  <c:v>Buwenge</c:v>
                </c:pt>
                <c:pt idx="3">
                  <c:v>Dokolo</c:v>
                </c:pt>
                <c:pt idx="4">
                  <c:v>Kalisizo</c:v>
                </c:pt>
                <c:pt idx="5">
                  <c:v>Kamwenge</c:v>
                </c:pt>
                <c:pt idx="6">
                  <c:v>Kasangati</c:v>
                </c:pt>
                <c:pt idx="7">
                  <c:v>Kihiihi</c:v>
                </c:pt>
                <c:pt idx="8">
                  <c:v>Kyenjojo</c:v>
                </c:pt>
                <c:pt idx="9">
                  <c:v>Pakwach</c:v>
                </c:pt>
              </c:strCache>
            </c:strRef>
          </c:cat>
          <c:val>
            <c:numRef>
              <c:f>'PIPED WATER'!$B$25:$K$25</c:f>
              <c:numCache>
                <c:formatCode>0%</c:formatCode>
                <c:ptCount val="10"/>
                <c:pt idx="0">
                  <c:v>0.19800000000000001</c:v>
                </c:pt>
                <c:pt idx="1">
                  <c:v>0.41499999999999998</c:v>
                </c:pt>
                <c:pt idx="2">
                  <c:v>0.52100000000000002</c:v>
                </c:pt>
                <c:pt idx="3">
                  <c:v>0.10199999999999999</c:v>
                </c:pt>
                <c:pt idx="4">
                  <c:v>0.42199999999999999</c:v>
                </c:pt>
                <c:pt idx="5">
                  <c:v>0.28699999999999998</c:v>
                </c:pt>
                <c:pt idx="6">
                  <c:v>0.38600000000000001</c:v>
                </c:pt>
                <c:pt idx="7">
                  <c:v>0.191</c:v>
                </c:pt>
                <c:pt idx="8">
                  <c:v>0.13900000000000001</c:v>
                </c:pt>
                <c:pt idx="9">
                  <c:v>0.43</c:v>
                </c:pt>
              </c:numCache>
            </c:numRef>
          </c:val>
          <c:extLst>
            <c:ext xmlns:c16="http://schemas.microsoft.com/office/drawing/2014/chart" uri="{C3380CC4-5D6E-409C-BE32-E72D297353CC}">
              <c16:uniqueId val="{00000000-D3C0-4850-B121-492D9F7D2868}"/>
            </c:ext>
          </c:extLst>
        </c:ser>
        <c:dLbls>
          <c:showLegendKey val="0"/>
          <c:showVal val="1"/>
          <c:showCatName val="0"/>
          <c:showSerName val="0"/>
          <c:showPercent val="0"/>
          <c:showBubbleSize val="0"/>
        </c:dLbls>
        <c:gapWidth val="150"/>
        <c:shape val="box"/>
        <c:axId val="504139080"/>
        <c:axId val="504129240"/>
        <c:axId val="0"/>
      </c:bar3DChart>
      <c:catAx>
        <c:axId val="504139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cap="none" spc="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504129240"/>
        <c:crosses val="autoZero"/>
        <c:auto val="1"/>
        <c:lblAlgn val="ctr"/>
        <c:lblOffset val="100"/>
        <c:noMultiLvlLbl val="0"/>
      </c:catAx>
      <c:valAx>
        <c:axId val="504129240"/>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50413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ysClr val="windowText" lastClr="000000"/>
          </a:solidFill>
          <a:latin typeface="Trebuchet MS" panose="020B0603020202020204" pitchFamily="34" charset="0"/>
          <a:cs typeface="Times New Roman" panose="02020603050405020304" pitchFamily="18" charset="0"/>
        </a:defRPr>
      </a:pPr>
      <a:endParaRPr lang="en-UG"/>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Access to piped water per municipality</a:t>
            </a:r>
          </a:p>
          <a:p>
            <a:pPr>
              <a:defRPr sz="1400"/>
            </a:pPr>
            <a:r>
              <a:rPr lang="en-US" sz="1400"/>
              <a:t>Source: UBOS data 2014</a:t>
            </a:r>
          </a:p>
        </c:rich>
      </c:tx>
      <c:layout>
        <c:manualLayout>
          <c:xMode val="edge"/>
          <c:yMode val="edge"/>
          <c:x val="0.27093171788110942"/>
          <c:y val="4.52920034299684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C0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'PIPED WATER'!$B$13:$K$13</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'PIPED WATER'!$B$14:$K$14</c:f>
              <c:numCache>
                <c:formatCode>0%</c:formatCode>
                <c:ptCount val="10"/>
                <c:pt idx="0">
                  <c:v>0.50700000000000001</c:v>
                </c:pt>
                <c:pt idx="1">
                  <c:v>0.64400000000000002</c:v>
                </c:pt>
                <c:pt idx="2">
                  <c:v>0.68100000000000005</c:v>
                </c:pt>
                <c:pt idx="3">
                  <c:v>0.22900000000000001</c:v>
                </c:pt>
                <c:pt idx="4">
                  <c:v>0.13300000000000001</c:v>
                </c:pt>
                <c:pt idx="5">
                  <c:v>0.66800000000000004</c:v>
                </c:pt>
                <c:pt idx="6">
                  <c:v>0.29699999999999999</c:v>
                </c:pt>
                <c:pt idx="7">
                  <c:v>0.13</c:v>
                </c:pt>
                <c:pt idx="8">
                  <c:v>0.48199999999999998</c:v>
                </c:pt>
                <c:pt idx="9">
                  <c:v>0.60899999999999999</c:v>
                </c:pt>
              </c:numCache>
            </c:numRef>
          </c:val>
          <c:extLst>
            <c:ext xmlns:c16="http://schemas.microsoft.com/office/drawing/2014/chart" uri="{C3380CC4-5D6E-409C-BE32-E72D297353CC}">
              <c16:uniqueId val="{00000000-67F2-499D-BD79-E925352AC001}"/>
            </c:ext>
          </c:extLst>
        </c:ser>
        <c:dLbls>
          <c:showLegendKey val="0"/>
          <c:showVal val="1"/>
          <c:showCatName val="0"/>
          <c:showSerName val="0"/>
          <c:showPercent val="0"/>
          <c:showBubbleSize val="0"/>
        </c:dLbls>
        <c:gapWidth val="150"/>
        <c:shape val="box"/>
        <c:axId val="504155480"/>
        <c:axId val="504157448"/>
        <c:axId val="0"/>
      </c:bar3DChart>
      <c:catAx>
        <c:axId val="50415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504157448"/>
        <c:crosses val="autoZero"/>
        <c:auto val="1"/>
        <c:lblAlgn val="ctr"/>
        <c:lblOffset val="100"/>
        <c:noMultiLvlLbl val="0"/>
      </c:catAx>
      <c:valAx>
        <c:axId val="504157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504155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Trebuchet MS" panose="020B0603020202020204" pitchFamily="34" charset="0"/>
                <a:ea typeface="+mn-ea"/>
                <a:cs typeface="+mn-cs"/>
              </a:defRPr>
            </a:pPr>
            <a:r>
              <a:rPr lang="en-US" sz="1100" dirty="0">
                <a:solidFill>
                  <a:schemeClr val="tx1"/>
                </a:solidFill>
              </a:rPr>
              <a:t>Access to piped sewerage to Cities</a:t>
            </a:r>
          </a:p>
          <a:p>
            <a:pPr>
              <a:defRPr sz="1100"/>
            </a:pPr>
            <a:r>
              <a:rPr lang="en-US" sz="1100" dirty="0">
                <a:solidFill>
                  <a:schemeClr val="tx1"/>
                </a:solidFill>
              </a:rPr>
              <a:t>Source: Urban indicators assessment survey 2022</a:t>
            </a:r>
          </a:p>
        </c:rich>
      </c:tx>
      <c:overlay val="0"/>
      <c:spPr>
        <a:noFill/>
        <a:ln>
          <a:noFill/>
        </a:ln>
        <a:effectLst/>
      </c:spPr>
      <c:txPr>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Trebuchet MS" panose="020B0603020202020204" pitchFamily="34" charset="0"/>
              <a:ea typeface="+mn-ea"/>
              <a:cs typeface="+mn-cs"/>
            </a:defRPr>
          </a:pPr>
          <a:endParaRPr lang="en-UG"/>
        </a:p>
      </c:txPr>
    </c:title>
    <c:autoTitleDeleted val="0"/>
    <c:plotArea>
      <c:layout/>
      <c:barChart>
        <c:barDir val="col"/>
        <c:grouping val="clustered"/>
        <c:varyColors val="0"/>
        <c:ser>
          <c:idx val="0"/>
          <c:order val="0"/>
          <c:spPr>
            <a:solidFill>
              <a:srgbClr val="00B0F0"/>
            </a:solidFill>
            <a:ln w="25400" cap="flat" cmpd="sng" algn="ctr">
              <a:solidFill>
                <a:srgbClr val="00B0F0"/>
              </a:solidFill>
              <a:miter lim="800000"/>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rebuchet MS" panose="020B0603020202020204" pitchFamily="34" charset="0"/>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SANITATION!$B$3:$L$3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SANITATION!$B$4:$L$4</c:f>
              <c:numCache>
                <c:formatCode>0%</c:formatCode>
                <c:ptCount val="11"/>
                <c:pt idx="0">
                  <c:v>0.01</c:v>
                </c:pt>
                <c:pt idx="1">
                  <c:v>0.01</c:v>
                </c:pt>
                <c:pt idx="2">
                  <c:v>0.05</c:v>
                </c:pt>
                <c:pt idx="3">
                  <c:v>0.01</c:v>
                </c:pt>
                <c:pt idx="4">
                  <c:v>0.6</c:v>
                </c:pt>
                <c:pt idx="5">
                  <c:v>7.0000000000000007E-2</c:v>
                </c:pt>
                <c:pt idx="6">
                  <c:v>0.05</c:v>
                </c:pt>
                <c:pt idx="7">
                  <c:v>0.05</c:v>
                </c:pt>
                <c:pt idx="8">
                  <c:v>0.05</c:v>
                </c:pt>
                <c:pt idx="9">
                  <c:v>0.05</c:v>
                </c:pt>
                <c:pt idx="10" formatCode="0.00%">
                  <c:v>4.2999999999999997E-2</c:v>
                </c:pt>
              </c:numCache>
            </c:numRef>
          </c:val>
          <c:extLst>
            <c:ext xmlns:c16="http://schemas.microsoft.com/office/drawing/2014/chart" uri="{C3380CC4-5D6E-409C-BE32-E72D297353CC}">
              <c16:uniqueId val="{00000000-1F72-48C2-AC3B-B27CCEF682A9}"/>
            </c:ext>
          </c:extLst>
        </c:ser>
        <c:dLbls>
          <c:dLblPos val="outEnd"/>
          <c:showLegendKey val="0"/>
          <c:showVal val="1"/>
          <c:showCatName val="0"/>
          <c:showSerName val="0"/>
          <c:showPercent val="0"/>
          <c:showBubbleSize val="0"/>
        </c:dLbls>
        <c:gapWidth val="164"/>
        <c:overlap val="-35"/>
        <c:axId val="278795296"/>
        <c:axId val="278795952"/>
      </c:barChart>
      <c:catAx>
        <c:axId val="278795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rebuchet MS" panose="020B0603020202020204" pitchFamily="34" charset="0"/>
                <a:ea typeface="+mn-ea"/>
                <a:cs typeface="+mn-cs"/>
              </a:defRPr>
            </a:pPr>
            <a:endParaRPr lang="en-UG"/>
          </a:p>
        </c:txPr>
        <c:crossAx val="278795952"/>
        <c:crosses val="autoZero"/>
        <c:auto val="1"/>
        <c:lblAlgn val="ctr"/>
        <c:lblOffset val="100"/>
        <c:noMultiLvlLbl val="0"/>
      </c:catAx>
      <c:valAx>
        <c:axId val="278795952"/>
        <c:scaling>
          <c:orientation val="minMax"/>
        </c:scaling>
        <c:delete val="1"/>
        <c:axPos val="l"/>
        <c:numFmt formatCode="0%" sourceLinked="1"/>
        <c:majorTickMark val="none"/>
        <c:minorTickMark val="none"/>
        <c:tickLblPos val="nextTo"/>
        <c:crossAx val="278795296"/>
        <c:crosses val="autoZero"/>
        <c:crossBetween val="between"/>
      </c:valAx>
      <c:spPr>
        <a:noFill/>
        <a:ln>
          <a:noFill/>
        </a:ln>
        <a:effectLst/>
      </c:spPr>
    </c:plotArea>
    <c:plotVisOnly val="1"/>
    <c:dispBlanksAs val="gap"/>
    <c:showDLblsOverMax val="0"/>
  </c:chart>
  <c:spPr>
    <a:noFill/>
    <a:ln>
      <a:noFill/>
    </a:ln>
    <a:effectLst/>
  </c:spPr>
  <c:txPr>
    <a:bodyPr/>
    <a:lstStyle/>
    <a:p>
      <a:pPr>
        <a:defRPr sz="1400" b="1">
          <a:latin typeface="Trebuchet MS" panose="020B0603020202020204" pitchFamily="34" charset="0"/>
        </a:defRPr>
      </a:pPr>
      <a:endParaRPr lang="en-UG"/>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none" spc="50" baseline="0">
                <a:solidFill>
                  <a:sysClr val="windowText" lastClr="000000"/>
                </a:solidFill>
                <a:latin typeface="Trebuchet MS" panose="020B0603020202020204" pitchFamily="34" charset="0"/>
                <a:ea typeface="+mn-ea"/>
                <a:cs typeface="Times New Roman" panose="02020603050405020304" pitchFamily="18" charset="0"/>
              </a:defRPr>
            </a:pPr>
            <a:r>
              <a:rPr lang="en-US" sz="1050">
                <a:latin typeface="Trebuchet MS" panose="020B0603020202020204" pitchFamily="34" charset="0"/>
              </a:rPr>
              <a:t>Access to piped sewerage per municipality</a:t>
            </a:r>
          </a:p>
          <a:p>
            <a:pPr>
              <a:defRPr sz="1050">
                <a:latin typeface="Trebuchet MS" panose="020B0603020202020204" pitchFamily="34" charset="0"/>
              </a:defRPr>
            </a:pPr>
            <a:r>
              <a:rPr lang="en-US" sz="1050">
                <a:latin typeface="Trebuchet MS" panose="020B0603020202020204" pitchFamily="34" charset="0"/>
              </a:rPr>
              <a:t>Source: Urban indicators assessment survey 2022</a:t>
            </a:r>
          </a:p>
        </c:rich>
      </c:tx>
      <c:overlay val="0"/>
      <c:spPr>
        <a:noFill/>
        <a:ln>
          <a:noFill/>
        </a:ln>
        <a:effectLst/>
      </c:spPr>
      <c:txPr>
        <a:bodyPr rot="0" spcFirstLastPara="1" vertOverflow="ellipsis" vert="horz" wrap="square" anchor="ctr" anchorCtr="1"/>
        <a:lstStyle/>
        <a:p>
          <a:pPr>
            <a:defRPr sz="1050" b="1" i="0" u="none" strike="noStrike" kern="1200" cap="none" spc="5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title>
    <c:autoTitleDeleted val="0"/>
    <c:plotArea>
      <c:layout>
        <c:manualLayout>
          <c:layoutTarget val="inner"/>
          <c:xMode val="edge"/>
          <c:yMode val="edge"/>
          <c:x val="4.8114277449516539E-2"/>
          <c:y val="0.22222222222222221"/>
          <c:w val="0.94108075226415178"/>
          <c:h val="0.55976377952755907"/>
        </c:manualLayout>
      </c:layout>
      <c:barChart>
        <c:barDir val="col"/>
        <c:grouping val="clustered"/>
        <c:varyColors val="0"/>
        <c:ser>
          <c:idx val="0"/>
          <c:order val="0"/>
          <c:spPr>
            <a:noFill/>
            <a:ln w="25400" cap="flat" cmpd="sng" algn="ctr">
              <a:solidFill>
                <a:srgbClr val="FF0000"/>
              </a:solidFill>
              <a:miter lim="800000"/>
            </a:ln>
            <a:effectLst/>
          </c:spPr>
          <c:invertIfNegative val="0"/>
          <c:dLbls>
            <c:dLbl>
              <c:idx val="0"/>
              <c:layout>
                <c:manualLayout>
                  <c:x val="-3.1494508672025362E-3"/>
                  <c:y val="-6.9004327801962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59-4EC8-A997-CD41951CCAF9}"/>
                </c:ext>
              </c:extLst>
            </c:dLbl>
            <c:dLbl>
              <c:idx val="1"/>
              <c:layout>
                <c:manualLayout>
                  <c:x val="-3.1494508672025362E-3"/>
                  <c:y val="-1.28268576218803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59-4EC8-A997-CD41951CCAF9}"/>
                </c:ext>
              </c:extLst>
            </c:dLbl>
            <c:dLbl>
              <c:idx val="9"/>
              <c:layout>
                <c:manualLayout>
                  <c:x val="-1.5747254336012682E-2"/>
                  <c:y val="-8.016786013675615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59-4EC8-A997-CD41951CCAF9}"/>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SANITATION!$B$13:$K$13</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SANITATION!$B$14:$K$14</c:f>
              <c:numCache>
                <c:formatCode>0%</c:formatCode>
                <c:ptCount val="10"/>
                <c:pt idx="0">
                  <c:v>0.02</c:v>
                </c:pt>
                <c:pt idx="1">
                  <c:v>0.04</c:v>
                </c:pt>
                <c:pt idx="2">
                  <c:v>0</c:v>
                </c:pt>
                <c:pt idx="3">
                  <c:v>0</c:v>
                </c:pt>
                <c:pt idx="4">
                  <c:v>0</c:v>
                </c:pt>
                <c:pt idx="5">
                  <c:v>0</c:v>
                </c:pt>
                <c:pt idx="6">
                  <c:v>0</c:v>
                </c:pt>
                <c:pt idx="7">
                  <c:v>0</c:v>
                </c:pt>
                <c:pt idx="8">
                  <c:v>0</c:v>
                </c:pt>
                <c:pt idx="9">
                  <c:v>0.128</c:v>
                </c:pt>
              </c:numCache>
            </c:numRef>
          </c:val>
          <c:extLst>
            <c:ext xmlns:c16="http://schemas.microsoft.com/office/drawing/2014/chart" uri="{C3380CC4-5D6E-409C-BE32-E72D297353CC}">
              <c16:uniqueId val="{00000000-5D70-4A6F-81AA-D2AE30038C3E}"/>
            </c:ext>
          </c:extLst>
        </c:ser>
        <c:dLbls>
          <c:dLblPos val="inEnd"/>
          <c:showLegendKey val="0"/>
          <c:showVal val="1"/>
          <c:showCatName val="0"/>
          <c:showSerName val="0"/>
          <c:showPercent val="0"/>
          <c:showBubbleSize val="0"/>
        </c:dLbls>
        <c:gapWidth val="164"/>
        <c:overlap val="-35"/>
        <c:axId val="287720184"/>
        <c:axId val="287726744"/>
      </c:barChart>
      <c:catAx>
        <c:axId val="287720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287726744"/>
        <c:crosses val="autoZero"/>
        <c:auto val="1"/>
        <c:lblAlgn val="ctr"/>
        <c:lblOffset val="100"/>
        <c:noMultiLvlLbl val="0"/>
      </c:catAx>
      <c:valAx>
        <c:axId val="287726744"/>
        <c:scaling>
          <c:orientation val="minMax"/>
        </c:scaling>
        <c:delete val="1"/>
        <c:axPos val="l"/>
        <c:numFmt formatCode="0%" sourceLinked="1"/>
        <c:majorTickMark val="none"/>
        <c:minorTickMark val="none"/>
        <c:tickLblPos val="nextTo"/>
        <c:crossAx val="28772018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50" baseline="0">
                <a:solidFill>
                  <a:sysClr val="windowText" lastClr="000000"/>
                </a:solidFill>
                <a:latin typeface="Trebuchet MS" panose="020B0603020202020204" pitchFamily="34" charset="0"/>
                <a:ea typeface="+mn-ea"/>
                <a:cs typeface="Times New Roman" panose="02020603050405020304" pitchFamily="18" charset="0"/>
              </a:defRPr>
            </a:pPr>
            <a:r>
              <a:rPr lang="en-US" sz="1100" b="1">
                <a:latin typeface="Trebuchet MS" panose="020B0603020202020204" pitchFamily="34" charset="0"/>
              </a:rPr>
              <a:t>Hh with no toilet per town council</a:t>
            </a:r>
          </a:p>
          <a:p>
            <a:pPr>
              <a:defRPr sz="1100" b="1">
                <a:latin typeface="Trebuchet MS" panose="020B0603020202020204" pitchFamily="34" charset="0"/>
              </a:defRPr>
            </a:pPr>
            <a:r>
              <a:rPr lang="en-US" sz="1100" b="1">
                <a:latin typeface="Trebuchet MS" panose="020B0603020202020204" pitchFamily="34" charset="0"/>
              </a:rPr>
              <a:t>source: UBOS data 2014</a:t>
            </a:r>
          </a:p>
        </c:rich>
      </c:tx>
      <c:overlay val="0"/>
      <c:spPr>
        <a:noFill/>
        <a:ln>
          <a:noFill/>
        </a:ln>
        <a:effectLst/>
      </c:spPr>
      <c:txPr>
        <a:bodyPr rot="0" spcFirstLastPara="1" vertOverflow="ellipsis" vert="horz" wrap="square" anchor="ctr" anchorCtr="1"/>
        <a:lstStyle/>
        <a:p>
          <a:pPr>
            <a:defRPr sz="1100" b="1" i="0" u="none" strike="noStrike" kern="1200" cap="none" spc="5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title>
    <c:autoTitleDeleted val="0"/>
    <c:plotArea>
      <c:layout/>
      <c:barChart>
        <c:barDir val="col"/>
        <c:grouping val="clustered"/>
        <c:varyColors val="0"/>
        <c:ser>
          <c:idx val="0"/>
          <c:order val="0"/>
          <c:spPr>
            <a:noFill/>
            <a:ln w="25400" cap="flat" cmpd="sng" algn="ctr">
              <a:solidFill>
                <a:srgbClr val="0000FF"/>
              </a:solidFill>
              <a:miter lim="800000"/>
            </a:ln>
            <a:effectLst/>
          </c:spPr>
          <c:invertIfNegative val="0"/>
          <c:dLbls>
            <c:dLbl>
              <c:idx val="0"/>
              <c:layout>
                <c:manualLayout>
                  <c:x val="-1.1561751359529956E-2"/>
                  <c:y val="1.6217191601049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E6-4254-88DF-0D760737EBB3}"/>
                </c:ext>
              </c:extLst>
            </c:dLbl>
            <c:dLbl>
              <c:idx val="1"/>
              <c:layout>
                <c:manualLayout>
                  <c:x val="5.7808756797649782E-3"/>
                  <c:y val="-9.259259259259259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E6-4254-88DF-0D760737EBB3}"/>
                </c:ext>
              </c:extLst>
            </c:dLbl>
            <c:dLbl>
              <c:idx val="3"/>
              <c:layout>
                <c:manualLayout>
                  <c:x val="5.7808756797649782E-3"/>
                  <c:y val="-1.48148148148148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E6-4254-88DF-0D760737EBB3}"/>
                </c:ext>
              </c:extLst>
            </c:dLbl>
            <c:dLbl>
              <c:idx val="8"/>
              <c:layout>
                <c:manualLayout>
                  <c:x val="0"/>
                  <c:y val="-7.82443861184018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E6-4254-88DF-0D760737EBB3}"/>
                </c:ext>
              </c:extLst>
            </c:dLbl>
            <c:dLbl>
              <c:idx val="9"/>
              <c:layout>
                <c:manualLayout>
                  <c:x val="8.6713135196474674E-3"/>
                  <c:y val="8.3333333333333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6-4254-88DF-0D760737EBB3}"/>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SANITATION!$B$59:$K$59</c:f>
              <c:strCache>
                <c:ptCount val="10"/>
                <c:pt idx="0">
                  <c:v>Aduku</c:v>
                </c:pt>
                <c:pt idx="1">
                  <c:v>Busiu</c:v>
                </c:pt>
                <c:pt idx="2">
                  <c:v>Buwenge</c:v>
                </c:pt>
                <c:pt idx="3">
                  <c:v>Dokolo</c:v>
                </c:pt>
                <c:pt idx="4">
                  <c:v>Kalisizo</c:v>
                </c:pt>
                <c:pt idx="5">
                  <c:v>Kamwenge</c:v>
                </c:pt>
                <c:pt idx="6">
                  <c:v>Kasangati</c:v>
                </c:pt>
                <c:pt idx="7">
                  <c:v>Kihiihi</c:v>
                </c:pt>
                <c:pt idx="8">
                  <c:v>Kyenjojo</c:v>
                </c:pt>
                <c:pt idx="9">
                  <c:v>Pakwach</c:v>
                </c:pt>
              </c:strCache>
            </c:strRef>
          </c:cat>
          <c:val>
            <c:numRef>
              <c:f>SANITATION!$B$60:$K$60</c:f>
              <c:numCache>
                <c:formatCode>0%</c:formatCode>
                <c:ptCount val="10"/>
                <c:pt idx="0">
                  <c:v>2.5999999999999999E-2</c:v>
                </c:pt>
                <c:pt idx="1">
                  <c:v>0.113</c:v>
                </c:pt>
                <c:pt idx="2">
                  <c:v>0.01</c:v>
                </c:pt>
                <c:pt idx="3">
                  <c:v>9.4E-2</c:v>
                </c:pt>
                <c:pt idx="4">
                  <c:v>8.0000000000000002E-3</c:v>
                </c:pt>
                <c:pt idx="5">
                  <c:v>7.0000000000000001E-3</c:v>
                </c:pt>
                <c:pt idx="6">
                  <c:v>5.0000000000000001E-3</c:v>
                </c:pt>
                <c:pt idx="7">
                  <c:v>8.0000000000000002E-3</c:v>
                </c:pt>
                <c:pt idx="8">
                  <c:v>0.02</c:v>
                </c:pt>
                <c:pt idx="9">
                  <c:v>7.9000000000000001E-2</c:v>
                </c:pt>
              </c:numCache>
            </c:numRef>
          </c:val>
          <c:extLst>
            <c:ext xmlns:c16="http://schemas.microsoft.com/office/drawing/2014/chart" uri="{C3380CC4-5D6E-409C-BE32-E72D297353CC}">
              <c16:uniqueId val="{00000000-BF4A-406E-9908-69357AA01334}"/>
            </c:ext>
          </c:extLst>
        </c:ser>
        <c:dLbls>
          <c:dLblPos val="inEnd"/>
          <c:showLegendKey val="0"/>
          <c:showVal val="1"/>
          <c:showCatName val="0"/>
          <c:showSerName val="0"/>
          <c:showPercent val="0"/>
          <c:showBubbleSize val="0"/>
        </c:dLbls>
        <c:gapWidth val="164"/>
        <c:overlap val="-35"/>
        <c:axId val="292256424"/>
        <c:axId val="292254128"/>
      </c:barChart>
      <c:catAx>
        <c:axId val="292256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292254128"/>
        <c:crosses val="autoZero"/>
        <c:auto val="1"/>
        <c:lblAlgn val="ctr"/>
        <c:lblOffset val="100"/>
        <c:noMultiLvlLbl val="0"/>
      </c:catAx>
      <c:valAx>
        <c:axId val="292254128"/>
        <c:scaling>
          <c:orientation val="minMax"/>
        </c:scaling>
        <c:delete val="1"/>
        <c:axPos val="l"/>
        <c:numFmt formatCode="0%" sourceLinked="1"/>
        <c:majorTickMark val="none"/>
        <c:minorTickMark val="none"/>
        <c:tickLblPos val="nextTo"/>
        <c:crossAx val="2922564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GB"/>
              <a:t>Coverage of Detailed Plans</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fov="0">
                <a:rot lat="0" lon="0" rev="0"/>
              </a:camera>
              <a:lightRig rig="brightRoom" dir="tl">
                <a:rot lat="0" lon="0" rev="8700000"/>
              </a:lightRig>
            </a:scene3d>
            <a:sp3d/>
          </c:spPr>
          <c:invertIfNegative val="0"/>
          <c:dPt>
            <c:idx val="0"/>
            <c:invertIfNegative val="0"/>
            <c:bubble3D val="0"/>
            <c:spPr>
              <a:solidFill>
                <a:srgbClr val="00FF00"/>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1-DB64-4667-8CD9-A7BE677F527B}"/>
              </c:ext>
            </c:extLst>
          </c:dPt>
          <c:dPt>
            <c:idx val="1"/>
            <c:invertIfNegative val="0"/>
            <c:bubble3D val="0"/>
            <c:spPr>
              <a:solidFill>
                <a:srgbClr val="0000CC"/>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2-DB64-4667-8CD9-A7BE677F527B}"/>
              </c:ext>
            </c:extLst>
          </c:dPt>
          <c:dPt>
            <c:idx val="2"/>
            <c:invertIfNegative val="0"/>
            <c:bubble3D val="0"/>
            <c:spPr>
              <a:solidFill>
                <a:srgbClr val="FF0000"/>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3-DB64-4667-8CD9-A7BE677F527B}"/>
              </c:ext>
            </c:extLst>
          </c:dPt>
          <c:dPt>
            <c:idx val="3"/>
            <c:invertIfNegative val="0"/>
            <c:bubble3D val="0"/>
            <c:spPr>
              <a:solidFill>
                <a:srgbClr val="66FFFF"/>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4-DB64-4667-8CD9-A7BE677F527B}"/>
              </c:ext>
            </c:extLst>
          </c:dPt>
          <c:cat>
            <c:strRef>
              <c:f>Sheet1!$A$12:$A$15</c:f>
              <c:strCache>
                <c:ptCount val="4"/>
                <c:pt idx="0">
                  <c:v>Cities</c:v>
                </c:pt>
                <c:pt idx="1">
                  <c:v>MC</c:v>
                </c:pt>
                <c:pt idx="2">
                  <c:v>TC</c:v>
                </c:pt>
                <c:pt idx="3">
                  <c:v>Average</c:v>
                </c:pt>
              </c:strCache>
            </c:strRef>
          </c:cat>
          <c:val>
            <c:numRef>
              <c:f>Sheet1!$B$12:$B$15</c:f>
              <c:numCache>
                <c:formatCode>General</c:formatCode>
                <c:ptCount val="4"/>
                <c:pt idx="0">
                  <c:v>10</c:v>
                </c:pt>
                <c:pt idx="1">
                  <c:v>10</c:v>
                </c:pt>
                <c:pt idx="2">
                  <c:v>5</c:v>
                </c:pt>
                <c:pt idx="3">
                  <c:v>8</c:v>
                </c:pt>
              </c:numCache>
            </c:numRef>
          </c:val>
          <c:extLst>
            <c:ext xmlns:c16="http://schemas.microsoft.com/office/drawing/2014/chart" uri="{C3380CC4-5D6E-409C-BE32-E72D297353CC}">
              <c16:uniqueId val="{00000000-DB64-4667-8CD9-A7BE677F527B}"/>
            </c:ext>
          </c:extLst>
        </c:ser>
        <c:dLbls>
          <c:showLegendKey val="0"/>
          <c:showVal val="0"/>
          <c:showCatName val="0"/>
          <c:showSerName val="0"/>
          <c:showPercent val="0"/>
          <c:showBubbleSize val="0"/>
        </c:dLbls>
        <c:gapWidth val="150"/>
        <c:shape val="box"/>
        <c:axId val="469587776"/>
        <c:axId val="469583512"/>
        <c:axId val="0"/>
      </c:bar3DChart>
      <c:catAx>
        <c:axId val="469587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G"/>
          </a:p>
        </c:txPr>
        <c:crossAx val="469583512"/>
        <c:crosses val="autoZero"/>
        <c:auto val="1"/>
        <c:lblAlgn val="ctr"/>
        <c:lblOffset val="100"/>
        <c:noMultiLvlLbl val="0"/>
      </c:catAx>
      <c:valAx>
        <c:axId val="4695835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G"/>
          </a:p>
        </c:txPr>
        <c:crossAx val="46958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600">
          <a:solidFill>
            <a:schemeClr val="tx1"/>
          </a:solidFill>
        </a:defRPr>
      </a:pPr>
      <a:endParaRPr lang="en-UG"/>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5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sz="1200">
                <a:latin typeface="Trebuchet MS" panose="020B0603020202020204" pitchFamily="34" charset="0"/>
              </a:rPr>
              <a:t>Access to electricity for lighting per city</a:t>
            </a:r>
          </a:p>
          <a:p>
            <a:pPr>
              <a:defRPr sz="1200">
                <a:latin typeface="Trebuchet MS" panose="020B0603020202020204" pitchFamily="34" charset="0"/>
              </a:defRPr>
            </a:pPr>
            <a:r>
              <a:rPr lang="en-US" sz="1200">
                <a:latin typeface="Trebuchet MS" panose="020B0603020202020204" pitchFamily="34" charset="0"/>
              </a:rPr>
              <a:t>Source: UBOS data 2014</a:t>
            </a:r>
          </a:p>
        </c:rich>
      </c:tx>
      <c:overlay val="0"/>
      <c:spPr>
        <a:noFill/>
        <a:ln>
          <a:noFill/>
        </a:ln>
        <a:effectLst/>
      </c:spPr>
      <c:txPr>
        <a:bodyPr rot="0" spcFirstLastPara="1" vertOverflow="ellipsis" vert="horz" wrap="square" anchor="ctr" anchorCtr="1"/>
        <a:lstStyle/>
        <a:p>
          <a:pPr>
            <a:defRPr sz="1200" b="1" i="0" u="none" strike="noStrike" kern="1200" cap="none" spc="5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plotArea>
      <c:layout>
        <c:manualLayout>
          <c:layoutTarget val="inner"/>
          <c:xMode val="edge"/>
          <c:yMode val="edge"/>
          <c:x val="6.03031751904217E-2"/>
          <c:y val="0.21866388524651537"/>
          <c:w val="0.91472106923766172"/>
          <c:h val="0.60086873570332189"/>
        </c:manualLayout>
      </c:layout>
      <c:barChart>
        <c:barDir val="col"/>
        <c:grouping val="clustered"/>
        <c:varyColors val="0"/>
        <c:ser>
          <c:idx val="0"/>
          <c:order val="0"/>
          <c:spPr>
            <a:solidFill>
              <a:srgbClr val="FFFF00"/>
            </a:solidFill>
            <a:ln>
              <a:solidFill>
                <a:srgbClr val="00B050"/>
              </a:solidFill>
            </a:ln>
            <a:effectLst/>
          </c:spPr>
          <c:invertIfNegative val="0"/>
          <c:dPt>
            <c:idx val="5"/>
            <c:invertIfNegative val="0"/>
            <c:bubble3D val="0"/>
            <c:spPr>
              <a:solidFill>
                <a:srgbClr val="008000"/>
              </a:solidFill>
              <a:ln>
                <a:solidFill>
                  <a:srgbClr val="00B050"/>
                </a:solidFill>
              </a:ln>
              <a:effectLst/>
            </c:spPr>
            <c:extLst>
              <c:ext xmlns:c16="http://schemas.microsoft.com/office/drawing/2014/chart" uri="{C3380CC4-5D6E-409C-BE32-E72D297353CC}">
                <c16:uniqueId val="{00000000-73A4-4468-BD86-D494631F1F2E}"/>
              </c:ext>
            </c:extLst>
          </c:dPt>
          <c:dLbls>
            <c:dLbl>
              <c:idx val="0"/>
              <c:layout>
                <c:manualLayout>
                  <c:x val="-3.0314017416477193E-3"/>
                  <c:y val="1.23196669462164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A4-4468-BD86-D494631F1F2E}"/>
                </c:ext>
              </c:extLst>
            </c:dLbl>
            <c:dLbl>
              <c:idx val="1"/>
              <c:layout>
                <c:manualLayout>
                  <c:x val="0"/>
                  <c:y val="1.23196669462164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A4-4468-BD86-D494631F1F2E}"/>
                </c:ext>
              </c:extLst>
            </c:dLbl>
            <c:dLbl>
              <c:idx val="2"/>
              <c:layout>
                <c:manualLayout>
                  <c:x val="9.0942052249431103E-3"/>
                  <c:y val="1.23196669462164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A4-4468-BD86-D494631F1F2E}"/>
                </c:ext>
              </c:extLst>
            </c:dLbl>
            <c:dLbl>
              <c:idx val="3"/>
              <c:layout>
                <c:manualLayout>
                  <c:x val="-5.5575056589078608E-17"/>
                  <c:y val="1.8581188515679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A4-4468-BD86-D494631F1F2E}"/>
                </c:ext>
              </c:extLst>
            </c:dLbl>
            <c:dLbl>
              <c:idx val="4"/>
              <c:layout>
                <c:manualLayout>
                  <c:x val="-9.0942052249431381E-3"/>
                  <c:y val="-2.033761927090413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A4-4468-BD86-D494631F1F2E}"/>
                </c:ext>
              </c:extLst>
            </c:dLbl>
            <c:dLbl>
              <c:idx val="5"/>
              <c:layout>
                <c:manualLayout>
                  <c:x val="-9.0942052249431936E-3"/>
                  <c:y val="1.23196669462164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A4-4468-BD86-D494631F1F2E}"/>
                </c:ext>
              </c:extLst>
            </c:dLbl>
            <c:dLbl>
              <c:idx val="6"/>
              <c:layout>
                <c:manualLayout>
                  <c:x val="3.0314017416477124E-3"/>
                  <c:y val="1.5450427730947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A4-4468-BD86-D494631F1F2E}"/>
                </c:ext>
              </c:extLst>
            </c:dLbl>
            <c:dLbl>
              <c:idx val="7"/>
              <c:layout>
                <c:manualLayout>
                  <c:x val="-3.0314017416477124E-3"/>
                  <c:y val="1.5450427730947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A4-4468-BD86-D494631F1F2E}"/>
                </c:ext>
              </c:extLst>
            </c:dLbl>
            <c:dLbl>
              <c:idx val="8"/>
              <c:layout>
                <c:manualLayout>
                  <c:x val="0"/>
                  <c:y val="9.188906161485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A4-4468-BD86-D494631F1F2E}"/>
                </c:ext>
              </c:extLst>
            </c:dLbl>
            <c:dLbl>
              <c:idx val="9"/>
              <c:layout>
                <c:manualLayout>
                  <c:x val="-6.0628034832955358E-3"/>
                  <c:y val="-9.59565854690298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A4-4468-BD86-D494631F1F2E}"/>
                </c:ext>
              </c:extLst>
            </c:dLbl>
            <c:dLbl>
              <c:idx val="10"/>
              <c:layout>
                <c:manualLayout>
                  <c:x val="3.0314017416474904E-3"/>
                  <c:y val="1.5450427730947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A4-4468-BD86-D494631F1F2E}"/>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'ELECTRICITY SUPPLY'!$B$3:$L$3</c:f>
              <c:strCache>
                <c:ptCount val="11"/>
                <c:pt idx="0">
                  <c:v>Arua</c:v>
                </c:pt>
                <c:pt idx="1">
                  <c:v>Fortportal</c:v>
                </c:pt>
                <c:pt idx="2">
                  <c:v>Gulu</c:v>
                </c:pt>
                <c:pt idx="3">
                  <c:v>Hoima</c:v>
                </c:pt>
                <c:pt idx="4">
                  <c:v>Jinja</c:v>
                </c:pt>
                <c:pt idx="5">
                  <c:v>Kampala</c:v>
                </c:pt>
                <c:pt idx="6">
                  <c:v>Lira</c:v>
                </c:pt>
                <c:pt idx="7">
                  <c:v>Masaka</c:v>
                </c:pt>
                <c:pt idx="8">
                  <c:v>Mbale</c:v>
                </c:pt>
                <c:pt idx="9">
                  <c:v>Mbarara</c:v>
                </c:pt>
                <c:pt idx="10">
                  <c:v>soroti</c:v>
                </c:pt>
              </c:strCache>
            </c:strRef>
          </c:cat>
          <c:val>
            <c:numRef>
              <c:f>'ELECTRICITY SUPPLY'!$B$4:$L$4</c:f>
              <c:numCache>
                <c:formatCode>0%</c:formatCode>
                <c:ptCount val="11"/>
                <c:pt idx="0">
                  <c:v>0.14399999999999999</c:v>
                </c:pt>
                <c:pt idx="1">
                  <c:v>0.17799999999999999</c:v>
                </c:pt>
                <c:pt idx="2">
                  <c:v>0.14299999999999999</c:v>
                </c:pt>
                <c:pt idx="3">
                  <c:v>0.311</c:v>
                </c:pt>
                <c:pt idx="4">
                  <c:v>0.495</c:v>
                </c:pt>
                <c:pt idx="5">
                  <c:v>0.86099999999999999</c:v>
                </c:pt>
                <c:pt idx="6">
                  <c:v>0.27400000000000002</c:v>
                </c:pt>
                <c:pt idx="7">
                  <c:v>0.33700000000000002</c:v>
                </c:pt>
                <c:pt idx="8">
                  <c:v>0.32700000000000001</c:v>
                </c:pt>
                <c:pt idx="9">
                  <c:v>0.34399999999999997</c:v>
                </c:pt>
                <c:pt idx="10">
                  <c:v>0.40699999999999997</c:v>
                </c:pt>
              </c:numCache>
            </c:numRef>
          </c:val>
          <c:extLst>
            <c:ext xmlns:c16="http://schemas.microsoft.com/office/drawing/2014/chart" uri="{C3380CC4-5D6E-409C-BE32-E72D297353CC}">
              <c16:uniqueId val="{00000000-8D99-49AF-92D3-744CFA2E1D4E}"/>
            </c:ext>
          </c:extLst>
        </c:ser>
        <c:dLbls>
          <c:dLblPos val="inEnd"/>
          <c:showLegendKey val="0"/>
          <c:showVal val="1"/>
          <c:showCatName val="0"/>
          <c:showSerName val="0"/>
          <c:showPercent val="0"/>
          <c:showBubbleSize val="0"/>
        </c:dLbls>
        <c:gapWidth val="80"/>
        <c:overlap val="25"/>
        <c:axId val="488417896"/>
        <c:axId val="488420848"/>
      </c:barChart>
      <c:catAx>
        <c:axId val="4884178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488420848"/>
        <c:crosses val="autoZero"/>
        <c:auto val="1"/>
        <c:lblAlgn val="ctr"/>
        <c:lblOffset val="100"/>
        <c:noMultiLvlLbl val="0"/>
      </c:catAx>
      <c:valAx>
        <c:axId val="488420848"/>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48841789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r>
              <a:rPr lang="en-US" sz="1100"/>
              <a:t>Access to electricity for lighting per municipality</a:t>
            </a:r>
          </a:p>
          <a:p>
            <a:pPr>
              <a:defRPr sz="1100"/>
            </a:pPr>
            <a:r>
              <a:rPr lang="en-US" sz="1100"/>
              <a:t>Source: UBOS data 2014</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title>
    <c:autoTitleDeleted val="0"/>
    <c:plotArea>
      <c:layout/>
      <c:barChart>
        <c:barDir val="col"/>
        <c:grouping val="clustered"/>
        <c:varyColors val="0"/>
        <c:ser>
          <c:idx val="0"/>
          <c:order val="0"/>
          <c:spPr>
            <a:solidFill>
              <a:srgbClr val="FFC000"/>
            </a:solidFill>
            <a:ln>
              <a:solidFill>
                <a:srgbClr val="FFFF00"/>
              </a:solid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dLbl>
              <c:idx val="0"/>
              <c:layout>
                <c:manualLayout>
                  <c:x val="-6.1954014998237723E-3"/>
                  <c:y val="3.18067563200047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31-4475-BD00-FC7A4EF8933E}"/>
                </c:ext>
              </c:extLst>
            </c:dLbl>
            <c:dLbl>
              <c:idx val="1"/>
              <c:layout>
                <c:manualLayout>
                  <c:x val="0"/>
                  <c:y val="2.3789970306329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31-4475-BD00-FC7A4EF8933E}"/>
                </c:ext>
              </c:extLst>
            </c:dLbl>
            <c:dLbl>
              <c:idx val="2"/>
              <c:layout>
                <c:manualLayout>
                  <c:x val="3.0977007499118294E-3"/>
                  <c:y val="2.3789970306329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31-4475-BD00-FC7A4EF8933E}"/>
                </c:ext>
              </c:extLst>
            </c:dLbl>
            <c:dLbl>
              <c:idx val="3"/>
              <c:layout>
                <c:manualLayout>
                  <c:x val="6.1954014998237723E-3"/>
                  <c:y val="1.57731842926543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31-4475-BD00-FC7A4EF8933E}"/>
                </c:ext>
              </c:extLst>
            </c:dLbl>
            <c:dLbl>
              <c:idx val="4"/>
              <c:layout>
                <c:manualLayout>
                  <c:x val="9.2931022497356585E-3"/>
                  <c:y val="1.57731842926542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31-4475-BD00-FC7A4EF8933E}"/>
                </c:ext>
              </c:extLst>
            </c:dLbl>
            <c:dLbl>
              <c:idx val="5"/>
              <c:layout>
                <c:manualLayout>
                  <c:x val="5.8856314248325728E-2"/>
                  <c:y val="1.57731842926543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31-4475-BD00-FC7A4EF8933E}"/>
                </c:ext>
              </c:extLst>
            </c:dLbl>
            <c:dLbl>
              <c:idx val="6"/>
              <c:layout>
                <c:manualLayout>
                  <c:x val="9.2931022497355457E-3"/>
                  <c:y val="-1.22855667552090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31-4475-BD00-FC7A4EF8933E}"/>
                </c:ext>
              </c:extLst>
            </c:dLbl>
            <c:dLbl>
              <c:idx val="7"/>
              <c:layout>
                <c:manualLayout>
                  <c:x val="0"/>
                  <c:y val="-4.26878074153376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31-4475-BD00-FC7A4EF8933E}"/>
                </c:ext>
              </c:extLst>
            </c:dLbl>
            <c:dLbl>
              <c:idx val="8"/>
              <c:layout>
                <c:manualLayout>
                  <c:x val="-1.2390802999647659E-2"/>
                  <c:y val="7.75639827897903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31-4475-BD00-FC7A4EF8933E}"/>
                </c:ext>
              </c:extLst>
            </c:dLbl>
            <c:dLbl>
              <c:idx val="9"/>
              <c:layout>
                <c:manualLayout>
                  <c:x val="-9.293102249735773E-3"/>
                  <c:y val="-2.603877346962183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31-4475-BD00-FC7A4EF8933E}"/>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'ELECTRICITY SUPPLY'!$B$13:$K$13</c:f>
              <c:strCache>
                <c:ptCount val="10"/>
                <c:pt idx="0">
                  <c:v>Bushenyi</c:v>
                </c:pt>
                <c:pt idx="1">
                  <c:v>Iganga</c:v>
                </c:pt>
                <c:pt idx="2">
                  <c:v>Kira</c:v>
                </c:pt>
                <c:pt idx="3">
                  <c:v>Kitgum</c:v>
                </c:pt>
                <c:pt idx="4">
                  <c:v>Kumi</c:v>
                </c:pt>
                <c:pt idx="5">
                  <c:v>Makindye</c:v>
                </c:pt>
                <c:pt idx="6">
                  <c:v>Nansana</c:v>
                </c:pt>
                <c:pt idx="7">
                  <c:v>Nebbi</c:v>
                </c:pt>
                <c:pt idx="8">
                  <c:v>Ntungamo</c:v>
                </c:pt>
                <c:pt idx="9">
                  <c:v>Tororo</c:v>
                </c:pt>
              </c:strCache>
            </c:strRef>
          </c:cat>
          <c:val>
            <c:numRef>
              <c:f>'ELECTRICITY SUPPLY'!$B$14:$K$14</c:f>
              <c:numCache>
                <c:formatCode>0%</c:formatCode>
                <c:ptCount val="10"/>
                <c:pt idx="0">
                  <c:v>0.378</c:v>
                </c:pt>
                <c:pt idx="1">
                  <c:v>0.54400000000000004</c:v>
                </c:pt>
                <c:pt idx="2">
                  <c:v>0.71599999999999997</c:v>
                </c:pt>
                <c:pt idx="3">
                  <c:v>0.35299999999999998</c:v>
                </c:pt>
                <c:pt idx="4">
                  <c:v>0.159</c:v>
                </c:pt>
                <c:pt idx="5">
                  <c:v>0.74299999999999999</c:v>
                </c:pt>
                <c:pt idx="6">
                  <c:v>0.42499999999999999</c:v>
                </c:pt>
                <c:pt idx="7">
                  <c:v>0.13200000000000001</c:v>
                </c:pt>
                <c:pt idx="8">
                  <c:v>0.48699999999999999</c:v>
                </c:pt>
                <c:pt idx="9">
                  <c:v>0.44400000000000001</c:v>
                </c:pt>
              </c:numCache>
            </c:numRef>
          </c:val>
          <c:extLst>
            <c:ext xmlns:c16="http://schemas.microsoft.com/office/drawing/2014/chart" uri="{C3380CC4-5D6E-409C-BE32-E72D297353CC}">
              <c16:uniqueId val="{00000000-DA25-4F9A-A392-A2DFD0F3FFEA}"/>
            </c:ext>
          </c:extLst>
        </c:ser>
        <c:dLbls>
          <c:dLblPos val="inEnd"/>
          <c:showLegendKey val="0"/>
          <c:showVal val="1"/>
          <c:showCatName val="0"/>
          <c:showSerName val="0"/>
          <c:showPercent val="0"/>
          <c:showBubbleSize val="0"/>
        </c:dLbls>
        <c:gapWidth val="100"/>
        <c:overlap val="-24"/>
        <c:axId val="488436592"/>
        <c:axId val="488432328"/>
      </c:barChart>
      <c:catAx>
        <c:axId val="488436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488432328"/>
        <c:crosses val="autoZero"/>
        <c:auto val="1"/>
        <c:lblAlgn val="ctr"/>
        <c:lblOffset val="100"/>
        <c:noMultiLvlLbl val="0"/>
      </c:catAx>
      <c:valAx>
        <c:axId val="4884323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8843659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rebuchet MS" panose="020B0603020202020204" pitchFamily="34" charset="0"/>
          <a:cs typeface="Times New Roman" panose="02020603050405020304" pitchFamily="18" charset="0"/>
        </a:defRPr>
      </a:pPr>
      <a:endParaRPr lang="en-UG"/>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r>
              <a:rPr lang="en-US" sz="1050">
                <a:latin typeface="Trebuchet MS" panose="020B0603020202020204" pitchFamily="34" charset="0"/>
              </a:rPr>
              <a:t>Access to electricity for lighting per municipality</a:t>
            </a:r>
          </a:p>
          <a:p>
            <a:pPr>
              <a:defRPr sz="1050">
                <a:latin typeface="Trebuchet MS" panose="020B0603020202020204" pitchFamily="34" charset="0"/>
              </a:defRPr>
            </a:pPr>
            <a:r>
              <a:rPr lang="en-US" sz="1050">
                <a:latin typeface="Trebuchet MS" panose="020B0603020202020204" pitchFamily="34" charset="0"/>
              </a:rPr>
              <a:t>Source: UBOS data 2014</a:t>
            </a:r>
          </a:p>
        </c:rich>
      </c:tx>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title>
    <c:autoTitleDeleted val="0"/>
    <c:plotArea>
      <c:layout>
        <c:manualLayout>
          <c:layoutTarget val="inner"/>
          <c:xMode val="edge"/>
          <c:yMode val="edge"/>
          <c:x val="4.7159699892818867E-2"/>
          <c:y val="0.23672462817147857"/>
          <c:w val="0.95284030010718113"/>
          <c:h val="0.55069590259550893"/>
        </c:manualLayout>
      </c:layout>
      <c:barChart>
        <c:barDir val="col"/>
        <c:grouping val="clustered"/>
        <c:varyColors val="0"/>
        <c:ser>
          <c:idx val="0"/>
          <c:order val="0"/>
          <c:spPr>
            <a:solidFill>
              <a:srgbClr val="00B050"/>
            </a:solidFill>
            <a:ln>
              <a:solidFill>
                <a:srgbClr val="002060"/>
              </a:solid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dLbl>
              <c:idx val="0"/>
              <c:layout>
                <c:manualLayout>
                  <c:x val="3.1063481526523076E-3"/>
                  <c:y val="1.50203425111173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F3-427C-AE5F-AF157FA5DA9E}"/>
                </c:ext>
              </c:extLst>
            </c:dLbl>
            <c:dLbl>
              <c:idx val="1"/>
              <c:layout>
                <c:manualLayout>
                  <c:x val="0"/>
                  <c:y val="-4.74326605614234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F3-427C-AE5F-AF157FA5DA9E}"/>
                </c:ext>
              </c:extLst>
            </c:dLbl>
            <c:dLbl>
              <c:idx val="2"/>
              <c:layout>
                <c:manualLayout>
                  <c:x val="1.8638088915913845E-2"/>
                  <c:y val="7.11489908421344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F3-427C-AE5F-AF157FA5DA9E}"/>
                </c:ext>
              </c:extLst>
            </c:dLbl>
            <c:dLbl>
              <c:idx val="3"/>
              <c:layout>
                <c:manualLayout>
                  <c:x val="6.2126963053046151E-3"/>
                  <c:y val="6.4276857343472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F3-427C-AE5F-AF157FA5DA9E}"/>
                </c:ext>
              </c:extLst>
            </c:dLbl>
            <c:dLbl>
              <c:idx val="4"/>
              <c:layout>
                <c:manualLayout>
                  <c:x val="-1.5531740763261538E-2"/>
                  <c:y val="2.29257859380213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F3-427C-AE5F-AF157FA5DA9E}"/>
                </c:ext>
              </c:extLst>
            </c:dLbl>
            <c:dLbl>
              <c:idx val="5"/>
              <c:layout>
                <c:manualLayout>
                  <c:x val="-1.5531740763261595E-2"/>
                  <c:y val="-1.2648709483046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F3-427C-AE5F-AF157FA5DA9E}"/>
                </c:ext>
              </c:extLst>
            </c:dLbl>
            <c:dLbl>
              <c:idx val="6"/>
              <c:layout>
                <c:manualLayout>
                  <c:x val="-6.2126963053047296E-3"/>
                  <c:y val="3.1621773707615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F3-427C-AE5F-AF157FA5DA9E}"/>
                </c:ext>
              </c:extLst>
            </c:dLbl>
            <c:dLbl>
              <c:idx val="7"/>
              <c:layout>
                <c:manualLayout>
                  <c:x val="-9.3190444579569227E-3"/>
                  <c:y val="-2.05541529099502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F3-427C-AE5F-AF157FA5DA9E}"/>
                </c:ext>
              </c:extLst>
            </c:dLbl>
            <c:dLbl>
              <c:idx val="8"/>
              <c:layout>
                <c:manualLayout>
                  <c:x val="3.1063481526523076E-3"/>
                  <c:y val="-4.74326605614241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F3-427C-AE5F-AF157FA5DA9E}"/>
                </c:ext>
              </c:extLst>
            </c:dLbl>
            <c:dLbl>
              <c:idx val="9"/>
              <c:layout>
                <c:manualLayout>
                  <c:x val="1.0889340138274075E-3"/>
                  <c:y val="3.5371568290581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F3-427C-AE5F-AF157FA5DA9E}"/>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'ELECTRICITY SUPPLY'!$B$24:$K$24</c:f>
              <c:strCache>
                <c:ptCount val="10"/>
                <c:pt idx="0">
                  <c:v>Aduku</c:v>
                </c:pt>
                <c:pt idx="1">
                  <c:v>Busiu</c:v>
                </c:pt>
                <c:pt idx="2">
                  <c:v>Buwenge</c:v>
                </c:pt>
                <c:pt idx="3">
                  <c:v>Dokolo</c:v>
                </c:pt>
                <c:pt idx="4">
                  <c:v>Kalisizo</c:v>
                </c:pt>
                <c:pt idx="5">
                  <c:v>Kamwenge</c:v>
                </c:pt>
                <c:pt idx="6">
                  <c:v>Kasangati</c:v>
                </c:pt>
                <c:pt idx="7">
                  <c:v>Kihiihi</c:v>
                </c:pt>
                <c:pt idx="8">
                  <c:v>Kyenjojo</c:v>
                </c:pt>
                <c:pt idx="9">
                  <c:v>Pakwach</c:v>
                </c:pt>
              </c:strCache>
            </c:strRef>
          </c:cat>
          <c:val>
            <c:numRef>
              <c:f>'ELECTRICITY SUPPLY'!$B$25:$K$25</c:f>
              <c:numCache>
                <c:formatCode>0%</c:formatCode>
                <c:ptCount val="10"/>
                <c:pt idx="0">
                  <c:v>0.19400000000000001</c:v>
                </c:pt>
                <c:pt idx="1">
                  <c:v>0.45200000000000001</c:v>
                </c:pt>
                <c:pt idx="2">
                  <c:v>0.32700000000000001</c:v>
                </c:pt>
                <c:pt idx="3">
                  <c:v>8.7999999999999995E-2</c:v>
                </c:pt>
                <c:pt idx="4">
                  <c:v>0.34799999999999998</c:v>
                </c:pt>
                <c:pt idx="5">
                  <c:v>0.191</c:v>
                </c:pt>
                <c:pt idx="6">
                  <c:v>0.59099999999999997</c:v>
                </c:pt>
                <c:pt idx="7">
                  <c:v>0.23400000000000001</c:v>
                </c:pt>
                <c:pt idx="8">
                  <c:v>0.27</c:v>
                </c:pt>
                <c:pt idx="9">
                  <c:v>9.5000000000000001E-2</c:v>
                </c:pt>
              </c:numCache>
            </c:numRef>
          </c:val>
          <c:extLst>
            <c:ext xmlns:c16="http://schemas.microsoft.com/office/drawing/2014/chart" uri="{C3380CC4-5D6E-409C-BE32-E72D297353CC}">
              <c16:uniqueId val="{00000000-DE88-45E1-A84A-171CC60C1CDA}"/>
            </c:ext>
          </c:extLst>
        </c:ser>
        <c:dLbls>
          <c:dLblPos val="inEnd"/>
          <c:showLegendKey val="0"/>
          <c:showVal val="1"/>
          <c:showCatName val="0"/>
          <c:showSerName val="0"/>
          <c:showPercent val="0"/>
          <c:showBubbleSize val="0"/>
        </c:dLbls>
        <c:gapWidth val="100"/>
        <c:overlap val="-24"/>
        <c:axId val="496110848"/>
        <c:axId val="496108224"/>
      </c:barChart>
      <c:catAx>
        <c:axId val="496110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496108224"/>
        <c:crosses val="autoZero"/>
        <c:auto val="1"/>
        <c:lblAlgn val="ctr"/>
        <c:lblOffset val="100"/>
        <c:noMultiLvlLbl val="0"/>
      </c:catAx>
      <c:valAx>
        <c:axId val="4961082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9611084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r>
              <a:rPr lang="en-US"/>
              <a:t>Internet usage10 yrs+</a:t>
            </a:r>
          </a:p>
          <a:p>
            <a:pPr>
              <a:defRPr/>
            </a:pPr>
            <a:r>
              <a:rPr lang="en-US"/>
              <a:t>source: UBOS census 2014</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ysClr val="windowText" lastClr="000000"/>
              </a:solidFill>
              <a:latin typeface="Trebuchet MS" panose="020B0603020202020204" pitchFamily="34" charset="0"/>
              <a:ea typeface="+mj-ea"/>
              <a:cs typeface="Times New Roman" panose="02020603050405020304" pitchFamily="18" charset="0"/>
            </a:defRPr>
          </a:pPr>
          <a:endParaRPr lang="en-UG"/>
        </a:p>
      </c:txPr>
    </c:title>
    <c:autoTitleDeleted val="0"/>
    <c:plotArea>
      <c:layout/>
      <c:barChart>
        <c:barDir val="bar"/>
        <c:grouping val="clustered"/>
        <c:varyColors val="0"/>
        <c:ser>
          <c:idx val="0"/>
          <c:order val="0"/>
          <c:tx>
            <c:strRef>
              <c:f>ICT!$A$123</c:f>
              <c:strCache>
                <c:ptCount val="1"/>
                <c:pt idx="0">
                  <c:v>Cities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ICT!$B$122:$E$122</c:f>
              <c:strCache>
                <c:ptCount val="4"/>
                <c:pt idx="0">
                  <c:v>North</c:v>
                </c:pt>
                <c:pt idx="1">
                  <c:v>Western</c:v>
                </c:pt>
                <c:pt idx="2">
                  <c:v>Central</c:v>
                </c:pt>
                <c:pt idx="3">
                  <c:v>Eastern</c:v>
                </c:pt>
              </c:strCache>
            </c:strRef>
          </c:cat>
          <c:val>
            <c:numRef>
              <c:f>ICT!$B$123:$E$123</c:f>
              <c:numCache>
                <c:formatCode>0%</c:formatCode>
                <c:ptCount val="4"/>
                <c:pt idx="0">
                  <c:v>0.159</c:v>
                </c:pt>
                <c:pt idx="1">
                  <c:v>0.122</c:v>
                </c:pt>
                <c:pt idx="2">
                  <c:v>0.247</c:v>
                </c:pt>
                <c:pt idx="3">
                  <c:v>0.157</c:v>
                </c:pt>
              </c:numCache>
            </c:numRef>
          </c:val>
          <c:extLst>
            <c:ext xmlns:c16="http://schemas.microsoft.com/office/drawing/2014/chart" uri="{C3380CC4-5D6E-409C-BE32-E72D297353CC}">
              <c16:uniqueId val="{00000000-F656-4B5B-888A-1CC4D5598148}"/>
            </c:ext>
          </c:extLst>
        </c:ser>
        <c:ser>
          <c:idx val="1"/>
          <c:order val="1"/>
          <c:tx>
            <c:strRef>
              <c:f>ICT!$A$124</c:f>
              <c:strCache>
                <c:ptCount val="1"/>
                <c:pt idx="0">
                  <c:v>Municipalities</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ICT!$B$122:$E$122</c:f>
              <c:strCache>
                <c:ptCount val="4"/>
                <c:pt idx="0">
                  <c:v>North</c:v>
                </c:pt>
                <c:pt idx="1">
                  <c:v>Western</c:v>
                </c:pt>
                <c:pt idx="2">
                  <c:v>Central</c:v>
                </c:pt>
                <c:pt idx="3">
                  <c:v>Eastern</c:v>
                </c:pt>
              </c:strCache>
            </c:strRef>
          </c:cat>
          <c:val>
            <c:numRef>
              <c:f>ICT!$B$124:$E$124</c:f>
              <c:numCache>
                <c:formatCode>0%</c:formatCode>
                <c:ptCount val="4"/>
                <c:pt idx="0">
                  <c:v>0.17599999999999999</c:v>
                </c:pt>
                <c:pt idx="1">
                  <c:v>0.2</c:v>
                </c:pt>
                <c:pt idx="2">
                  <c:v>0.26500000000000001</c:v>
                </c:pt>
                <c:pt idx="3">
                  <c:v>0.26400000000000001</c:v>
                </c:pt>
              </c:numCache>
            </c:numRef>
          </c:val>
          <c:extLst>
            <c:ext xmlns:c16="http://schemas.microsoft.com/office/drawing/2014/chart" uri="{C3380CC4-5D6E-409C-BE32-E72D297353CC}">
              <c16:uniqueId val="{00000001-F656-4B5B-888A-1CC4D5598148}"/>
            </c:ext>
          </c:extLst>
        </c:ser>
        <c:ser>
          <c:idx val="2"/>
          <c:order val="2"/>
          <c:tx>
            <c:strRef>
              <c:f>ICT!$A$125</c:f>
              <c:strCache>
                <c:ptCount val="1"/>
                <c:pt idx="0">
                  <c:v>Town Councils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ICT!$B$122:$E$122</c:f>
              <c:strCache>
                <c:ptCount val="4"/>
                <c:pt idx="0">
                  <c:v>North</c:v>
                </c:pt>
                <c:pt idx="1">
                  <c:v>Western</c:v>
                </c:pt>
                <c:pt idx="2">
                  <c:v>Central</c:v>
                </c:pt>
                <c:pt idx="3">
                  <c:v>Eastern</c:v>
                </c:pt>
              </c:strCache>
            </c:strRef>
          </c:cat>
          <c:val>
            <c:numRef>
              <c:f>ICT!$B$125:$E$125</c:f>
              <c:numCache>
                <c:formatCode>0%</c:formatCode>
                <c:ptCount val="4"/>
                <c:pt idx="0">
                  <c:v>0.1</c:v>
                </c:pt>
                <c:pt idx="1">
                  <c:v>6.7000000000000004E-2</c:v>
                </c:pt>
                <c:pt idx="2">
                  <c:v>0.17499999999999999</c:v>
                </c:pt>
                <c:pt idx="3">
                  <c:v>0.128</c:v>
                </c:pt>
              </c:numCache>
            </c:numRef>
          </c:val>
          <c:extLst>
            <c:ext xmlns:c16="http://schemas.microsoft.com/office/drawing/2014/chart" uri="{C3380CC4-5D6E-409C-BE32-E72D297353CC}">
              <c16:uniqueId val="{00000002-F656-4B5B-888A-1CC4D5598148}"/>
            </c:ext>
          </c:extLst>
        </c:ser>
        <c:dLbls>
          <c:dLblPos val="inEnd"/>
          <c:showLegendKey val="0"/>
          <c:showVal val="1"/>
          <c:showCatName val="0"/>
          <c:showSerName val="0"/>
          <c:showPercent val="0"/>
          <c:showBubbleSize val="0"/>
        </c:dLbls>
        <c:gapWidth val="269"/>
        <c:axId val="487612184"/>
        <c:axId val="487617432"/>
      </c:barChart>
      <c:catAx>
        <c:axId val="4876121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487617432"/>
        <c:crosses val="autoZero"/>
        <c:auto val="1"/>
        <c:lblAlgn val="ctr"/>
        <c:lblOffset val="100"/>
        <c:noMultiLvlLbl val="0"/>
      </c:catAx>
      <c:valAx>
        <c:axId val="487617432"/>
        <c:scaling>
          <c:orientation val="minMax"/>
        </c:scaling>
        <c:delete val="1"/>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487612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legend>
    <c:plotVisOnly val="1"/>
    <c:dispBlanksAs val="gap"/>
    <c:showDLblsOverMax val="0"/>
  </c:chart>
  <c:spPr>
    <a:noFill/>
    <a:ln>
      <a:noFill/>
    </a:ln>
    <a:effectLst/>
  </c:spPr>
  <c:txPr>
    <a:bodyPr/>
    <a:lstStyle/>
    <a:p>
      <a:pPr>
        <a:defRPr sz="1400" b="1">
          <a:solidFill>
            <a:sysClr val="windowText" lastClr="000000"/>
          </a:solidFill>
          <a:latin typeface="Trebuchet MS" panose="020B0603020202020204" pitchFamily="34" charset="0"/>
          <a:cs typeface="Times New Roman" panose="02020603050405020304" pitchFamily="18" charset="0"/>
        </a:defRPr>
      </a:pPr>
      <a:endParaRPr lang="en-UG"/>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r>
              <a:rPr lang="en-US" sz="1400">
                <a:latin typeface="Trebuchet MS" panose="020B0603020202020204" pitchFamily="34" charset="0"/>
              </a:rPr>
              <a:t>Ownership of mobile phones 10yrs + </a:t>
            </a:r>
          </a:p>
          <a:p>
            <a:pPr>
              <a:defRPr sz="1400">
                <a:latin typeface="Trebuchet MS" panose="020B0603020202020204" pitchFamily="34" charset="0"/>
              </a:defRPr>
            </a:pPr>
            <a:r>
              <a:rPr lang="en-US" sz="1400">
                <a:latin typeface="Trebuchet MS" panose="020B0603020202020204" pitchFamily="34" charset="0"/>
              </a:rPr>
              <a:t>source: UBOS data 2014</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title>
    <c:autoTitleDeleted val="0"/>
    <c:plotArea>
      <c:layout/>
      <c:barChart>
        <c:barDir val="bar"/>
        <c:grouping val="clustered"/>
        <c:varyColors val="0"/>
        <c:ser>
          <c:idx val="0"/>
          <c:order val="0"/>
          <c:tx>
            <c:strRef>
              <c:f>ICT!$A$38</c:f>
              <c:strCache>
                <c:ptCount val="1"/>
                <c:pt idx="0">
                  <c:v>Cities</c:v>
                </c:pt>
              </c:strCache>
            </c:strRef>
          </c:tx>
          <c:spPr>
            <a:solidFill>
              <a:srgbClr val="FF000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dLbl>
              <c:idx val="0"/>
              <c:layout>
                <c:manualLayout>
                  <c:x val="5.62539560483854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A9-4D40-B62A-9F3A81B2C780}"/>
                </c:ext>
              </c:extLst>
            </c:dLbl>
            <c:dLbl>
              <c:idx val="1"/>
              <c:layout>
                <c:manualLayout>
                  <c:x val="8.4380934072578236E-3"/>
                  <c:y val="2.05991464492261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A9-4D40-B62A-9F3A81B2C780}"/>
                </c:ext>
              </c:extLst>
            </c:dLbl>
            <c:dLbl>
              <c:idx val="2"/>
              <c:layout>
                <c:manualLayout>
                  <c:x val="-5.62539560483875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A9-4D40-B62A-9F3A81B2C780}"/>
                </c:ext>
              </c:extLst>
            </c:dLbl>
            <c:dLbl>
              <c:idx val="3"/>
              <c:layout>
                <c:manualLayout>
                  <c:x val="-2.8126978024192745E-3"/>
                  <c:y val="2.05991464492261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A9-4D40-B62A-9F3A81B2C78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ICT!$B$37:$E$37</c:f>
              <c:strCache>
                <c:ptCount val="4"/>
                <c:pt idx="0">
                  <c:v>North</c:v>
                </c:pt>
                <c:pt idx="1">
                  <c:v>Western</c:v>
                </c:pt>
                <c:pt idx="2">
                  <c:v>Central</c:v>
                </c:pt>
                <c:pt idx="3">
                  <c:v>Eastern</c:v>
                </c:pt>
              </c:strCache>
            </c:strRef>
          </c:cat>
          <c:val>
            <c:numRef>
              <c:f>ICT!$B$38:$E$38</c:f>
              <c:numCache>
                <c:formatCode>0%</c:formatCode>
                <c:ptCount val="4"/>
                <c:pt idx="0">
                  <c:v>0.41599999999999998</c:v>
                </c:pt>
                <c:pt idx="1">
                  <c:v>0.55100000000000005</c:v>
                </c:pt>
                <c:pt idx="2">
                  <c:v>0.63600000000000001</c:v>
                </c:pt>
                <c:pt idx="3">
                  <c:v>0.52800000000000002</c:v>
                </c:pt>
              </c:numCache>
            </c:numRef>
          </c:val>
          <c:extLst>
            <c:ext xmlns:c16="http://schemas.microsoft.com/office/drawing/2014/chart" uri="{C3380CC4-5D6E-409C-BE32-E72D297353CC}">
              <c16:uniqueId val="{00000000-AC58-4668-BE17-95FFBDC6B7D1}"/>
            </c:ext>
          </c:extLst>
        </c:ser>
        <c:ser>
          <c:idx val="1"/>
          <c:order val="1"/>
          <c:tx>
            <c:strRef>
              <c:f>ICT!$A$39</c:f>
              <c:strCache>
                <c:ptCount val="1"/>
                <c:pt idx="0">
                  <c:v>Municipalities</c:v>
                </c:pt>
              </c:strCache>
            </c:strRef>
          </c:tx>
          <c:spPr>
            <a:solidFill>
              <a:srgbClr val="7030A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dLbl>
              <c:idx val="0"/>
              <c:layout>
                <c:manualLayout>
                  <c:x val="-1.1250791209677098E-2"/>
                  <c:y val="2.05991464492261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A9-4D40-B62A-9F3A81B2C780}"/>
                </c:ext>
              </c:extLst>
            </c:dLbl>
            <c:dLbl>
              <c:idx val="1"/>
              <c:layout>
                <c:manualLayout>
                  <c:x val="-8.4380934072578236E-3"/>
                  <c:y val="6.17974393476778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A9-4D40-B62A-9F3A81B2C780}"/>
                </c:ext>
              </c:extLst>
            </c:dLbl>
            <c:dLbl>
              <c:idx val="2"/>
              <c:layout>
                <c:manualLayout>
                  <c:x val="-1.6876186814515647E-2"/>
                  <c:y val="-1.02995732246131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A9-4D40-B62A-9F3A81B2C780}"/>
                </c:ext>
              </c:extLst>
            </c:dLbl>
            <c:dLbl>
              <c:idx val="3"/>
              <c:layout>
                <c:manualLayout>
                  <c:x val="-8.4380934072578236E-3"/>
                  <c:y val="-4.1198292898452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A9-4D40-B62A-9F3A81B2C78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ICT!$B$37:$E$37</c:f>
              <c:strCache>
                <c:ptCount val="4"/>
                <c:pt idx="0">
                  <c:v>North</c:v>
                </c:pt>
                <c:pt idx="1">
                  <c:v>Western</c:v>
                </c:pt>
                <c:pt idx="2">
                  <c:v>Central</c:v>
                </c:pt>
                <c:pt idx="3">
                  <c:v>Eastern</c:v>
                </c:pt>
              </c:strCache>
            </c:strRef>
          </c:cat>
          <c:val>
            <c:numRef>
              <c:f>ICT!$B$39:$E$39</c:f>
              <c:numCache>
                <c:formatCode>0%</c:formatCode>
                <c:ptCount val="4"/>
                <c:pt idx="0">
                  <c:v>0.45100000000000001</c:v>
                </c:pt>
                <c:pt idx="1">
                  <c:v>0.60399999999999998</c:v>
                </c:pt>
                <c:pt idx="2">
                  <c:v>0.70199999999999996</c:v>
                </c:pt>
                <c:pt idx="3">
                  <c:v>0.5</c:v>
                </c:pt>
              </c:numCache>
            </c:numRef>
          </c:val>
          <c:extLst>
            <c:ext xmlns:c16="http://schemas.microsoft.com/office/drawing/2014/chart" uri="{C3380CC4-5D6E-409C-BE32-E72D297353CC}">
              <c16:uniqueId val="{00000001-AC58-4668-BE17-95FFBDC6B7D1}"/>
            </c:ext>
          </c:extLst>
        </c:ser>
        <c:ser>
          <c:idx val="2"/>
          <c:order val="2"/>
          <c:tx>
            <c:strRef>
              <c:f>ICT!$A$40</c:f>
              <c:strCache>
                <c:ptCount val="1"/>
                <c:pt idx="0">
                  <c:v>Town councils</c:v>
                </c:pt>
              </c:strCache>
            </c:strRef>
          </c:tx>
          <c:spPr>
            <a:solidFill>
              <a:srgbClr val="00B05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dLbl>
              <c:idx val="0"/>
              <c:layout>
                <c:manualLayout>
                  <c:x val="5.6253956048384459E-3"/>
                  <c:y val="-4.1198292898452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A9-4D40-B62A-9F3A81B2C780}"/>
                </c:ext>
              </c:extLst>
            </c:dLbl>
            <c:dLbl>
              <c:idx val="1"/>
              <c:layout>
                <c:manualLayout>
                  <c:x val="-5.62539560483854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A9-4D40-B62A-9F3A81B2C780}"/>
                </c:ext>
              </c:extLst>
            </c:dLbl>
            <c:dLbl>
              <c:idx val="2"/>
              <c:layout>
                <c:manualLayout>
                  <c:x val="-1.6876186814515647E-2"/>
                  <c:y val="-6.17974393476781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A9-4D40-B62A-9F3A81B2C780}"/>
                </c:ext>
              </c:extLst>
            </c:dLbl>
            <c:dLbl>
              <c:idx val="3"/>
              <c:layout>
                <c:manualLayout>
                  <c:x val="-8.4380934072578236E-3"/>
                  <c:y val="1.888233278147108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A9-4D40-B62A-9F3A81B2C78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ICT!$B$37:$E$37</c:f>
              <c:strCache>
                <c:ptCount val="4"/>
                <c:pt idx="0">
                  <c:v>North</c:v>
                </c:pt>
                <c:pt idx="1">
                  <c:v>Western</c:v>
                </c:pt>
                <c:pt idx="2">
                  <c:v>Central</c:v>
                </c:pt>
                <c:pt idx="3">
                  <c:v>Eastern</c:v>
                </c:pt>
              </c:strCache>
            </c:strRef>
          </c:cat>
          <c:val>
            <c:numRef>
              <c:f>ICT!$B$40:$E$40</c:f>
              <c:numCache>
                <c:formatCode>0%</c:formatCode>
                <c:ptCount val="4"/>
                <c:pt idx="0">
                  <c:v>0.32900000000000001</c:v>
                </c:pt>
                <c:pt idx="1">
                  <c:v>0.46100000000000002</c:v>
                </c:pt>
                <c:pt idx="2">
                  <c:v>0.629</c:v>
                </c:pt>
                <c:pt idx="3">
                  <c:v>0.53500000000000003</c:v>
                </c:pt>
              </c:numCache>
            </c:numRef>
          </c:val>
          <c:extLst>
            <c:ext xmlns:c16="http://schemas.microsoft.com/office/drawing/2014/chart" uri="{C3380CC4-5D6E-409C-BE32-E72D297353CC}">
              <c16:uniqueId val="{00000002-AC58-4668-BE17-95FFBDC6B7D1}"/>
            </c:ext>
          </c:extLst>
        </c:ser>
        <c:dLbls>
          <c:dLblPos val="inEnd"/>
          <c:showLegendKey val="0"/>
          <c:showVal val="1"/>
          <c:showCatName val="0"/>
          <c:showSerName val="0"/>
          <c:showPercent val="0"/>
          <c:showBubbleSize val="0"/>
        </c:dLbls>
        <c:gapWidth val="115"/>
        <c:overlap val="-20"/>
        <c:axId val="232060896"/>
        <c:axId val="232063520"/>
      </c:barChart>
      <c:catAx>
        <c:axId val="2320608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G"/>
          </a:p>
        </c:txPr>
        <c:crossAx val="232063520"/>
        <c:crosses val="autoZero"/>
        <c:auto val="1"/>
        <c:lblAlgn val="ctr"/>
        <c:lblOffset val="100"/>
        <c:noMultiLvlLbl val="0"/>
      </c:catAx>
      <c:valAx>
        <c:axId val="23206352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206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legend>
    <c:plotVisOnly val="1"/>
    <c:dispBlanksAs val="gap"/>
    <c:showDLblsOverMax val="0"/>
  </c:chart>
  <c:spPr>
    <a:noFill/>
    <a:ln>
      <a:noFill/>
    </a:ln>
    <a:effectLst/>
  </c:spPr>
  <c:txPr>
    <a:bodyPr/>
    <a:lstStyle/>
    <a:p>
      <a:pPr>
        <a:defRPr sz="14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r>
              <a:rPr lang="en-US" sz="1200">
                <a:latin typeface="Trebuchet MS" panose="020B0603020202020204" pitchFamily="34" charset="0"/>
              </a:rPr>
              <a:t>Ownership of computers 10 yrs+</a:t>
            </a:r>
          </a:p>
          <a:p>
            <a:pPr>
              <a:defRPr sz="1200">
                <a:latin typeface="Trebuchet MS" panose="020B0603020202020204" pitchFamily="34" charset="0"/>
              </a:defRPr>
            </a:pPr>
            <a:r>
              <a:rPr lang="en-US" sz="1200">
                <a:latin typeface="Trebuchet MS" panose="020B0603020202020204" pitchFamily="34" charset="0"/>
              </a:rPr>
              <a:t>source: UBOS data 2014</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title>
    <c:autoTitleDeleted val="0"/>
    <c:plotArea>
      <c:layout/>
      <c:barChart>
        <c:barDir val="bar"/>
        <c:grouping val="clustered"/>
        <c:varyColors val="0"/>
        <c:ser>
          <c:idx val="0"/>
          <c:order val="0"/>
          <c:tx>
            <c:strRef>
              <c:f>ICT!$A$81</c:f>
              <c:strCache>
                <c:ptCount val="1"/>
                <c:pt idx="0">
                  <c:v>Cities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path path="circle">
                <a:fillToRect l="50000" t="50000" r="50000" b="50000"/>
              </a:path>
            </a:gra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ICT!$B$80:$E$80</c:f>
              <c:strCache>
                <c:ptCount val="4"/>
                <c:pt idx="0">
                  <c:v>North</c:v>
                </c:pt>
                <c:pt idx="1">
                  <c:v>Western</c:v>
                </c:pt>
                <c:pt idx="2">
                  <c:v>Central</c:v>
                </c:pt>
                <c:pt idx="3">
                  <c:v>Eastern</c:v>
                </c:pt>
              </c:strCache>
            </c:strRef>
          </c:cat>
          <c:val>
            <c:numRef>
              <c:f>ICT!$B$81:$E$81</c:f>
              <c:numCache>
                <c:formatCode>0%</c:formatCode>
                <c:ptCount val="4"/>
                <c:pt idx="0">
                  <c:v>7.6999999999999999E-2</c:v>
                </c:pt>
                <c:pt idx="1">
                  <c:v>4.8000000000000001E-2</c:v>
                </c:pt>
                <c:pt idx="2">
                  <c:v>0.13800000000000001</c:v>
                </c:pt>
                <c:pt idx="3">
                  <c:v>8.4000000000000005E-2</c:v>
                </c:pt>
              </c:numCache>
            </c:numRef>
          </c:val>
          <c:extLst>
            <c:ext xmlns:c16="http://schemas.microsoft.com/office/drawing/2014/chart" uri="{C3380CC4-5D6E-409C-BE32-E72D297353CC}">
              <c16:uniqueId val="{00000000-E52B-4E97-BD95-74847A595470}"/>
            </c:ext>
          </c:extLst>
        </c:ser>
        <c:ser>
          <c:idx val="1"/>
          <c:order val="1"/>
          <c:tx>
            <c:strRef>
              <c:f>ICT!$A$82</c:f>
              <c:strCache>
                <c:ptCount val="1"/>
                <c:pt idx="0">
                  <c:v>Municipalities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path path="circle">
                <a:fillToRect l="50000" t="50000" r="50000" b="50000"/>
              </a:path>
            </a:gra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ICT!$B$80:$E$80</c:f>
              <c:strCache>
                <c:ptCount val="4"/>
                <c:pt idx="0">
                  <c:v>North</c:v>
                </c:pt>
                <c:pt idx="1">
                  <c:v>Western</c:v>
                </c:pt>
                <c:pt idx="2">
                  <c:v>Central</c:v>
                </c:pt>
                <c:pt idx="3">
                  <c:v>Eastern</c:v>
                </c:pt>
              </c:strCache>
            </c:strRef>
          </c:cat>
          <c:val>
            <c:numRef>
              <c:f>ICT!$B$82:$E$82</c:f>
              <c:numCache>
                <c:formatCode>0%</c:formatCode>
                <c:ptCount val="4"/>
                <c:pt idx="0">
                  <c:v>8.2000000000000003E-2</c:v>
                </c:pt>
                <c:pt idx="1">
                  <c:v>0.09</c:v>
                </c:pt>
                <c:pt idx="2">
                  <c:v>0.13600000000000001</c:v>
                </c:pt>
                <c:pt idx="3">
                  <c:v>0.08</c:v>
                </c:pt>
              </c:numCache>
            </c:numRef>
          </c:val>
          <c:extLst>
            <c:ext xmlns:c16="http://schemas.microsoft.com/office/drawing/2014/chart" uri="{C3380CC4-5D6E-409C-BE32-E72D297353CC}">
              <c16:uniqueId val="{00000001-E52B-4E97-BD95-74847A595470}"/>
            </c:ext>
          </c:extLst>
        </c:ser>
        <c:ser>
          <c:idx val="2"/>
          <c:order val="2"/>
          <c:tx>
            <c:strRef>
              <c:f>ICT!$A$83</c:f>
              <c:strCache>
                <c:ptCount val="1"/>
                <c:pt idx="0">
                  <c:v>Town Councils</c:v>
                </c:pt>
              </c:strCache>
            </c:strRef>
          </c:tx>
          <c:spPr>
            <a:solidFill>
              <a:srgbClr val="FF0000"/>
            </a:solidFill>
            <a:ln>
              <a:noFill/>
            </a:ln>
            <a:effectLst>
              <a:outerShdw blurRad="57150" dist="19050" dir="5400000" algn="ctr" rotWithShape="0">
                <a:srgbClr val="000000">
                  <a:alpha val="63000"/>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ICT!$B$80:$E$80</c:f>
              <c:strCache>
                <c:ptCount val="4"/>
                <c:pt idx="0">
                  <c:v>North</c:v>
                </c:pt>
                <c:pt idx="1">
                  <c:v>Western</c:v>
                </c:pt>
                <c:pt idx="2">
                  <c:v>Central</c:v>
                </c:pt>
                <c:pt idx="3">
                  <c:v>Eastern</c:v>
                </c:pt>
              </c:strCache>
            </c:strRef>
          </c:cat>
          <c:val>
            <c:numRef>
              <c:f>ICT!$B$83:$E$83</c:f>
              <c:numCache>
                <c:formatCode>0%</c:formatCode>
                <c:ptCount val="4"/>
                <c:pt idx="0">
                  <c:v>3.5000000000000003E-2</c:v>
                </c:pt>
                <c:pt idx="1">
                  <c:v>5.0999999999999997E-2</c:v>
                </c:pt>
                <c:pt idx="2">
                  <c:v>7.5999999999999998E-2</c:v>
                </c:pt>
                <c:pt idx="3">
                  <c:v>6.4000000000000001E-2</c:v>
                </c:pt>
              </c:numCache>
            </c:numRef>
          </c:val>
          <c:extLst>
            <c:ext xmlns:c16="http://schemas.microsoft.com/office/drawing/2014/chart" uri="{C3380CC4-5D6E-409C-BE32-E72D297353CC}">
              <c16:uniqueId val="{00000002-E52B-4E97-BD95-74847A595470}"/>
            </c:ext>
          </c:extLst>
        </c:ser>
        <c:dLbls>
          <c:dLblPos val="inEnd"/>
          <c:showLegendKey val="0"/>
          <c:showVal val="1"/>
          <c:showCatName val="0"/>
          <c:showSerName val="0"/>
          <c:showPercent val="0"/>
          <c:showBubbleSize val="0"/>
        </c:dLbls>
        <c:gapWidth val="115"/>
        <c:overlap val="-20"/>
        <c:axId val="487623664"/>
        <c:axId val="487625632"/>
      </c:barChart>
      <c:catAx>
        <c:axId val="4876236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crossAx val="487625632"/>
        <c:crosses val="autoZero"/>
        <c:auto val="1"/>
        <c:lblAlgn val="ctr"/>
        <c:lblOffset val="100"/>
        <c:noMultiLvlLbl val="0"/>
      </c:catAx>
      <c:valAx>
        <c:axId val="4876256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8762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Times New Roman" panose="02020603050405020304" pitchFamily="18" charset="0"/>
            </a:defRPr>
          </a:pPr>
          <a:endParaRPr lang="en-UG"/>
        </a:p>
      </c:txPr>
    </c:legend>
    <c:plotVisOnly val="1"/>
    <c:dispBlanksAs val="gap"/>
    <c:showDLblsOverMax val="0"/>
  </c:chart>
  <c:spPr>
    <a:noFill/>
    <a:ln>
      <a:noFill/>
    </a:ln>
    <a:effectLst/>
  </c:spPr>
  <c:txPr>
    <a:bodyPr/>
    <a:lstStyle/>
    <a:p>
      <a:pPr>
        <a:defRPr sz="1400" b="1">
          <a:solidFill>
            <a:sysClr val="windowText" lastClr="000000"/>
          </a:solidFill>
          <a:latin typeface="Times New Roman" panose="02020603050405020304" pitchFamily="18" charset="0"/>
          <a:cs typeface="Times New Roman" panose="02020603050405020304" pitchFamily="18" charset="0"/>
        </a:defRPr>
      </a:pPr>
      <a:endParaRPr lang="en-UG"/>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a:t> Government Education Facilities by Region</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G"/>
        </a:p>
      </c:txPr>
    </c:title>
    <c:autoTitleDeleted val="0"/>
    <c:plotArea>
      <c:layout/>
      <c:barChart>
        <c:barDir val="col"/>
        <c:grouping val="clustered"/>
        <c:varyColors val="0"/>
        <c:ser>
          <c:idx val="0"/>
          <c:order val="0"/>
          <c:tx>
            <c:strRef>
              <c:f>Sheet1!$C$1</c:f>
              <c:strCache>
                <c:ptCount val="1"/>
                <c:pt idx="0">
                  <c:v>Percentage</c:v>
                </c:pt>
              </c:strCache>
            </c:strRef>
          </c:tx>
          <c:spPr>
            <a:solidFill>
              <a:schemeClr val="tx2">
                <a:lumMod val="60000"/>
                <a:lumOff val="40000"/>
              </a:schemeClr>
            </a:solidFill>
            <a:ln>
              <a:noFill/>
            </a:ln>
            <a:effectLst/>
            <a:scene3d>
              <a:camera prst="orthographicFront"/>
              <a:lightRig rig="glow" dir="tl">
                <a:rot lat="0" lon="0" rev="4800000"/>
              </a:lightRig>
            </a:scene3d>
            <a:sp3d prstMaterial="matte">
              <a:bevelT w="127000" h="63500"/>
            </a:sp3d>
          </c:spPr>
          <c:invertIfNegative val="0"/>
          <c:dPt>
            <c:idx val="0"/>
            <c:invertIfNegative val="0"/>
            <c:bubble3D val="0"/>
            <c:spPr>
              <a:solidFill>
                <a:srgbClr val="00B0F0"/>
              </a:solidFill>
              <a:ln>
                <a:noFill/>
              </a:ln>
              <a:effectLst/>
              <a:scene3d>
                <a:camera prst="orthographicFront"/>
                <a:lightRig rig="glow" dir="tl">
                  <a:rot lat="0" lon="0" rev="4800000"/>
                </a:lightRig>
              </a:scene3d>
              <a:sp3d prstMaterial="matte">
                <a:bevelT w="127000" h="63500"/>
              </a:sp3d>
            </c:spPr>
            <c:extLst>
              <c:ext xmlns:c16="http://schemas.microsoft.com/office/drawing/2014/chart" uri="{C3380CC4-5D6E-409C-BE32-E72D297353CC}">
                <c16:uniqueId val="{00000001-0F71-453B-9C10-9BC9649CB0A4}"/>
              </c:ext>
            </c:extLst>
          </c:dPt>
          <c:dPt>
            <c:idx val="1"/>
            <c:invertIfNegative val="0"/>
            <c:bubble3D val="0"/>
            <c:spPr>
              <a:solidFill>
                <a:srgbClr val="C00000"/>
              </a:solidFill>
              <a:ln>
                <a:noFill/>
              </a:ln>
              <a:effectLst/>
              <a:scene3d>
                <a:camera prst="orthographicFront"/>
                <a:lightRig rig="glow" dir="tl">
                  <a:rot lat="0" lon="0" rev="4800000"/>
                </a:lightRig>
              </a:scene3d>
              <a:sp3d prstMaterial="matte">
                <a:bevelT w="127000" h="63500"/>
              </a:sp3d>
            </c:spPr>
            <c:extLst>
              <c:ext xmlns:c16="http://schemas.microsoft.com/office/drawing/2014/chart" uri="{C3380CC4-5D6E-409C-BE32-E72D297353CC}">
                <c16:uniqueId val="{00000003-0F71-453B-9C10-9BC9649CB0A4}"/>
              </c:ext>
            </c:extLst>
          </c:dPt>
          <c:dPt>
            <c:idx val="2"/>
            <c:invertIfNegative val="0"/>
            <c:bubble3D val="0"/>
            <c:spPr>
              <a:solidFill>
                <a:srgbClr val="FF3300"/>
              </a:solidFill>
              <a:ln>
                <a:noFill/>
              </a:ln>
              <a:effectLst/>
              <a:scene3d>
                <a:camera prst="orthographicFront"/>
                <a:lightRig rig="glow" dir="tl">
                  <a:rot lat="0" lon="0" rev="4800000"/>
                </a:lightRig>
              </a:scene3d>
              <a:sp3d prstMaterial="matte">
                <a:bevelT w="127000" h="63500"/>
              </a:sp3d>
            </c:spPr>
            <c:extLst>
              <c:ext xmlns:c16="http://schemas.microsoft.com/office/drawing/2014/chart" uri="{C3380CC4-5D6E-409C-BE32-E72D297353CC}">
                <c16:uniqueId val="{00000005-0F71-453B-9C10-9BC9649CB0A4}"/>
              </c:ext>
            </c:extLst>
          </c:dPt>
          <c:dPt>
            <c:idx val="3"/>
            <c:invertIfNegative val="0"/>
            <c:bubble3D val="0"/>
            <c:spPr>
              <a:solidFill>
                <a:srgbClr val="00B050"/>
              </a:solidFill>
              <a:ln>
                <a:noFill/>
              </a:ln>
              <a:effectLst/>
              <a:scene3d>
                <a:camera prst="orthographicFront"/>
                <a:lightRig rig="glow" dir="tl">
                  <a:rot lat="0" lon="0" rev="4800000"/>
                </a:lightRig>
              </a:scene3d>
              <a:sp3d prstMaterial="matte">
                <a:bevelT w="127000" h="63500"/>
              </a:sp3d>
            </c:spPr>
            <c:extLst>
              <c:ext xmlns:c16="http://schemas.microsoft.com/office/drawing/2014/chart" uri="{C3380CC4-5D6E-409C-BE32-E72D297353CC}">
                <c16:uniqueId val="{00000007-0F71-453B-9C10-9BC9649CB0A4}"/>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Sheet1!$B$2:$B$5</c:f>
              <c:strCache>
                <c:ptCount val="4"/>
                <c:pt idx="0">
                  <c:v>North</c:v>
                </c:pt>
                <c:pt idx="1">
                  <c:v>East</c:v>
                </c:pt>
                <c:pt idx="2">
                  <c:v>West</c:v>
                </c:pt>
                <c:pt idx="3">
                  <c:v>Central</c:v>
                </c:pt>
              </c:strCache>
            </c:strRef>
          </c:cat>
          <c:val>
            <c:numRef>
              <c:f>Sheet1!$C$2:$C$5</c:f>
              <c:numCache>
                <c:formatCode>General</c:formatCode>
                <c:ptCount val="4"/>
                <c:pt idx="0">
                  <c:v>43</c:v>
                </c:pt>
                <c:pt idx="1">
                  <c:v>18</c:v>
                </c:pt>
                <c:pt idx="2">
                  <c:v>32</c:v>
                </c:pt>
                <c:pt idx="3">
                  <c:v>61</c:v>
                </c:pt>
              </c:numCache>
            </c:numRef>
          </c:val>
          <c:extLst>
            <c:ext xmlns:c16="http://schemas.microsoft.com/office/drawing/2014/chart" uri="{C3380CC4-5D6E-409C-BE32-E72D297353CC}">
              <c16:uniqueId val="{00000008-0F71-453B-9C10-9BC9649CB0A4}"/>
            </c:ext>
          </c:extLst>
        </c:ser>
        <c:dLbls>
          <c:dLblPos val="inEnd"/>
          <c:showLegendKey val="0"/>
          <c:showVal val="1"/>
          <c:showCatName val="0"/>
          <c:showSerName val="0"/>
          <c:showPercent val="0"/>
          <c:showBubbleSize val="0"/>
        </c:dLbls>
        <c:gapWidth val="100"/>
        <c:overlap val="-24"/>
        <c:axId val="201952200"/>
        <c:axId val="201955152"/>
      </c:barChart>
      <c:catAx>
        <c:axId val="2019522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crossAx val="201955152"/>
        <c:crosses val="autoZero"/>
        <c:auto val="1"/>
        <c:lblAlgn val="ctr"/>
        <c:lblOffset val="100"/>
        <c:noMultiLvlLbl val="0"/>
      </c:catAx>
      <c:valAx>
        <c:axId val="20195515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crossAx val="201952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noFill/>
    </a:ln>
    <a:effectLst/>
  </c:spPr>
  <c:txPr>
    <a:bodyPr/>
    <a:lstStyle/>
    <a:p>
      <a:pPr>
        <a:defRPr sz="1800" b="1">
          <a:solidFill>
            <a:schemeClr val="tx1"/>
          </a:solidFill>
        </a:defRPr>
      </a:pPr>
      <a:endParaRPr lang="en-UG"/>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en-GB" b="1">
                <a:solidFill>
                  <a:schemeClr val="tx1"/>
                </a:solidFill>
              </a:rPr>
              <a:t>Affordability of Education Facilities</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endParaRPr lang="en-UG"/>
        </a:p>
      </c:txPr>
    </c:title>
    <c:autoTitleDeleted val="0"/>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w="25400">
              <a:solidFill>
                <a:schemeClr val="lt1"/>
              </a:solidFill>
            </a:ln>
            <a:effectLst/>
            <a:sp3d contourW="25400">
              <a:contourClr>
                <a:schemeClr val="lt1"/>
              </a:contourClr>
            </a:sp3d>
          </c:spPr>
          <c:invertIfNegative val="0"/>
          <c:dPt>
            <c:idx val="0"/>
            <c:invertIfNegative val="0"/>
            <c:bubble3D val="0"/>
            <c:spPr>
              <a:solidFill>
                <a:srgbClr val="0033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447-444D-9A15-62DC5B8082AD}"/>
              </c:ext>
            </c:extLst>
          </c:dPt>
          <c:dPt>
            <c:idx val="1"/>
            <c:invertIfNegative val="0"/>
            <c:bubble3D val="0"/>
            <c:spPr>
              <a:solidFill>
                <a:srgbClr val="00CC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1447-444D-9A15-62DC5B8082AD}"/>
              </c:ext>
            </c:extLst>
          </c:dPt>
          <c:dPt>
            <c:idx val="2"/>
            <c:invertIfNegative val="0"/>
            <c:bubble3D val="0"/>
            <c:spPr>
              <a:solidFill>
                <a:srgbClr val="0000FF"/>
              </a:solidFill>
              <a:ln w="25400">
                <a:solidFill>
                  <a:schemeClr val="lt1"/>
                </a:solidFill>
              </a:ln>
              <a:effectLst/>
              <a:sp3d contourW="25400">
                <a:contourClr>
                  <a:schemeClr val="lt1"/>
                </a:contourClr>
              </a:sp3d>
            </c:spPr>
            <c:extLst>
              <c:ext xmlns:c16="http://schemas.microsoft.com/office/drawing/2014/chart" uri="{C3380CC4-5D6E-409C-BE32-E72D297353CC}">
                <c16:uniqueId val="{00000005-1447-444D-9A15-62DC5B8082AD}"/>
              </c:ext>
            </c:extLst>
          </c:dPt>
          <c:dPt>
            <c:idx val="3"/>
            <c:invertIfNegative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1447-444D-9A15-62DC5B8082AD}"/>
              </c:ext>
            </c:extLst>
          </c:dPt>
          <c:cat>
            <c:strRef>
              <c:f>Sheet1!$A$2:$A$5</c:f>
              <c:strCache>
                <c:ptCount val="4"/>
                <c:pt idx="0">
                  <c:v>North</c:v>
                </c:pt>
                <c:pt idx="1">
                  <c:v>East</c:v>
                </c:pt>
                <c:pt idx="2">
                  <c:v>West</c:v>
                </c:pt>
                <c:pt idx="3">
                  <c:v>Central</c:v>
                </c:pt>
              </c:strCache>
            </c:strRef>
          </c:cat>
          <c:val>
            <c:numRef>
              <c:f>Sheet1!$B$2:$B$5</c:f>
              <c:numCache>
                <c:formatCode>General</c:formatCode>
                <c:ptCount val="4"/>
                <c:pt idx="0">
                  <c:v>63.3</c:v>
                </c:pt>
                <c:pt idx="1">
                  <c:v>60</c:v>
                </c:pt>
                <c:pt idx="2">
                  <c:v>56.4</c:v>
                </c:pt>
                <c:pt idx="3">
                  <c:v>53.8</c:v>
                </c:pt>
              </c:numCache>
            </c:numRef>
          </c:val>
          <c:extLst>
            <c:ext xmlns:c16="http://schemas.microsoft.com/office/drawing/2014/chart" uri="{C3380CC4-5D6E-409C-BE32-E72D297353CC}">
              <c16:uniqueId val="{00000008-1447-444D-9A15-62DC5B8082AD}"/>
            </c:ext>
          </c:extLst>
        </c:ser>
        <c:dLbls>
          <c:showLegendKey val="0"/>
          <c:showVal val="0"/>
          <c:showCatName val="0"/>
          <c:showSerName val="0"/>
          <c:showPercent val="0"/>
          <c:showBubbleSize val="0"/>
        </c:dLbls>
        <c:gapWidth val="150"/>
        <c:shape val="box"/>
        <c:axId val="284505016"/>
        <c:axId val="284506000"/>
        <c:axId val="0"/>
      </c:bar3DChart>
      <c:catAx>
        <c:axId val="284505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crossAx val="284506000"/>
        <c:crosses val="autoZero"/>
        <c:auto val="1"/>
        <c:lblAlgn val="ctr"/>
        <c:lblOffset val="100"/>
        <c:noMultiLvlLbl val="0"/>
      </c:catAx>
      <c:valAx>
        <c:axId val="28450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crossAx val="2845050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legendEntry>
      <c:legendEntry>
        <c:idx val="1"/>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legendEntry>
      <c:legendEntry>
        <c:idx val="2"/>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legendEntry>
      <c:legendEntry>
        <c:idx val="3"/>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FF"/>
    </a:solidFill>
    <a:ln>
      <a:noFill/>
    </a:ln>
    <a:effectLst/>
  </c:spPr>
  <c:txPr>
    <a:bodyPr/>
    <a:lstStyle/>
    <a:p>
      <a:pPr>
        <a:defRPr sz="1800"/>
      </a:pPr>
      <a:endParaRPr lang="en-UG"/>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GB" sz="1050">
                <a:solidFill>
                  <a:sysClr val="windowText" lastClr="000000"/>
                </a:solidFill>
              </a:rPr>
              <a:t>Government</a:t>
            </a:r>
            <a:r>
              <a:rPr lang="en-GB" sz="1050" baseline="0">
                <a:solidFill>
                  <a:sysClr val="windowText" lastClr="000000"/>
                </a:solidFill>
              </a:rPr>
              <a:t> Owned Facilities</a:t>
            </a:r>
            <a:endParaRPr lang="en-GB" sz="1050">
              <a:solidFill>
                <a:sysClr val="windowText" lastClr="000000"/>
              </a:solidFill>
            </a:endParaRPr>
          </a:p>
        </c:rich>
      </c:tx>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G"/>
        </a:p>
      </c:txPr>
    </c:title>
    <c:autoTitleDeleted val="0"/>
    <c:plotArea>
      <c:layout>
        <c:manualLayout>
          <c:layoutTarget val="inner"/>
          <c:xMode val="edge"/>
          <c:yMode val="edge"/>
          <c:x val="0.306920320621687"/>
          <c:y val="0.23174019607843138"/>
          <c:w val="0.62951758787504508"/>
          <c:h val="0.6567508105604446"/>
        </c:manualLayout>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3"/>
            <c:invertIfNegative val="0"/>
            <c:bubble3D val="0"/>
            <c:spPr>
              <a:solidFill>
                <a:srgbClr val="FF3300"/>
              </a:solidFill>
              <a:ln w="9525" cap="flat" cmpd="sng" algn="ctr">
                <a:solidFill>
                  <a:schemeClr val="lt1">
                    <a:alpha val="50000"/>
                  </a:schemeClr>
                </a:solidFill>
                <a:round/>
              </a:ln>
              <a:effectLst/>
            </c:spPr>
            <c:extLst>
              <c:ext xmlns:c16="http://schemas.microsoft.com/office/drawing/2014/chart" uri="{C3380CC4-5D6E-409C-BE32-E72D297353CC}">
                <c16:uniqueId val="{00000001-E6F7-48A8-8ACB-97BC95B5CBA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Sheet1!$B$45:$B$48</c:f>
              <c:strCache>
                <c:ptCount val="4"/>
                <c:pt idx="0">
                  <c:v>City</c:v>
                </c:pt>
                <c:pt idx="1">
                  <c:v>Municipality</c:v>
                </c:pt>
                <c:pt idx="2">
                  <c:v>Town Council</c:v>
                </c:pt>
                <c:pt idx="3">
                  <c:v>National</c:v>
                </c:pt>
              </c:strCache>
            </c:strRef>
          </c:cat>
          <c:val>
            <c:numRef>
              <c:f>Sheet1!$C$45:$C$48</c:f>
              <c:numCache>
                <c:formatCode>General</c:formatCode>
                <c:ptCount val="4"/>
                <c:pt idx="0">
                  <c:v>53</c:v>
                </c:pt>
                <c:pt idx="1">
                  <c:v>53</c:v>
                </c:pt>
                <c:pt idx="2">
                  <c:v>47</c:v>
                </c:pt>
                <c:pt idx="3">
                  <c:v>51.2</c:v>
                </c:pt>
              </c:numCache>
            </c:numRef>
          </c:val>
          <c:extLst>
            <c:ext xmlns:c16="http://schemas.microsoft.com/office/drawing/2014/chart" uri="{C3380CC4-5D6E-409C-BE32-E72D297353CC}">
              <c16:uniqueId val="{00000002-E6F7-48A8-8ACB-97BC95B5CBAC}"/>
            </c:ext>
          </c:extLst>
        </c:ser>
        <c:dLbls>
          <c:dLblPos val="inEnd"/>
          <c:showLegendKey val="0"/>
          <c:showVal val="1"/>
          <c:showCatName val="0"/>
          <c:showSerName val="0"/>
          <c:showPercent val="0"/>
          <c:showBubbleSize val="0"/>
        </c:dLbls>
        <c:gapWidth val="65"/>
        <c:axId val="596346536"/>
        <c:axId val="596354408"/>
      </c:barChart>
      <c:catAx>
        <c:axId val="5963465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ysClr val="windowText" lastClr="000000"/>
                </a:solidFill>
                <a:latin typeface="+mn-lt"/>
                <a:ea typeface="+mn-ea"/>
                <a:cs typeface="+mn-cs"/>
              </a:defRPr>
            </a:pPr>
            <a:endParaRPr lang="en-UG"/>
          </a:p>
        </c:txPr>
        <c:crossAx val="596354408"/>
        <c:crosses val="autoZero"/>
        <c:auto val="1"/>
        <c:lblAlgn val="ctr"/>
        <c:lblOffset val="100"/>
        <c:noMultiLvlLbl val="0"/>
      </c:catAx>
      <c:valAx>
        <c:axId val="59635440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crossAx val="596346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G"/>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solidFill>
                  <a:schemeClr val="tx1"/>
                </a:solidFill>
              </a:rPr>
              <a:t>Child Mortality</a:t>
            </a:r>
            <a:r>
              <a:rPr lang="en-GB" baseline="0">
                <a:solidFill>
                  <a:schemeClr val="tx1"/>
                </a:solidFill>
              </a:rPr>
              <a:t> by Urban Council</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G"/>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FF0000"/>
              </a:solidFill>
              <a:ln w="9525" cap="flat" cmpd="sng" algn="ctr">
                <a:solidFill>
                  <a:schemeClr val="lt1">
                    <a:alpha val="50000"/>
                  </a:schemeClr>
                </a:solidFill>
                <a:round/>
              </a:ln>
              <a:effectLst/>
            </c:spPr>
            <c:extLst>
              <c:ext xmlns:c16="http://schemas.microsoft.com/office/drawing/2014/chart" uri="{C3380CC4-5D6E-409C-BE32-E72D297353CC}">
                <c16:uniqueId val="{00000001-47D7-496E-B6D0-68488912C0DB}"/>
              </c:ext>
            </c:extLst>
          </c:dPt>
          <c:dPt>
            <c:idx val="1"/>
            <c:invertIfNegative val="0"/>
            <c:bubble3D val="0"/>
            <c:spPr>
              <a:solidFill>
                <a:srgbClr val="00CC00"/>
              </a:solidFill>
              <a:ln w="9525" cap="flat" cmpd="sng" algn="ctr">
                <a:solidFill>
                  <a:schemeClr val="lt1">
                    <a:alpha val="50000"/>
                  </a:schemeClr>
                </a:solidFill>
                <a:round/>
              </a:ln>
              <a:effectLst/>
            </c:spPr>
            <c:extLst>
              <c:ext xmlns:c16="http://schemas.microsoft.com/office/drawing/2014/chart" uri="{C3380CC4-5D6E-409C-BE32-E72D297353CC}">
                <c16:uniqueId val="{00000003-47D7-496E-B6D0-68488912C0DB}"/>
              </c:ext>
            </c:extLst>
          </c:dPt>
          <c:dPt>
            <c:idx val="2"/>
            <c:invertIfNegative val="0"/>
            <c:bubble3D val="0"/>
            <c:spPr>
              <a:solidFill>
                <a:srgbClr val="0000FF"/>
              </a:solidFill>
              <a:ln w="9525" cap="flat" cmpd="sng" algn="ctr">
                <a:solidFill>
                  <a:schemeClr val="lt1">
                    <a:alpha val="50000"/>
                  </a:schemeClr>
                </a:solidFill>
                <a:round/>
              </a:ln>
              <a:effectLst/>
            </c:spPr>
            <c:extLst>
              <c:ext xmlns:c16="http://schemas.microsoft.com/office/drawing/2014/chart" uri="{C3380CC4-5D6E-409C-BE32-E72D297353CC}">
                <c16:uniqueId val="{00000005-47D7-496E-B6D0-68488912C0D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Sheet1!$A$20:$A$22</c:f>
              <c:strCache>
                <c:ptCount val="3"/>
                <c:pt idx="0">
                  <c:v>City</c:v>
                </c:pt>
                <c:pt idx="1">
                  <c:v>Municipality</c:v>
                </c:pt>
                <c:pt idx="2">
                  <c:v>Town Council</c:v>
                </c:pt>
              </c:strCache>
            </c:strRef>
          </c:cat>
          <c:val>
            <c:numRef>
              <c:f>Sheet1!$B$20:$B$22</c:f>
              <c:numCache>
                <c:formatCode>General</c:formatCode>
                <c:ptCount val="3"/>
                <c:pt idx="0">
                  <c:v>50</c:v>
                </c:pt>
                <c:pt idx="1">
                  <c:v>36.299999999999997</c:v>
                </c:pt>
                <c:pt idx="2">
                  <c:v>45</c:v>
                </c:pt>
              </c:numCache>
            </c:numRef>
          </c:val>
          <c:extLst>
            <c:ext xmlns:c16="http://schemas.microsoft.com/office/drawing/2014/chart" uri="{C3380CC4-5D6E-409C-BE32-E72D297353CC}">
              <c16:uniqueId val="{00000006-47D7-496E-B6D0-68488912C0DB}"/>
            </c:ext>
          </c:extLst>
        </c:ser>
        <c:dLbls>
          <c:dLblPos val="inEnd"/>
          <c:showLegendKey val="0"/>
          <c:showVal val="1"/>
          <c:showCatName val="0"/>
          <c:showSerName val="0"/>
          <c:showPercent val="0"/>
          <c:showBubbleSize val="0"/>
        </c:dLbls>
        <c:gapWidth val="65"/>
        <c:axId val="284518464"/>
        <c:axId val="284519120"/>
      </c:barChart>
      <c:catAx>
        <c:axId val="2845184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G"/>
          </a:p>
        </c:txPr>
        <c:crossAx val="284519120"/>
        <c:crosses val="autoZero"/>
        <c:auto val="1"/>
        <c:lblAlgn val="ctr"/>
        <c:lblOffset val="100"/>
        <c:noMultiLvlLbl val="0"/>
      </c:catAx>
      <c:valAx>
        <c:axId val="2845191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G"/>
          </a:p>
        </c:txPr>
        <c:crossAx val="28451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500">
                <a:solidFill>
                  <a:srgbClr val="FF0000"/>
                </a:solidFill>
                <a:latin typeface="+mj-lt"/>
              </a:defRPr>
            </a:pPr>
            <a:r>
              <a:rPr lang="en-US" sz="2500" b="1" dirty="0">
                <a:solidFill>
                  <a:srgbClr val="FF0000"/>
                </a:solidFill>
                <a:latin typeface="+mj-lt"/>
              </a:rPr>
              <a:t>Regional Coverage of Detailed Plans</a:t>
            </a:r>
          </a:p>
        </c:rich>
      </c:tx>
      <c:overlay val="0"/>
    </c:title>
    <c:autoTitleDeleted val="0"/>
    <c:plotArea>
      <c:layout/>
      <c:barChart>
        <c:barDir val="col"/>
        <c:grouping val="clustered"/>
        <c:varyColors val="0"/>
        <c:ser>
          <c:idx val="0"/>
          <c:order val="0"/>
          <c:tx>
            <c:strRef>
              <c:f>Sheet5!$B$1</c:f>
              <c:strCache>
                <c:ptCount val="1"/>
                <c:pt idx="0">
                  <c:v>Area Average Coverage</c:v>
                </c:pt>
              </c:strCache>
            </c:strRef>
          </c:tx>
          <c:spPr>
            <a:solidFill>
              <a:srgbClr val="0033CC"/>
            </a:solidFill>
            <a:scene3d>
              <a:camera prst="orthographicFront"/>
              <a:lightRig rig="threePt" dir="t"/>
            </a:scene3d>
            <a:sp3d>
              <a:bevelT w="139700" h="139700"/>
            </a:sp3d>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F-4A1B-892C-96584704789B}"/>
                </c:ext>
              </c:extLst>
            </c:dLbl>
            <c:dLbl>
              <c:idx val="1"/>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2F-4A1B-892C-96584704789B}"/>
                </c:ext>
              </c:extLst>
            </c:dLbl>
            <c:dLbl>
              <c:idx val="2"/>
              <c:tx>
                <c:rich>
                  <a:bodyPr/>
                  <a:lstStyle/>
                  <a:p>
                    <a:r>
                      <a:rPr lang="en-US"/>
                      <a:t>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2F-4A1B-892C-96584704789B}"/>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2F-4A1B-892C-96584704789B}"/>
                </c:ext>
              </c:extLst>
            </c:dLbl>
            <c:spPr>
              <a:noFill/>
              <a:ln>
                <a:noFill/>
              </a:ln>
              <a:effectLst/>
            </c:spPr>
            <c:txPr>
              <a:bodyPr/>
              <a:lstStyle/>
              <a:p>
                <a:pPr>
                  <a:defRPr sz="2000" b="1">
                    <a:latin typeface="+mj-lt"/>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Sheet5!$A$2:$A$5</c:f>
              <c:strCache>
                <c:ptCount val="4"/>
                <c:pt idx="0">
                  <c:v>North</c:v>
                </c:pt>
                <c:pt idx="1">
                  <c:v>East</c:v>
                </c:pt>
                <c:pt idx="2">
                  <c:v>West</c:v>
                </c:pt>
                <c:pt idx="3">
                  <c:v>Central</c:v>
                </c:pt>
              </c:strCache>
            </c:strRef>
          </c:cat>
          <c:val>
            <c:numRef>
              <c:f>Sheet5!$B$2:$B$5</c:f>
              <c:numCache>
                <c:formatCode>0%</c:formatCode>
                <c:ptCount val="4"/>
                <c:pt idx="0">
                  <c:v>0.1</c:v>
                </c:pt>
                <c:pt idx="1">
                  <c:v>0.1</c:v>
                </c:pt>
                <c:pt idx="2">
                  <c:v>6.0000000000000032E-2</c:v>
                </c:pt>
                <c:pt idx="3">
                  <c:v>4.0000000000000022E-2</c:v>
                </c:pt>
              </c:numCache>
            </c:numRef>
          </c:val>
          <c:extLst>
            <c:ext xmlns:c16="http://schemas.microsoft.com/office/drawing/2014/chart" uri="{C3380CC4-5D6E-409C-BE32-E72D297353CC}">
              <c16:uniqueId val="{00000004-5C2F-4A1B-892C-96584704789B}"/>
            </c:ext>
          </c:extLst>
        </c:ser>
        <c:dLbls>
          <c:showLegendKey val="0"/>
          <c:showVal val="0"/>
          <c:showCatName val="0"/>
          <c:showSerName val="0"/>
          <c:showPercent val="0"/>
          <c:showBubbleSize val="0"/>
        </c:dLbls>
        <c:gapWidth val="150"/>
        <c:axId val="62619648"/>
        <c:axId val="62852096"/>
      </c:barChart>
      <c:catAx>
        <c:axId val="62619648"/>
        <c:scaling>
          <c:orientation val="minMax"/>
        </c:scaling>
        <c:delete val="0"/>
        <c:axPos val="b"/>
        <c:numFmt formatCode="General" sourceLinked="0"/>
        <c:majorTickMark val="out"/>
        <c:minorTickMark val="none"/>
        <c:tickLblPos val="nextTo"/>
        <c:txPr>
          <a:bodyPr/>
          <a:lstStyle/>
          <a:p>
            <a:pPr>
              <a:defRPr sz="2000" b="1">
                <a:latin typeface="+mj-lt"/>
              </a:defRPr>
            </a:pPr>
            <a:endParaRPr lang="en-UG"/>
          </a:p>
        </c:txPr>
        <c:crossAx val="62852096"/>
        <c:crosses val="autoZero"/>
        <c:auto val="1"/>
        <c:lblAlgn val="ctr"/>
        <c:lblOffset val="100"/>
        <c:noMultiLvlLbl val="0"/>
      </c:catAx>
      <c:valAx>
        <c:axId val="62852096"/>
        <c:scaling>
          <c:orientation val="minMax"/>
        </c:scaling>
        <c:delete val="0"/>
        <c:axPos val="l"/>
        <c:majorGridlines/>
        <c:numFmt formatCode="0%" sourceLinked="1"/>
        <c:majorTickMark val="out"/>
        <c:minorTickMark val="none"/>
        <c:tickLblPos val="nextTo"/>
        <c:txPr>
          <a:bodyPr/>
          <a:lstStyle/>
          <a:p>
            <a:pPr>
              <a:defRPr sz="2000" b="1">
                <a:latin typeface="+mj-lt"/>
              </a:defRPr>
            </a:pPr>
            <a:endParaRPr lang="en-UG"/>
          </a:p>
        </c:txPr>
        <c:crossAx val="62619648"/>
        <c:crosses val="autoZero"/>
        <c:crossBetween val="between"/>
      </c:valAx>
      <c:spPr>
        <a:solidFill>
          <a:srgbClr val="CCFFFF"/>
        </a:solidFill>
      </c:spPr>
    </c:plotArea>
    <c:plotVisOnly val="1"/>
    <c:dispBlanksAs val="gap"/>
    <c:showDLblsOverMax val="0"/>
  </c:chart>
  <c:spPr>
    <a:solidFill>
      <a:srgbClr val="CCFFFF"/>
    </a:solidFill>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566819772528437E-2"/>
          <c:y val="6.5419928575076947E-2"/>
          <c:w val="0.88326712065981494"/>
          <c:h val="0.54147187246772144"/>
        </c:manualLayout>
      </c:layout>
      <c:bar3DChart>
        <c:barDir val="col"/>
        <c:grouping val="clustered"/>
        <c:varyColors val="0"/>
        <c:ser>
          <c:idx val="0"/>
          <c:order val="0"/>
          <c:tx>
            <c:strRef>
              <c:f>Sheet1!$K$20</c:f>
              <c:strCache>
                <c:ptCount val="1"/>
                <c:pt idx="0">
                  <c:v>North</c:v>
                </c:pt>
              </c:strCache>
            </c:strRef>
          </c:tx>
          <c:spPr>
            <a:solidFill>
              <a:schemeClr val="accent1"/>
            </a:solidFill>
            <a:ln>
              <a:noFill/>
            </a:ln>
            <a:effectLst/>
            <a:sp3d/>
          </c:spPr>
          <c:invertIfNegative val="0"/>
          <c:cat>
            <c:multiLvlStrRef>
              <c:f>Sheet1!$L$18:$AE$19</c:f>
              <c:multiLvlStrCache>
                <c:ptCount val="20"/>
                <c:lvl>
                  <c:pt idx="0">
                    <c:v>5 to 10</c:v>
                  </c:pt>
                  <c:pt idx="1">
                    <c:v>11 to 20</c:v>
                  </c:pt>
                  <c:pt idx="2">
                    <c:v>21 to 40</c:v>
                  </c:pt>
                  <c:pt idx="3">
                    <c:v>41 to 80</c:v>
                  </c:pt>
                  <c:pt idx="4">
                    <c:v>81 to 100</c:v>
                  </c:pt>
                  <c:pt idx="5">
                    <c:v>100 and above</c:v>
                  </c:pt>
                  <c:pt idx="7">
                    <c:v>5 t0 10</c:v>
                  </c:pt>
                  <c:pt idx="8">
                    <c:v>11 to 20</c:v>
                  </c:pt>
                  <c:pt idx="9">
                    <c:v>21 to 40</c:v>
                  </c:pt>
                  <c:pt idx="10">
                    <c:v>41 to 80</c:v>
                  </c:pt>
                  <c:pt idx="11">
                    <c:v>81 to 100</c:v>
                  </c:pt>
                  <c:pt idx="12">
                    <c:v>100 and above</c:v>
                  </c:pt>
                  <c:pt idx="14">
                    <c:v>5 t0 10</c:v>
                  </c:pt>
                  <c:pt idx="15">
                    <c:v>11 to 20</c:v>
                  </c:pt>
                  <c:pt idx="16">
                    <c:v>21 to 40</c:v>
                  </c:pt>
                  <c:pt idx="17">
                    <c:v>41 to 80</c:v>
                  </c:pt>
                  <c:pt idx="18">
                    <c:v>81 to 100</c:v>
                  </c:pt>
                  <c:pt idx="19">
                    <c:v>100 and above</c:v>
                  </c:pt>
                </c:lvl>
                <c:lvl>
                  <c:pt idx="6">
                    <c:v>Female</c:v>
                  </c:pt>
                  <c:pt idx="13">
                    <c:v>Overall</c:v>
                  </c:pt>
                </c:lvl>
              </c:multiLvlStrCache>
            </c:multiLvlStrRef>
          </c:cat>
          <c:val>
            <c:numRef>
              <c:f>Sheet1!$L$20:$AE$20</c:f>
              <c:numCache>
                <c:formatCode>0%</c:formatCode>
                <c:ptCount val="20"/>
                <c:pt idx="0">
                  <c:v>0.56999999999999995</c:v>
                </c:pt>
                <c:pt idx="1">
                  <c:v>0.43</c:v>
                </c:pt>
                <c:pt idx="2">
                  <c:v>0</c:v>
                </c:pt>
                <c:pt idx="3">
                  <c:v>0</c:v>
                </c:pt>
                <c:pt idx="4">
                  <c:v>0</c:v>
                </c:pt>
                <c:pt idx="5">
                  <c:v>0</c:v>
                </c:pt>
                <c:pt idx="6" formatCode="General">
                  <c:v>0</c:v>
                </c:pt>
                <c:pt idx="7">
                  <c:v>0.71</c:v>
                </c:pt>
                <c:pt idx="8">
                  <c:v>0.28999999999999998</c:v>
                </c:pt>
                <c:pt idx="9">
                  <c:v>0</c:v>
                </c:pt>
                <c:pt idx="10">
                  <c:v>0</c:v>
                </c:pt>
                <c:pt idx="11">
                  <c:v>0</c:v>
                </c:pt>
                <c:pt idx="12">
                  <c:v>0</c:v>
                </c:pt>
                <c:pt idx="13" formatCode="General">
                  <c:v>0</c:v>
                </c:pt>
                <c:pt idx="14">
                  <c:v>0.6399999999999999</c:v>
                </c:pt>
                <c:pt idx="15">
                  <c:v>0.36</c:v>
                </c:pt>
                <c:pt idx="16">
                  <c:v>0</c:v>
                </c:pt>
                <c:pt idx="17">
                  <c:v>0</c:v>
                </c:pt>
                <c:pt idx="18">
                  <c:v>0</c:v>
                </c:pt>
                <c:pt idx="19">
                  <c:v>0</c:v>
                </c:pt>
              </c:numCache>
            </c:numRef>
          </c:val>
          <c:extLst>
            <c:ext xmlns:c16="http://schemas.microsoft.com/office/drawing/2014/chart" uri="{C3380CC4-5D6E-409C-BE32-E72D297353CC}">
              <c16:uniqueId val="{00000000-7D4F-4CAE-8149-D89036384E78}"/>
            </c:ext>
          </c:extLst>
        </c:ser>
        <c:ser>
          <c:idx val="1"/>
          <c:order val="1"/>
          <c:tx>
            <c:strRef>
              <c:f>Sheet1!$K$21</c:f>
              <c:strCache>
                <c:ptCount val="1"/>
                <c:pt idx="0">
                  <c:v>East</c:v>
                </c:pt>
              </c:strCache>
            </c:strRef>
          </c:tx>
          <c:spPr>
            <a:solidFill>
              <a:schemeClr val="accent2"/>
            </a:solidFill>
            <a:ln>
              <a:noFill/>
            </a:ln>
            <a:effectLst/>
            <a:sp3d/>
          </c:spPr>
          <c:invertIfNegative val="0"/>
          <c:cat>
            <c:multiLvlStrRef>
              <c:f>Sheet1!$L$18:$AE$19</c:f>
              <c:multiLvlStrCache>
                <c:ptCount val="20"/>
                <c:lvl>
                  <c:pt idx="0">
                    <c:v>5 to 10</c:v>
                  </c:pt>
                  <c:pt idx="1">
                    <c:v>11 to 20</c:v>
                  </c:pt>
                  <c:pt idx="2">
                    <c:v>21 to 40</c:v>
                  </c:pt>
                  <c:pt idx="3">
                    <c:v>41 to 80</c:v>
                  </c:pt>
                  <c:pt idx="4">
                    <c:v>81 to 100</c:v>
                  </c:pt>
                  <c:pt idx="5">
                    <c:v>100 and above</c:v>
                  </c:pt>
                  <c:pt idx="7">
                    <c:v>5 t0 10</c:v>
                  </c:pt>
                  <c:pt idx="8">
                    <c:v>11 to 20</c:v>
                  </c:pt>
                  <c:pt idx="9">
                    <c:v>21 to 40</c:v>
                  </c:pt>
                  <c:pt idx="10">
                    <c:v>41 to 80</c:v>
                  </c:pt>
                  <c:pt idx="11">
                    <c:v>81 to 100</c:v>
                  </c:pt>
                  <c:pt idx="12">
                    <c:v>100 and above</c:v>
                  </c:pt>
                  <c:pt idx="14">
                    <c:v>5 t0 10</c:v>
                  </c:pt>
                  <c:pt idx="15">
                    <c:v>11 to 20</c:v>
                  </c:pt>
                  <c:pt idx="16">
                    <c:v>21 to 40</c:v>
                  </c:pt>
                  <c:pt idx="17">
                    <c:v>41 to 80</c:v>
                  </c:pt>
                  <c:pt idx="18">
                    <c:v>81 to 100</c:v>
                  </c:pt>
                  <c:pt idx="19">
                    <c:v>100 and above</c:v>
                  </c:pt>
                </c:lvl>
                <c:lvl>
                  <c:pt idx="6">
                    <c:v>Female</c:v>
                  </c:pt>
                  <c:pt idx="13">
                    <c:v>Overall</c:v>
                  </c:pt>
                </c:lvl>
              </c:multiLvlStrCache>
            </c:multiLvlStrRef>
          </c:cat>
          <c:val>
            <c:numRef>
              <c:f>Sheet1!$L$21:$AE$21</c:f>
              <c:numCache>
                <c:formatCode>0%</c:formatCode>
                <c:ptCount val="20"/>
                <c:pt idx="0">
                  <c:v>0.2</c:v>
                </c:pt>
                <c:pt idx="1">
                  <c:v>0.8</c:v>
                </c:pt>
                <c:pt idx="2">
                  <c:v>0</c:v>
                </c:pt>
                <c:pt idx="3">
                  <c:v>0</c:v>
                </c:pt>
                <c:pt idx="4">
                  <c:v>0</c:v>
                </c:pt>
                <c:pt idx="5">
                  <c:v>0</c:v>
                </c:pt>
                <c:pt idx="6" formatCode="General">
                  <c:v>0</c:v>
                </c:pt>
                <c:pt idx="7">
                  <c:v>0.5</c:v>
                </c:pt>
                <c:pt idx="8">
                  <c:v>0.5</c:v>
                </c:pt>
                <c:pt idx="9">
                  <c:v>0</c:v>
                </c:pt>
                <c:pt idx="10">
                  <c:v>0</c:v>
                </c:pt>
                <c:pt idx="11">
                  <c:v>0</c:v>
                </c:pt>
                <c:pt idx="12">
                  <c:v>0</c:v>
                </c:pt>
                <c:pt idx="13" formatCode="General">
                  <c:v>0</c:v>
                </c:pt>
                <c:pt idx="14">
                  <c:v>0.35</c:v>
                </c:pt>
                <c:pt idx="15">
                  <c:v>0.65</c:v>
                </c:pt>
                <c:pt idx="16">
                  <c:v>0</c:v>
                </c:pt>
                <c:pt idx="17">
                  <c:v>0</c:v>
                </c:pt>
                <c:pt idx="18">
                  <c:v>0</c:v>
                </c:pt>
                <c:pt idx="19">
                  <c:v>0</c:v>
                </c:pt>
              </c:numCache>
            </c:numRef>
          </c:val>
          <c:extLst>
            <c:ext xmlns:c16="http://schemas.microsoft.com/office/drawing/2014/chart" uri="{C3380CC4-5D6E-409C-BE32-E72D297353CC}">
              <c16:uniqueId val="{00000001-7D4F-4CAE-8149-D89036384E78}"/>
            </c:ext>
          </c:extLst>
        </c:ser>
        <c:ser>
          <c:idx val="2"/>
          <c:order val="2"/>
          <c:tx>
            <c:strRef>
              <c:f>Sheet1!$K$22</c:f>
              <c:strCache>
                <c:ptCount val="1"/>
                <c:pt idx="0">
                  <c:v>West</c:v>
                </c:pt>
              </c:strCache>
            </c:strRef>
          </c:tx>
          <c:spPr>
            <a:solidFill>
              <a:schemeClr val="accent3"/>
            </a:solidFill>
            <a:ln>
              <a:noFill/>
            </a:ln>
            <a:effectLst/>
            <a:sp3d/>
          </c:spPr>
          <c:invertIfNegative val="0"/>
          <c:cat>
            <c:multiLvlStrRef>
              <c:f>Sheet1!$L$18:$AE$19</c:f>
              <c:multiLvlStrCache>
                <c:ptCount val="20"/>
                <c:lvl>
                  <c:pt idx="0">
                    <c:v>5 to 10</c:v>
                  </c:pt>
                  <c:pt idx="1">
                    <c:v>11 to 20</c:v>
                  </c:pt>
                  <c:pt idx="2">
                    <c:v>21 to 40</c:v>
                  </c:pt>
                  <c:pt idx="3">
                    <c:v>41 to 80</c:v>
                  </c:pt>
                  <c:pt idx="4">
                    <c:v>81 to 100</c:v>
                  </c:pt>
                  <c:pt idx="5">
                    <c:v>100 and above</c:v>
                  </c:pt>
                  <c:pt idx="7">
                    <c:v>5 t0 10</c:v>
                  </c:pt>
                  <c:pt idx="8">
                    <c:v>11 to 20</c:v>
                  </c:pt>
                  <c:pt idx="9">
                    <c:v>21 to 40</c:v>
                  </c:pt>
                  <c:pt idx="10">
                    <c:v>41 to 80</c:v>
                  </c:pt>
                  <c:pt idx="11">
                    <c:v>81 to 100</c:v>
                  </c:pt>
                  <c:pt idx="12">
                    <c:v>100 and above</c:v>
                  </c:pt>
                  <c:pt idx="14">
                    <c:v>5 t0 10</c:v>
                  </c:pt>
                  <c:pt idx="15">
                    <c:v>11 to 20</c:v>
                  </c:pt>
                  <c:pt idx="16">
                    <c:v>21 to 40</c:v>
                  </c:pt>
                  <c:pt idx="17">
                    <c:v>41 to 80</c:v>
                  </c:pt>
                  <c:pt idx="18">
                    <c:v>81 to 100</c:v>
                  </c:pt>
                  <c:pt idx="19">
                    <c:v>100 and above</c:v>
                  </c:pt>
                </c:lvl>
                <c:lvl>
                  <c:pt idx="6">
                    <c:v>Female</c:v>
                  </c:pt>
                  <c:pt idx="13">
                    <c:v>Overall</c:v>
                  </c:pt>
                </c:lvl>
              </c:multiLvlStrCache>
            </c:multiLvlStrRef>
          </c:cat>
          <c:val>
            <c:numRef>
              <c:f>Sheet1!$L$22:$AE$22</c:f>
              <c:numCache>
                <c:formatCode>0%</c:formatCode>
                <c:ptCount val="20"/>
                <c:pt idx="0">
                  <c:v>0.71</c:v>
                </c:pt>
                <c:pt idx="1">
                  <c:v>0.28999999999999998</c:v>
                </c:pt>
                <c:pt idx="2">
                  <c:v>0</c:v>
                </c:pt>
                <c:pt idx="3">
                  <c:v>0</c:v>
                </c:pt>
                <c:pt idx="4">
                  <c:v>0</c:v>
                </c:pt>
                <c:pt idx="5">
                  <c:v>0</c:v>
                </c:pt>
                <c:pt idx="6" formatCode="General">
                  <c:v>0</c:v>
                </c:pt>
                <c:pt idx="7">
                  <c:v>0.71</c:v>
                </c:pt>
                <c:pt idx="8">
                  <c:v>0.28999999999999998</c:v>
                </c:pt>
                <c:pt idx="9">
                  <c:v>0</c:v>
                </c:pt>
                <c:pt idx="10">
                  <c:v>0</c:v>
                </c:pt>
                <c:pt idx="11">
                  <c:v>0</c:v>
                </c:pt>
                <c:pt idx="12">
                  <c:v>0</c:v>
                </c:pt>
                <c:pt idx="13" formatCode="General">
                  <c:v>0</c:v>
                </c:pt>
                <c:pt idx="14">
                  <c:v>0.71</c:v>
                </c:pt>
                <c:pt idx="15">
                  <c:v>0.28999999999999998</c:v>
                </c:pt>
                <c:pt idx="16">
                  <c:v>0</c:v>
                </c:pt>
                <c:pt idx="17">
                  <c:v>0</c:v>
                </c:pt>
                <c:pt idx="18">
                  <c:v>0</c:v>
                </c:pt>
                <c:pt idx="19">
                  <c:v>0</c:v>
                </c:pt>
              </c:numCache>
            </c:numRef>
          </c:val>
          <c:extLst>
            <c:ext xmlns:c16="http://schemas.microsoft.com/office/drawing/2014/chart" uri="{C3380CC4-5D6E-409C-BE32-E72D297353CC}">
              <c16:uniqueId val="{00000002-7D4F-4CAE-8149-D89036384E78}"/>
            </c:ext>
          </c:extLst>
        </c:ser>
        <c:ser>
          <c:idx val="3"/>
          <c:order val="3"/>
          <c:tx>
            <c:strRef>
              <c:f>Sheet1!$K$23</c:f>
              <c:strCache>
                <c:ptCount val="1"/>
                <c:pt idx="0">
                  <c:v>Central</c:v>
                </c:pt>
              </c:strCache>
            </c:strRef>
          </c:tx>
          <c:spPr>
            <a:solidFill>
              <a:schemeClr val="accent4"/>
            </a:solidFill>
            <a:ln>
              <a:noFill/>
            </a:ln>
            <a:effectLst/>
            <a:sp3d/>
          </c:spPr>
          <c:invertIfNegative val="0"/>
          <c:cat>
            <c:multiLvlStrRef>
              <c:f>Sheet1!$L$18:$AE$19</c:f>
              <c:multiLvlStrCache>
                <c:ptCount val="20"/>
                <c:lvl>
                  <c:pt idx="0">
                    <c:v>5 to 10</c:v>
                  </c:pt>
                  <c:pt idx="1">
                    <c:v>11 to 20</c:v>
                  </c:pt>
                  <c:pt idx="2">
                    <c:v>21 to 40</c:v>
                  </c:pt>
                  <c:pt idx="3">
                    <c:v>41 to 80</c:v>
                  </c:pt>
                  <c:pt idx="4">
                    <c:v>81 to 100</c:v>
                  </c:pt>
                  <c:pt idx="5">
                    <c:v>100 and above</c:v>
                  </c:pt>
                  <c:pt idx="7">
                    <c:v>5 t0 10</c:v>
                  </c:pt>
                  <c:pt idx="8">
                    <c:v>11 to 20</c:v>
                  </c:pt>
                  <c:pt idx="9">
                    <c:v>21 to 40</c:v>
                  </c:pt>
                  <c:pt idx="10">
                    <c:v>41 to 80</c:v>
                  </c:pt>
                  <c:pt idx="11">
                    <c:v>81 to 100</c:v>
                  </c:pt>
                  <c:pt idx="12">
                    <c:v>100 and above</c:v>
                  </c:pt>
                  <c:pt idx="14">
                    <c:v>5 t0 10</c:v>
                  </c:pt>
                  <c:pt idx="15">
                    <c:v>11 to 20</c:v>
                  </c:pt>
                  <c:pt idx="16">
                    <c:v>21 to 40</c:v>
                  </c:pt>
                  <c:pt idx="17">
                    <c:v>41 to 80</c:v>
                  </c:pt>
                  <c:pt idx="18">
                    <c:v>81 to 100</c:v>
                  </c:pt>
                  <c:pt idx="19">
                    <c:v>100 and above</c:v>
                  </c:pt>
                </c:lvl>
                <c:lvl>
                  <c:pt idx="6">
                    <c:v>Female</c:v>
                  </c:pt>
                  <c:pt idx="13">
                    <c:v>Overall</c:v>
                  </c:pt>
                </c:lvl>
              </c:multiLvlStrCache>
            </c:multiLvlStrRef>
          </c:cat>
          <c:val>
            <c:numRef>
              <c:f>Sheet1!$L$23:$AE$23</c:f>
              <c:numCache>
                <c:formatCode>0%</c:formatCode>
                <c:ptCount val="20"/>
                <c:pt idx="0">
                  <c:v>0.17</c:v>
                </c:pt>
                <c:pt idx="1">
                  <c:v>0</c:v>
                </c:pt>
                <c:pt idx="2">
                  <c:v>0.33</c:v>
                </c:pt>
                <c:pt idx="3">
                  <c:v>0.33</c:v>
                </c:pt>
                <c:pt idx="4">
                  <c:v>0</c:v>
                </c:pt>
                <c:pt idx="5">
                  <c:v>0.17</c:v>
                </c:pt>
                <c:pt idx="6" formatCode="General">
                  <c:v>0</c:v>
                </c:pt>
                <c:pt idx="7">
                  <c:v>0.17</c:v>
                </c:pt>
                <c:pt idx="8">
                  <c:v>0</c:v>
                </c:pt>
                <c:pt idx="9">
                  <c:v>0.67</c:v>
                </c:pt>
                <c:pt idx="10">
                  <c:v>0</c:v>
                </c:pt>
                <c:pt idx="11">
                  <c:v>0</c:v>
                </c:pt>
                <c:pt idx="12">
                  <c:v>0.17</c:v>
                </c:pt>
                <c:pt idx="13" formatCode="General">
                  <c:v>0</c:v>
                </c:pt>
                <c:pt idx="14">
                  <c:v>0.17</c:v>
                </c:pt>
                <c:pt idx="15">
                  <c:v>0</c:v>
                </c:pt>
                <c:pt idx="16">
                  <c:v>0.5</c:v>
                </c:pt>
                <c:pt idx="17">
                  <c:v>0.16500000000000001</c:v>
                </c:pt>
                <c:pt idx="18">
                  <c:v>0</c:v>
                </c:pt>
                <c:pt idx="19">
                  <c:v>0.17</c:v>
                </c:pt>
              </c:numCache>
            </c:numRef>
          </c:val>
          <c:extLst>
            <c:ext xmlns:c16="http://schemas.microsoft.com/office/drawing/2014/chart" uri="{C3380CC4-5D6E-409C-BE32-E72D297353CC}">
              <c16:uniqueId val="{00000003-7D4F-4CAE-8149-D89036384E78}"/>
            </c:ext>
          </c:extLst>
        </c:ser>
        <c:ser>
          <c:idx val="4"/>
          <c:order val="4"/>
          <c:tx>
            <c:strRef>
              <c:f>Sheet1!$K$24</c:f>
              <c:strCache>
                <c:ptCount val="1"/>
                <c:pt idx="0">
                  <c:v>Overall</c:v>
                </c:pt>
              </c:strCache>
            </c:strRef>
          </c:tx>
          <c:spPr>
            <a:solidFill>
              <a:schemeClr val="accent5"/>
            </a:solidFill>
            <a:ln>
              <a:noFill/>
            </a:ln>
            <a:effectLst/>
            <a:sp3d/>
          </c:spPr>
          <c:invertIfNegative val="0"/>
          <c:cat>
            <c:multiLvlStrRef>
              <c:f>Sheet1!$L$18:$AE$19</c:f>
              <c:multiLvlStrCache>
                <c:ptCount val="20"/>
                <c:lvl>
                  <c:pt idx="0">
                    <c:v>5 to 10</c:v>
                  </c:pt>
                  <c:pt idx="1">
                    <c:v>11 to 20</c:v>
                  </c:pt>
                  <c:pt idx="2">
                    <c:v>21 to 40</c:v>
                  </c:pt>
                  <c:pt idx="3">
                    <c:v>41 to 80</c:v>
                  </c:pt>
                  <c:pt idx="4">
                    <c:v>81 to 100</c:v>
                  </c:pt>
                  <c:pt idx="5">
                    <c:v>100 and above</c:v>
                  </c:pt>
                  <c:pt idx="7">
                    <c:v>5 t0 10</c:v>
                  </c:pt>
                  <c:pt idx="8">
                    <c:v>11 to 20</c:v>
                  </c:pt>
                  <c:pt idx="9">
                    <c:v>21 to 40</c:v>
                  </c:pt>
                  <c:pt idx="10">
                    <c:v>41 to 80</c:v>
                  </c:pt>
                  <c:pt idx="11">
                    <c:v>81 to 100</c:v>
                  </c:pt>
                  <c:pt idx="12">
                    <c:v>100 and above</c:v>
                  </c:pt>
                  <c:pt idx="14">
                    <c:v>5 t0 10</c:v>
                  </c:pt>
                  <c:pt idx="15">
                    <c:v>11 to 20</c:v>
                  </c:pt>
                  <c:pt idx="16">
                    <c:v>21 to 40</c:v>
                  </c:pt>
                  <c:pt idx="17">
                    <c:v>41 to 80</c:v>
                  </c:pt>
                  <c:pt idx="18">
                    <c:v>81 to 100</c:v>
                  </c:pt>
                  <c:pt idx="19">
                    <c:v>100 and above</c:v>
                  </c:pt>
                </c:lvl>
                <c:lvl>
                  <c:pt idx="6">
                    <c:v>Female</c:v>
                  </c:pt>
                  <c:pt idx="13">
                    <c:v>Overall</c:v>
                  </c:pt>
                </c:lvl>
              </c:multiLvlStrCache>
            </c:multiLvlStrRef>
          </c:cat>
          <c:val>
            <c:numRef>
              <c:f>Sheet1!$L$24:$AE$24</c:f>
              <c:numCache>
                <c:formatCode>0%</c:formatCode>
                <c:ptCount val="20"/>
                <c:pt idx="0">
                  <c:v>0.41249999999999998</c:v>
                </c:pt>
                <c:pt idx="1">
                  <c:v>0.38</c:v>
                </c:pt>
                <c:pt idx="2">
                  <c:v>8.2500000000000004E-2</c:v>
                </c:pt>
                <c:pt idx="3">
                  <c:v>8.2500000000000004E-2</c:v>
                </c:pt>
                <c:pt idx="4">
                  <c:v>0</c:v>
                </c:pt>
                <c:pt idx="5">
                  <c:v>4.2500000000000003E-2</c:v>
                </c:pt>
                <c:pt idx="6" formatCode="General">
                  <c:v>0</c:v>
                </c:pt>
                <c:pt idx="7">
                  <c:v>0.52249999999999996</c:v>
                </c:pt>
                <c:pt idx="8">
                  <c:v>0.27</c:v>
                </c:pt>
                <c:pt idx="9">
                  <c:v>0.16750000000000001</c:v>
                </c:pt>
                <c:pt idx="10">
                  <c:v>0</c:v>
                </c:pt>
                <c:pt idx="11">
                  <c:v>0</c:v>
                </c:pt>
                <c:pt idx="12">
                  <c:v>4.2500000000000003E-2</c:v>
                </c:pt>
                <c:pt idx="13" formatCode="General">
                  <c:v>0</c:v>
                </c:pt>
                <c:pt idx="14">
                  <c:v>0.46749999999999992</c:v>
                </c:pt>
                <c:pt idx="15">
                  <c:v>0.32500000000000001</c:v>
                </c:pt>
                <c:pt idx="16">
                  <c:v>0.125</c:v>
                </c:pt>
                <c:pt idx="17">
                  <c:v>4.1250000000000002E-2</c:v>
                </c:pt>
                <c:pt idx="18">
                  <c:v>0</c:v>
                </c:pt>
                <c:pt idx="19">
                  <c:v>4.2500000000000003E-2</c:v>
                </c:pt>
              </c:numCache>
            </c:numRef>
          </c:val>
          <c:extLst>
            <c:ext xmlns:c16="http://schemas.microsoft.com/office/drawing/2014/chart" uri="{C3380CC4-5D6E-409C-BE32-E72D297353CC}">
              <c16:uniqueId val="{00000004-7D4F-4CAE-8149-D89036384E78}"/>
            </c:ext>
          </c:extLst>
        </c:ser>
        <c:dLbls>
          <c:showLegendKey val="0"/>
          <c:showVal val="0"/>
          <c:showCatName val="0"/>
          <c:showSerName val="0"/>
          <c:showPercent val="0"/>
          <c:showBubbleSize val="0"/>
        </c:dLbls>
        <c:gapWidth val="150"/>
        <c:shape val="box"/>
        <c:axId val="86546928"/>
        <c:axId val="86544208"/>
        <c:axId val="0"/>
      </c:bar3DChart>
      <c:catAx>
        <c:axId val="86546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50" b="1" i="0" u="none" strike="noStrike" kern="1200" baseline="0">
                <a:solidFill>
                  <a:sysClr val="windowText" lastClr="000000"/>
                </a:solidFill>
                <a:latin typeface="+mn-lt"/>
                <a:ea typeface="+mn-ea"/>
                <a:cs typeface="+mn-cs"/>
              </a:defRPr>
            </a:pPr>
            <a:endParaRPr lang="en-UG"/>
          </a:p>
        </c:txPr>
        <c:crossAx val="86544208"/>
        <c:crosses val="autoZero"/>
        <c:auto val="1"/>
        <c:lblAlgn val="ctr"/>
        <c:lblOffset val="100"/>
        <c:noMultiLvlLbl val="0"/>
      </c:catAx>
      <c:valAx>
        <c:axId val="8654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50" b="1" i="0" u="none" strike="noStrike" kern="1200" baseline="0">
                <a:solidFill>
                  <a:sysClr val="windowText" lastClr="000000"/>
                </a:solidFill>
                <a:latin typeface="+mn-lt"/>
                <a:ea typeface="+mn-ea"/>
                <a:cs typeface="+mn-cs"/>
              </a:defRPr>
            </a:pPr>
            <a:endParaRPr lang="en-UG"/>
          </a:p>
        </c:txPr>
        <c:crossAx val="86546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1" i="0" u="none" strike="noStrike" kern="1200" baseline="0">
                <a:solidFill>
                  <a:sysClr val="windowText" lastClr="000000"/>
                </a:solidFill>
                <a:latin typeface="+mn-lt"/>
                <a:ea typeface="+mn-ea"/>
                <a:cs typeface="+mn-cs"/>
              </a:defRPr>
            </a:pPr>
            <a:endParaRPr lang="en-UG"/>
          </a:p>
        </c:txPr>
      </c:dTable>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650" b="1">
          <a:solidFill>
            <a:sysClr val="windowText" lastClr="000000"/>
          </a:solidFill>
        </a:defRPr>
      </a:pPr>
      <a:endParaRPr lang="en-UG"/>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City</c:v>
                </c:pt>
                <c:pt idx="1">
                  <c:v>MC</c:v>
                </c:pt>
                <c:pt idx="2">
                  <c:v>TC</c:v>
                </c:pt>
                <c:pt idx="3">
                  <c:v>Overall</c:v>
                </c:pt>
              </c:strCache>
            </c:strRef>
          </c:cat>
          <c:val>
            <c:numRef>
              <c:f>Sheet2!$B$3:$B$6</c:f>
              <c:numCache>
                <c:formatCode>0%</c:formatCode>
                <c:ptCount val="4"/>
                <c:pt idx="0">
                  <c:v>1</c:v>
                </c:pt>
                <c:pt idx="1">
                  <c:v>1</c:v>
                </c:pt>
                <c:pt idx="2">
                  <c:v>0.6</c:v>
                </c:pt>
                <c:pt idx="3">
                  <c:v>0.8666666666666667</c:v>
                </c:pt>
              </c:numCache>
            </c:numRef>
          </c:val>
          <c:extLst>
            <c:ext xmlns:c16="http://schemas.microsoft.com/office/drawing/2014/chart" uri="{C3380CC4-5D6E-409C-BE32-E72D297353CC}">
              <c16:uniqueId val="{00000000-5F0A-48F7-981A-74580CB38F60}"/>
            </c:ext>
          </c:extLst>
        </c:ser>
        <c:ser>
          <c:idx val="1"/>
          <c:order val="1"/>
          <c:tx>
            <c:strRef>
              <c:f>Sheet2!$C$2</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City</c:v>
                </c:pt>
                <c:pt idx="1">
                  <c:v>MC</c:v>
                </c:pt>
                <c:pt idx="2">
                  <c:v>TC</c:v>
                </c:pt>
                <c:pt idx="3">
                  <c:v>Overall</c:v>
                </c:pt>
              </c:strCache>
            </c:strRef>
          </c:cat>
          <c:val>
            <c:numRef>
              <c:f>Sheet2!$C$3:$C$6</c:f>
              <c:numCache>
                <c:formatCode>0%</c:formatCode>
                <c:ptCount val="4"/>
                <c:pt idx="0">
                  <c:v>0</c:v>
                </c:pt>
                <c:pt idx="1">
                  <c:v>0</c:v>
                </c:pt>
                <c:pt idx="2">
                  <c:v>0.4</c:v>
                </c:pt>
                <c:pt idx="3">
                  <c:v>0.13333333333333333</c:v>
                </c:pt>
              </c:numCache>
            </c:numRef>
          </c:val>
          <c:extLst>
            <c:ext xmlns:c16="http://schemas.microsoft.com/office/drawing/2014/chart" uri="{C3380CC4-5D6E-409C-BE32-E72D297353CC}">
              <c16:uniqueId val="{00000001-5F0A-48F7-981A-74580CB38F60}"/>
            </c:ext>
          </c:extLst>
        </c:ser>
        <c:dLbls>
          <c:dLblPos val="outEnd"/>
          <c:showLegendKey val="0"/>
          <c:showVal val="1"/>
          <c:showCatName val="0"/>
          <c:showSerName val="0"/>
          <c:showPercent val="0"/>
          <c:showBubbleSize val="0"/>
        </c:dLbls>
        <c:gapWidth val="219"/>
        <c:overlap val="-27"/>
        <c:axId val="86545840"/>
        <c:axId val="86539312"/>
      </c:barChart>
      <c:catAx>
        <c:axId val="8654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crossAx val="86539312"/>
        <c:crosses val="autoZero"/>
        <c:auto val="1"/>
        <c:lblAlgn val="ctr"/>
        <c:lblOffset val="100"/>
        <c:noMultiLvlLbl val="0"/>
      </c:catAx>
      <c:valAx>
        <c:axId val="865393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54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9525" cap="flat" cmpd="sng" algn="ctr">
      <a:solidFill>
        <a:schemeClr val="tx1"/>
      </a:solidFill>
      <a:round/>
    </a:ln>
    <a:effectLst/>
  </c:spPr>
  <c:txPr>
    <a:bodyPr/>
    <a:lstStyle/>
    <a:p>
      <a:pPr>
        <a:defRPr b="1">
          <a:solidFill>
            <a:sysClr val="windowText" lastClr="000000"/>
          </a:solidFill>
        </a:defRPr>
      </a:pPr>
      <a:endParaRPr lang="en-UG"/>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Sheet1!$A$3:$A$6</c:f>
              <c:strCache>
                <c:ptCount val="4"/>
                <c:pt idx="0">
                  <c:v>City</c:v>
                </c:pt>
                <c:pt idx="1">
                  <c:v>MC</c:v>
                </c:pt>
                <c:pt idx="2">
                  <c:v>TC</c:v>
                </c:pt>
                <c:pt idx="3">
                  <c:v>Overall</c:v>
                </c:pt>
              </c:strCache>
            </c:strRef>
          </c:cat>
          <c:val>
            <c:numRef>
              <c:f>Sheet1!$B$3:$B$6</c:f>
              <c:numCache>
                <c:formatCode>0%</c:formatCode>
                <c:ptCount val="4"/>
                <c:pt idx="0">
                  <c:v>1</c:v>
                </c:pt>
                <c:pt idx="1">
                  <c:v>0.67</c:v>
                </c:pt>
                <c:pt idx="2">
                  <c:v>0</c:v>
                </c:pt>
                <c:pt idx="3">
                  <c:v>0.83499999999999996</c:v>
                </c:pt>
              </c:numCache>
            </c:numRef>
          </c:val>
          <c:extLst>
            <c:ext xmlns:c16="http://schemas.microsoft.com/office/drawing/2014/chart" uri="{C3380CC4-5D6E-409C-BE32-E72D297353CC}">
              <c16:uniqueId val="{00000000-CF3C-4F1B-817B-289F268C1733}"/>
            </c:ext>
          </c:extLst>
        </c:ser>
        <c:ser>
          <c:idx val="1"/>
          <c:order val="1"/>
          <c:tx>
            <c:strRef>
              <c:f>Sheet1!$C$2</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Sheet1!$A$3:$A$6</c:f>
              <c:strCache>
                <c:ptCount val="4"/>
                <c:pt idx="0">
                  <c:v>City</c:v>
                </c:pt>
                <c:pt idx="1">
                  <c:v>MC</c:v>
                </c:pt>
                <c:pt idx="2">
                  <c:v>TC</c:v>
                </c:pt>
                <c:pt idx="3">
                  <c:v>Overall</c:v>
                </c:pt>
              </c:strCache>
            </c:strRef>
          </c:cat>
          <c:val>
            <c:numRef>
              <c:f>Sheet1!$C$3:$C$6</c:f>
              <c:numCache>
                <c:formatCode>0%</c:formatCode>
                <c:ptCount val="4"/>
                <c:pt idx="0">
                  <c:v>0</c:v>
                </c:pt>
                <c:pt idx="1">
                  <c:v>0.33</c:v>
                </c:pt>
                <c:pt idx="2">
                  <c:v>0</c:v>
                </c:pt>
                <c:pt idx="3">
                  <c:v>0.16</c:v>
                </c:pt>
              </c:numCache>
            </c:numRef>
          </c:val>
          <c:extLst>
            <c:ext xmlns:c16="http://schemas.microsoft.com/office/drawing/2014/chart" uri="{C3380CC4-5D6E-409C-BE32-E72D297353CC}">
              <c16:uniqueId val="{00000001-CF3C-4F1B-817B-289F268C1733}"/>
            </c:ext>
          </c:extLst>
        </c:ser>
        <c:dLbls>
          <c:dLblPos val="outEnd"/>
          <c:showLegendKey val="0"/>
          <c:showVal val="1"/>
          <c:showCatName val="0"/>
          <c:showSerName val="0"/>
          <c:showPercent val="0"/>
          <c:showBubbleSize val="0"/>
        </c:dLbls>
        <c:gapWidth val="267"/>
        <c:overlap val="-43"/>
        <c:axId val="86541488"/>
        <c:axId val="86540400"/>
      </c:barChart>
      <c:catAx>
        <c:axId val="865414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ysClr val="windowText" lastClr="000000"/>
                </a:solidFill>
                <a:latin typeface="+mn-lt"/>
                <a:ea typeface="+mn-ea"/>
                <a:cs typeface="+mn-cs"/>
              </a:defRPr>
            </a:pPr>
            <a:endParaRPr lang="en-UG"/>
          </a:p>
        </c:txPr>
        <c:crossAx val="86540400"/>
        <c:crosses val="autoZero"/>
        <c:auto val="1"/>
        <c:lblAlgn val="ctr"/>
        <c:lblOffset val="100"/>
        <c:noMultiLvlLbl val="0"/>
      </c:catAx>
      <c:valAx>
        <c:axId val="86540400"/>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8654148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3175" cap="flat" cmpd="sng" algn="ctr">
      <a:solidFill>
        <a:schemeClr val="tx1"/>
      </a:solidFill>
      <a:prstDash val="solid"/>
      <a:miter lim="800000"/>
    </a:ln>
    <a:effectLst/>
  </c:spPr>
  <c:txPr>
    <a:bodyPr/>
    <a:lstStyle/>
    <a:p>
      <a:pPr>
        <a:defRPr b="1">
          <a:solidFill>
            <a:sysClr val="windowText" lastClr="000000"/>
          </a:solidFill>
          <a:latin typeface="+mn-lt"/>
          <a:ea typeface="+mn-ea"/>
          <a:cs typeface="+mn-cs"/>
        </a:defRPr>
      </a:pPr>
      <a:endParaRPr lang="en-UG"/>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86439195100607E-2"/>
          <c:y val="7.4450084602368863E-2"/>
          <c:w val="0.87732096821230676"/>
          <c:h val="0.68820175887105017"/>
        </c:manualLayout>
      </c:layout>
      <c:barChart>
        <c:barDir val="col"/>
        <c:grouping val="clustered"/>
        <c:varyColors val="0"/>
        <c:ser>
          <c:idx val="0"/>
          <c:order val="0"/>
          <c:tx>
            <c:strRef>
              <c:f>Sheet1!$C$46</c:f>
              <c:strCache>
                <c:ptCount val="1"/>
                <c:pt idx="0">
                  <c:v>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Sheet1!$B$47:$B$53</c:f>
              <c:strCache>
                <c:ptCount val="7"/>
                <c:pt idx="0">
                  <c:v>business license</c:v>
                </c:pt>
                <c:pt idx="1">
                  <c:v>local service tax</c:v>
                </c:pt>
                <c:pt idx="2">
                  <c:v>hotel tax</c:v>
                </c:pt>
                <c:pt idx="3">
                  <c:v>property tax</c:v>
                </c:pt>
                <c:pt idx="4">
                  <c:v>market dues</c:v>
                </c:pt>
                <c:pt idx="5">
                  <c:v>planning fees</c:v>
                </c:pt>
                <c:pt idx="6">
                  <c:v>Others</c:v>
                </c:pt>
              </c:strCache>
            </c:strRef>
          </c:cat>
          <c:val>
            <c:numRef>
              <c:f>Sheet1!$C$47:$C$53</c:f>
              <c:numCache>
                <c:formatCode>0%</c:formatCode>
                <c:ptCount val="7"/>
                <c:pt idx="0">
                  <c:v>0.1</c:v>
                </c:pt>
                <c:pt idx="1">
                  <c:v>0.1</c:v>
                </c:pt>
                <c:pt idx="2">
                  <c:v>0.05</c:v>
                </c:pt>
                <c:pt idx="3">
                  <c:v>0.3</c:v>
                </c:pt>
                <c:pt idx="4">
                  <c:v>0.1</c:v>
                </c:pt>
                <c:pt idx="5">
                  <c:v>0.15</c:v>
                </c:pt>
                <c:pt idx="6">
                  <c:v>0.27</c:v>
                </c:pt>
              </c:numCache>
            </c:numRef>
          </c:val>
          <c:extLst>
            <c:ext xmlns:c16="http://schemas.microsoft.com/office/drawing/2014/chart" uri="{C3380CC4-5D6E-409C-BE32-E72D297353CC}">
              <c16:uniqueId val="{00000000-858F-43B0-907B-A67FE8F931E0}"/>
            </c:ext>
          </c:extLst>
        </c:ser>
        <c:ser>
          <c:idx val="1"/>
          <c:order val="1"/>
          <c:tx>
            <c:strRef>
              <c:f>Sheet1!$D$46</c:f>
              <c:strCache>
                <c:ptCount val="1"/>
                <c:pt idx="0">
                  <c:v>MC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Sheet1!$B$47:$B$53</c:f>
              <c:strCache>
                <c:ptCount val="7"/>
                <c:pt idx="0">
                  <c:v>business license</c:v>
                </c:pt>
                <c:pt idx="1">
                  <c:v>local service tax</c:v>
                </c:pt>
                <c:pt idx="2">
                  <c:v>hotel tax</c:v>
                </c:pt>
                <c:pt idx="3">
                  <c:v>property tax</c:v>
                </c:pt>
                <c:pt idx="4">
                  <c:v>market dues</c:v>
                </c:pt>
                <c:pt idx="5">
                  <c:v>planning fees</c:v>
                </c:pt>
                <c:pt idx="6">
                  <c:v>Others</c:v>
                </c:pt>
              </c:strCache>
            </c:strRef>
          </c:cat>
          <c:val>
            <c:numRef>
              <c:f>Sheet1!$D$47:$D$53</c:f>
              <c:numCache>
                <c:formatCode>0%</c:formatCode>
                <c:ptCount val="7"/>
                <c:pt idx="0">
                  <c:v>0.15</c:v>
                </c:pt>
                <c:pt idx="1">
                  <c:v>0.15</c:v>
                </c:pt>
                <c:pt idx="2">
                  <c:v>0.15</c:v>
                </c:pt>
                <c:pt idx="3">
                  <c:v>0.27</c:v>
                </c:pt>
                <c:pt idx="4">
                  <c:v>0.1</c:v>
                </c:pt>
                <c:pt idx="5">
                  <c:v>0.25</c:v>
                </c:pt>
                <c:pt idx="6">
                  <c:v>0.28000000000000003</c:v>
                </c:pt>
              </c:numCache>
            </c:numRef>
          </c:val>
          <c:extLst>
            <c:ext xmlns:c16="http://schemas.microsoft.com/office/drawing/2014/chart" uri="{C3380CC4-5D6E-409C-BE32-E72D297353CC}">
              <c16:uniqueId val="{00000001-858F-43B0-907B-A67FE8F931E0}"/>
            </c:ext>
          </c:extLst>
        </c:ser>
        <c:ser>
          <c:idx val="2"/>
          <c:order val="2"/>
          <c:tx>
            <c:strRef>
              <c:f>Sheet1!$E$46</c:f>
              <c:strCache>
                <c:ptCount val="1"/>
                <c:pt idx="0">
                  <c:v>TC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Sheet1!$B$47:$B$53</c:f>
              <c:strCache>
                <c:ptCount val="7"/>
                <c:pt idx="0">
                  <c:v>business license</c:v>
                </c:pt>
                <c:pt idx="1">
                  <c:v>local service tax</c:v>
                </c:pt>
                <c:pt idx="2">
                  <c:v>hotel tax</c:v>
                </c:pt>
                <c:pt idx="3">
                  <c:v>property tax</c:v>
                </c:pt>
                <c:pt idx="4">
                  <c:v>market dues</c:v>
                </c:pt>
                <c:pt idx="5">
                  <c:v>planning fees</c:v>
                </c:pt>
                <c:pt idx="6">
                  <c:v>Others</c:v>
                </c:pt>
              </c:strCache>
            </c:strRef>
          </c:cat>
          <c:val>
            <c:numRef>
              <c:f>Sheet1!$E$47:$E$53</c:f>
              <c:numCache>
                <c:formatCode>0%</c:formatCode>
                <c:ptCount val="7"/>
                <c:pt idx="0">
                  <c:v>0.1</c:v>
                </c:pt>
                <c:pt idx="1">
                  <c:v>0.1</c:v>
                </c:pt>
                <c:pt idx="2">
                  <c:v>0.05</c:v>
                </c:pt>
                <c:pt idx="3">
                  <c:v>0.15</c:v>
                </c:pt>
                <c:pt idx="4">
                  <c:v>0.183</c:v>
                </c:pt>
                <c:pt idx="5">
                  <c:v>0.28299999999999997</c:v>
                </c:pt>
                <c:pt idx="6">
                  <c:v>0.42499999999999999</c:v>
                </c:pt>
              </c:numCache>
            </c:numRef>
          </c:val>
          <c:extLst>
            <c:ext xmlns:c16="http://schemas.microsoft.com/office/drawing/2014/chart" uri="{C3380CC4-5D6E-409C-BE32-E72D297353CC}">
              <c16:uniqueId val="{00000002-858F-43B0-907B-A67FE8F931E0}"/>
            </c:ext>
          </c:extLst>
        </c:ser>
        <c:ser>
          <c:idx val="3"/>
          <c:order val="3"/>
          <c:tx>
            <c:strRef>
              <c:f>Sheet1!$F$46</c:f>
              <c:strCache>
                <c:ptCount val="1"/>
                <c:pt idx="0">
                  <c:v>average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Sheet1!$B$47:$B$53</c:f>
              <c:strCache>
                <c:ptCount val="7"/>
                <c:pt idx="0">
                  <c:v>business license</c:v>
                </c:pt>
                <c:pt idx="1">
                  <c:v>local service tax</c:v>
                </c:pt>
                <c:pt idx="2">
                  <c:v>hotel tax</c:v>
                </c:pt>
                <c:pt idx="3">
                  <c:v>property tax</c:v>
                </c:pt>
                <c:pt idx="4">
                  <c:v>market dues</c:v>
                </c:pt>
                <c:pt idx="5">
                  <c:v>planning fees</c:v>
                </c:pt>
                <c:pt idx="6">
                  <c:v>Others</c:v>
                </c:pt>
              </c:strCache>
            </c:strRef>
          </c:cat>
          <c:val>
            <c:numRef>
              <c:f>Sheet1!$F$47:$F$53</c:f>
              <c:numCache>
                <c:formatCode>0%</c:formatCode>
                <c:ptCount val="7"/>
                <c:pt idx="0">
                  <c:v>0.11700000000000001</c:v>
                </c:pt>
                <c:pt idx="1">
                  <c:v>0.11700000000000001</c:v>
                </c:pt>
                <c:pt idx="2">
                  <c:v>8.3299999999999999E-2</c:v>
                </c:pt>
                <c:pt idx="3">
                  <c:v>0.24</c:v>
                </c:pt>
                <c:pt idx="4">
                  <c:v>0.127</c:v>
                </c:pt>
                <c:pt idx="5">
                  <c:v>0.22800000000000001</c:v>
                </c:pt>
                <c:pt idx="6">
                  <c:v>0.32500000000000001</c:v>
                </c:pt>
              </c:numCache>
            </c:numRef>
          </c:val>
          <c:extLst>
            <c:ext xmlns:c16="http://schemas.microsoft.com/office/drawing/2014/chart" uri="{C3380CC4-5D6E-409C-BE32-E72D297353CC}">
              <c16:uniqueId val="{00000003-858F-43B0-907B-A67FE8F931E0}"/>
            </c:ext>
          </c:extLst>
        </c:ser>
        <c:dLbls>
          <c:dLblPos val="outEnd"/>
          <c:showLegendKey val="0"/>
          <c:showVal val="1"/>
          <c:showCatName val="0"/>
          <c:showSerName val="0"/>
          <c:showPercent val="0"/>
          <c:showBubbleSize val="0"/>
        </c:dLbls>
        <c:gapWidth val="267"/>
        <c:overlap val="-43"/>
        <c:axId val="86543664"/>
        <c:axId val="86544752"/>
      </c:barChart>
      <c:catAx>
        <c:axId val="865436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ysClr val="windowText" lastClr="000000"/>
                </a:solidFill>
                <a:latin typeface="+mn-lt"/>
                <a:ea typeface="+mn-ea"/>
                <a:cs typeface="+mn-cs"/>
              </a:defRPr>
            </a:pPr>
            <a:endParaRPr lang="en-UG"/>
          </a:p>
        </c:txPr>
        <c:crossAx val="86544752"/>
        <c:crosses val="autoZero"/>
        <c:auto val="1"/>
        <c:lblAlgn val="ctr"/>
        <c:lblOffset val="100"/>
        <c:noMultiLvlLbl val="0"/>
      </c:catAx>
      <c:valAx>
        <c:axId val="8654475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crossAx val="8654366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1475298920968214"/>
          <c:y val="0.90336009135221751"/>
          <c:w val="0.37049378827646545"/>
          <c:h val="9.131557418958995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9525" cap="flat" cmpd="sng" algn="ctr">
      <a:solidFill>
        <a:schemeClr val="tx1"/>
      </a:solidFill>
      <a:round/>
    </a:ln>
    <a:effectLst/>
  </c:spPr>
  <c:txPr>
    <a:bodyPr/>
    <a:lstStyle/>
    <a:p>
      <a:pPr>
        <a:defRPr b="1">
          <a:solidFill>
            <a:sysClr val="windowText" lastClr="000000"/>
          </a:solidFill>
        </a:defRPr>
      </a:pPr>
      <a:endParaRPr lang="en-UG"/>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29919536863144E-2"/>
          <c:y val="6.0168471720818288E-2"/>
          <c:w val="0.9094000585812988"/>
          <c:h val="0.72889034177587009"/>
        </c:manualLayout>
      </c:layout>
      <c:barChart>
        <c:barDir val="col"/>
        <c:grouping val="clustered"/>
        <c:varyColors val="0"/>
        <c:ser>
          <c:idx val="0"/>
          <c:order val="0"/>
          <c:tx>
            <c:strRef>
              <c:f>Sheet1!$B$74</c:f>
              <c:strCache>
                <c:ptCount val="1"/>
                <c:pt idx="0">
                  <c:v>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Sheet1!$C$73:$N$73</c:f>
              <c:strCache>
                <c:ptCount val="12"/>
                <c:pt idx="0">
                  <c:v>0 to 10</c:v>
                </c:pt>
                <c:pt idx="1">
                  <c:v>11 to 20</c:v>
                </c:pt>
                <c:pt idx="2">
                  <c:v>21 to 30</c:v>
                </c:pt>
                <c:pt idx="3">
                  <c:v>31 to 40</c:v>
                </c:pt>
                <c:pt idx="4">
                  <c:v>41 to 50</c:v>
                </c:pt>
                <c:pt idx="5">
                  <c:v>51 to 60</c:v>
                </c:pt>
                <c:pt idx="6">
                  <c:v>61 to 70</c:v>
                </c:pt>
                <c:pt idx="7">
                  <c:v>71 to 80</c:v>
                </c:pt>
                <c:pt idx="8">
                  <c:v>81 to 90</c:v>
                </c:pt>
                <c:pt idx="9">
                  <c:v>91 to 100</c:v>
                </c:pt>
                <c:pt idx="10">
                  <c:v>Above 100</c:v>
                </c:pt>
                <c:pt idx="11">
                  <c:v>Average</c:v>
                </c:pt>
              </c:strCache>
            </c:strRef>
          </c:cat>
          <c:val>
            <c:numRef>
              <c:f>Sheet1!$C$74:$N$74</c:f>
              <c:numCache>
                <c:formatCode>0%</c:formatCode>
                <c:ptCount val="12"/>
                <c:pt idx="0">
                  <c:v>0</c:v>
                </c:pt>
                <c:pt idx="1">
                  <c:v>0</c:v>
                </c:pt>
                <c:pt idx="2">
                  <c:v>0</c:v>
                </c:pt>
                <c:pt idx="3">
                  <c:v>0</c:v>
                </c:pt>
                <c:pt idx="4">
                  <c:v>0</c:v>
                </c:pt>
                <c:pt idx="5">
                  <c:v>0</c:v>
                </c:pt>
                <c:pt idx="6">
                  <c:v>0.09</c:v>
                </c:pt>
                <c:pt idx="7">
                  <c:v>0</c:v>
                </c:pt>
                <c:pt idx="8">
                  <c:v>0.09</c:v>
                </c:pt>
                <c:pt idx="9">
                  <c:v>0.82</c:v>
                </c:pt>
                <c:pt idx="10">
                  <c:v>0</c:v>
                </c:pt>
                <c:pt idx="11">
                  <c:v>0.81599999999999995</c:v>
                </c:pt>
              </c:numCache>
            </c:numRef>
          </c:val>
          <c:extLst>
            <c:ext xmlns:c16="http://schemas.microsoft.com/office/drawing/2014/chart" uri="{C3380CC4-5D6E-409C-BE32-E72D297353CC}">
              <c16:uniqueId val="{00000000-7D1A-484A-964C-B3ECA4DC9A38}"/>
            </c:ext>
          </c:extLst>
        </c:ser>
        <c:ser>
          <c:idx val="1"/>
          <c:order val="1"/>
          <c:tx>
            <c:strRef>
              <c:f>Sheet1!$B$75</c:f>
              <c:strCache>
                <c:ptCount val="1"/>
                <c:pt idx="0">
                  <c:v>MC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Sheet1!$C$73:$N$73</c:f>
              <c:strCache>
                <c:ptCount val="12"/>
                <c:pt idx="0">
                  <c:v>0 to 10</c:v>
                </c:pt>
                <c:pt idx="1">
                  <c:v>11 to 20</c:v>
                </c:pt>
                <c:pt idx="2">
                  <c:v>21 to 30</c:v>
                </c:pt>
                <c:pt idx="3">
                  <c:v>31 to 40</c:v>
                </c:pt>
                <c:pt idx="4">
                  <c:v>41 to 50</c:v>
                </c:pt>
                <c:pt idx="5">
                  <c:v>51 to 60</c:v>
                </c:pt>
                <c:pt idx="6">
                  <c:v>61 to 70</c:v>
                </c:pt>
                <c:pt idx="7">
                  <c:v>71 to 80</c:v>
                </c:pt>
                <c:pt idx="8">
                  <c:v>81 to 90</c:v>
                </c:pt>
                <c:pt idx="9">
                  <c:v>91 to 100</c:v>
                </c:pt>
                <c:pt idx="10">
                  <c:v>Above 100</c:v>
                </c:pt>
                <c:pt idx="11">
                  <c:v>Average</c:v>
                </c:pt>
              </c:strCache>
            </c:strRef>
          </c:cat>
          <c:val>
            <c:numRef>
              <c:f>Sheet1!$C$75:$N$75</c:f>
              <c:numCache>
                <c:formatCode>0%</c:formatCode>
                <c:ptCount val="12"/>
                <c:pt idx="0">
                  <c:v>0</c:v>
                </c:pt>
                <c:pt idx="1">
                  <c:v>0</c:v>
                </c:pt>
                <c:pt idx="2">
                  <c:v>0.13</c:v>
                </c:pt>
                <c:pt idx="3">
                  <c:v>0</c:v>
                </c:pt>
                <c:pt idx="4">
                  <c:v>0.13</c:v>
                </c:pt>
                <c:pt idx="5">
                  <c:v>0</c:v>
                </c:pt>
                <c:pt idx="6">
                  <c:v>0</c:v>
                </c:pt>
                <c:pt idx="7">
                  <c:v>0</c:v>
                </c:pt>
                <c:pt idx="8">
                  <c:v>0.25</c:v>
                </c:pt>
                <c:pt idx="9">
                  <c:v>0.5</c:v>
                </c:pt>
                <c:pt idx="10">
                  <c:v>0.25</c:v>
                </c:pt>
                <c:pt idx="11">
                  <c:v>0.625</c:v>
                </c:pt>
              </c:numCache>
            </c:numRef>
          </c:val>
          <c:extLst>
            <c:ext xmlns:c16="http://schemas.microsoft.com/office/drawing/2014/chart" uri="{C3380CC4-5D6E-409C-BE32-E72D297353CC}">
              <c16:uniqueId val="{00000001-7D1A-484A-964C-B3ECA4DC9A38}"/>
            </c:ext>
          </c:extLst>
        </c:ser>
        <c:ser>
          <c:idx val="2"/>
          <c:order val="2"/>
          <c:tx>
            <c:strRef>
              <c:f>Sheet1!$B$76</c:f>
              <c:strCache>
                <c:ptCount val="1"/>
                <c:pt idx="0">
                  <c:v>TC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Sheet1!$C$73:$N$73</c:f>
              <c:strCache>
                <c:ptCount val="12"/>
                <c:pt idx="0">
                  <c:v>0 to 10</c:v>
                </c:pt>
                <c:pt idx="1">
                  <c:v>11 to 20</c:v>
                </c:pt>
                <c:pt idx="2">
                  <c:v>21 to 30</c:v>
                </c:pt>
                <c:pt idx="3">
                  <c:v>31 to 40</c:v>
                </c:pt>
                <c:pt idx="4">
                  <c:v>41 to 50</c:v>
                </c:pt>
                <c:pt idx="5">
                  <c:v>51 to 60</c:v>
                </c:pt>
                <c:pt idx="6">
                  <c:v>61 to 70</c:v>
                </c:pt>
                <c:pt idx="7">
                  <c:v>71 to 80</c:v>
                </c:pt>
                <c:pt idx="8">
                  <c:v>81 to 90</c:v>
                </c:pt>
                <c:pt idx="9">
                  <c:v>91 to 100</c:v>
                </c:pt>
                <c:pt idx="10">
                  <c:v>Above 100</c:v>
                </c:pt>
                <c:pt idx="11">
                  <c:v>Average</c:v>
                </c:pt>
              </c:strCache>
            </c:strRef>
          </c:cat>
          <c:val>
            <c:numRef>
              <c:f>Sheet1!$C$76:$N$76</c:f>
              <c:numCache>
                <c:formatCode>0%</c:formatCode>
                <c:ptCount val="12"/>
                <c:pt idx="0">
                  <c:v>0.13</c:v>
                </c:pt>
                <c:pt idx="1">
                  <c:v>0</c:v>
                </c:pt>
                <c:pt idx="2">
                  <c:v>0</c:v>
                </c:pt>
                <c:pt idx="3">
                  <c:v>0</c:v>
                </c:pt>
                <c:pt idx="4">
                  <c:v>0.25</c:v>
                </c:pt>
                <c:pt idx="5">
                  <c:v>0.13</c:v>
                </c:pt>
                <c:pt idx="6">
                  <c:v>0.13</c:v>
                </c:pt>
                <c:pt idx="7">
                  <c:v>0</c:v>
                </c:pt>
                <c:pt idx="8">
                  <c:v>0.13</c:v>
                </c:pt>
                <c:pt idx="9">
                  <c:v>0.25</c:v>
                </c:pt>
                <c:pt idx="10">
                  <c:v>0</c:v>
                </c:pt>
                <c:pt idx="11">
                  <c:v>0.58330000000000004</c:v>
                </c:pt>
              </c:numCache>
            </c:numRef>
          </c:val>
          <c:extLst>
            <c:ext xmlns:c16="http://schemas.microsoft.com/office/drawing/2014/chart" uri="{C3380CC4-5D6E-409C-BE32-E72D297353CC}">
              <c16:uniqueId val="{00000002-7D1A-484A-964C-B3ECA4DC9A38}"/>
            </c:ext>
          </c:extLst>
        </c:ser>
        <c:ser>
          <c:idx val="3"/>
          <c:order val="3"/>
          <c:tx>
            <c:strRef>
              <c:f>Sheet1!$B$77</c:f>
              <c:strCache>
                <c:ptCount val="1"/>
                <c:pt idx="0">
                  <c:v>Average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Sheet1!$C$73:$N$73</c:f>
              <c:strCache>
                <c:ptCount val="12"/>
                <c:pt idx="0">
                  <c:v>0 to 10</c:v>
                </c:pt>
                <c:pt idx="1">
                  <c:v>11 to 20</c:v>
                </c:pt>
                <c:pt idx="2">
                  <c:v>21 to 30</c:v>
                </c:pt>
                <c:pt idx="3">
                  <c:v>31 to 40</c:v>
                </c:pt>
                <c:pt idx="4">
                  <c:v>41 to 50</c:v>
                </c:pt>
                <c:pt idx="5">
                  <c:v>51 to 60</c:v>
                </c:pt>
                <c:pt idx="6">
                  <c:v>61 to 70</c:v>
                </c:pt>
                <c:pt idx="7">
                  <c:v>71 to 80</c:v>
                </c:pt>
                <c:pt idx="8">
                  <c:v>81 to 90</c:v>
                </c:pt>
                <c:pt idx="9">
                  <c:v>91 to 100</c:v>
                </c:pt>
                <c:pt idx="10">
                  <c:v>Above 100</c:v>
                </c:pt>
                <c:pt idx="11">
                  <c:v>Average</c:v>
                </c:pt>
              </c:strCache>
            </c:strRef>
          </c:cat>
          <c:val>
            <c:numRef>
              <c:f>Sheet1!$C$77:$N$77</c:f>
              <c:numCache>
                <c:formatCode>0%</c:formatCode>
                <c:ptCount val="12"/>
                <c:pt idx="0">
                  <c:v>0.04</c:v>
                </c:pt>
                <c:pt idx="1">
                  <c:v>0</c:v>
                </c:pt>
                <c:pt idx="2">
                  <c:v>0.04</c:v>
                </c:pt>
                <c:pt idx="3">
                  <c:v>0</c:v>
                </c:pt>
                <c:pt idx="4">
                  <c:v>0.11</c:v>
                </c:pt>
                <c:pt idx="5">
                  <c:v>0.04</c:v>
                </c:pt>
                <c:pt idx="6">
                  <c:v>7.0000000000000007E-2</c:v>
                </c:pt>
                <c:pt idx="7">
                  <c:v>0</c:v>
                </c:pt>
                <c:pt idx="8">
                  <c:v>0.15</c:v>
                </c:pt>
                <c:pt idx="9">
                  <c:v>0.56000000000000005</c:v>
                </c:pt>
                <c:pt idx="10">
                  <c:v>7.0000000000000007E-2</c:v>
                </c:pt>
                <c:pt idx="11">
                  <c:v>0.67479999999999996</c:v>
                </c:pt>
              </c:numCache>
            </c:numRef>
          </c:val>
          <c:extLst>
            <c:ext xmlns:c16="http://schemas.microsoft.com/office/drawing/2014/chart" uri="{C3380CC4-5D6E-409C-BE32-E72D297353CC}">
              <c16:uniqueId val="{00000003-7D1A-484A-964C-B3ECA4DC9A38}"/>
            </c:ext>
          </c:extLst>
        </c:ser>
        <c:dLbls>
          <c:dLblPos val="outEnd"/>
          <c:showLegendKey val="0"/>
          <c:showVal val="1"/>
          <c:showCatName val="0"/>
          <c:showSerName val="0"/>
          <c:showPercent val="0"/>
          <c:showBubbleSize val="0"/>
        </c:dLbls>
        <c:gapWidth val="267"/>
        <c:overlap val="-43"/>
        <c:axId val="86532784"/>
        <c:axId val="86535504"/>
      </c:barChart>
      <c:catAx>
        <c:axId val="865327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ysClr val="windowText" lastClr="000000"/>
                </a:solidFill>
                <a:latin typeface="+mn-lt"/>
                <a:ea typeface="+mn-ea"/>
                <a:cs typeface="+mn-cs"/>
              </a:defRPr>
            </a:pPr>
            <a:endParaRPr lang="en-UG"/>
          </a:p>
        </c:txPr>
        <c:crossAx val="86535504"/>
        <c:crosses val="autoZero"/>
        <c:auto val="1"/>
        <c:lblAlgn val="ctr"/>
        <c:lblOffset val="100"/>
        <c:noMultiLvlLbl val="0"/>
      </c:catAx>
      <c:valAx>
        <c:axId val="8653550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G"/>
          </a:p>
        </c:txPr>
        <c:crossAx val="865327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6201123382553119"/>
          <c:y val="0.89244814614779655"/>
          <c:w val="0.27597736005100021"/>
          <c:h val="0.1015350066801216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9525" cap="flat" cmpd="sng" algn="ctr">
      <a:solidFill>
        <a:schemeClr val="tx1"/>
      </a:solidFill>
      <a:round/>
    </a:ln>
    <a:effectLst/>
  </c:spPr>
  <c:txPr>
    <a:bodyPr/>
    <a:lstStyle/>
    <a:p>
      <a:pPr>
        <a:defRPr sz="800" b="1">
          <a:solidFill>
            <a:sysClr val="windowText" lastClr="000000"/>
          </a:solidFill>
        </a:defRPr>
      </a:pPr>
      <a:endParaRPr lang="en-UG"/>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21651750463655E-2"/>
          <c:y val="4.0153733931873124E-2"/>
          <c:w val="0.96402442234203334"/>
          <c:h val="0.78756597490804836"/>
        </c:manualLayout>
      </c:layout>
      <c:barChart>
        <c:barDir val="col"/>
        <c:grouping val="clustered"/>
        <c:varyColors val="0"/>
        <c:ser>
          <c:idx val="0"/>
          <c:order val="0"/>
          <c:tx>
            <c:strRef>
              <c:f>Sheet1!$B$97</c:f>
              <c:strCache>
                <c:ptCount val="1"/>
                <c:pt idx="0">
                  <c:v>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Sheet1!$C$96:$M$96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Sheet1!$C$97:$M$97</c:f>
              <c:numCache>
                <c:formatCode>0%</c:formatCode>
                <c:ptCount val="11"/>
                <c:pt idx="0">
                  <c:v>0</c:v>
                </c:pt>
                <c:pt idx="1">
                  <c:v>0</c:v>
                </c:pt>
                <c:pt idx="2">
                  <c:v>0</c:v>
                </c:pt>
                <c:pt idx="3">
                  <c:v>0</c:v>
                </c:pt>
                <c:pt idx="4">
                  <c:v>0</c:v>
                </c:pt>
                <c:pt idx="5">
                  <c:v>0.09</c:v>
                </c:pt>
                <c:pt idx="6">
                  <c:v>0</c:v>
                </c:pt>
                <c:pt idx="7">
                  <c:v>0.18</c:v>
                </c:pt>
                <c:pt idx="8">
                  <c:v>0.27</c:v>
                </c:pt>
                <c:pt idx="9">
                  <c:v>0.45</c:v>
                </c:pt>
                <c:pt idx="10">
                  <c:v>0.77500000000000002</c:v>
                </c:pt>
              </c:numCache>
            </c:numRef>
          </c:val>
          <c:extLst>
            <c:ext xmlns:c16="http://schemas.microsoft.com/office/drawing/2014/chart" uri="{C3380CC4-5D6E-409C-BE32-E72D297353CC}">
              <c16:uniqueId val="{00000000-2CB6-4C88-A42C-C9DD012A9B44}"/>
            </c:ext>
          </c:extLst>
        </c:ser>
        <c:ser>
          <c:idx val="1"/>
          <c:order val="1"/>
          <c:tx>
            <c:strRef>
              <c:f>Sheet1!$B$98</c:f>
              <c:strCache>
                <c:ptCount val="1"/>
                <c:pt idx="0">
                  <c:v>MC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Sheet1!$C$96:$M$96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Sheet1!$C$98:$M$98</c:f>
              <c:numCache>
                <c:formatCode>0%</c:formatCode>
                <c:ptCount val="11"/>
                <c:pt idx="0">
                  <c:v>0</c:v>
                </c:pt>
                <c:pt idx="1">
                  <c:v>0</c:v>
                </c:pt>
                <c:pt idx="2">
                  <c:v>0.25</c:v>
                </c:pt>
                <c:pt idx="3">
                  <c:v>0</c:v>
                </c:pt>
                <c:pt idx="4">
                  <c:v>0</c:v>
                </c:pt>
                <c:pt idx="5">
                  <c:v>0</c:v>
                </c:pt>
                <c:pt idx="6">
                  <c:v>0.25</c:v>
                </c:pt>
                <c:pt idx="7">
                  <c:v>0.38</c:v>
                </c:pt>
                <c:pt idx="8">
                  <c:v>0</c:v>
                </c:pt>
                <c:pt idx="9">
                  <c:v>0.13</c:v>
                </c:pt>
                <c:pt idx="10">
                  <c:v>0.65</c:v>
                </c:pt>
              </c:numCache>
            </c:numRef>
          </c:val>
          <c:extLst>
            <c:ext xmlns:c16="http://schemas.microsoft.com/office/drawing/2014/chart" uri="{C3380CC4-5D6E-409C-BE32-E72D297353CC}">
              <c16:uniqueId val="{00000001-2CB6-4C88-A42C-C9DD012A9B44}"/>
            </c:ext>
          </c:extLst>
        </c:ser>
        <c:ser>
          <c:idx val="2"/>
          <c:order val="2"/>
          <c:tx>
            <c:strRef>
              <c:f>Sheet1!$B$99</c:f>
              <c:strCache>
                <c:ptCount val="1"/>
                <c:pt idx="0">
                  <c:v>TC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Sheet1!$C$96:$M$96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Sheet1!$C$99:$M$99</c:f>
              <c:numCache>
                <c:formatCode>0%</c:formatCode>
                <c:ptCount val="11"/>
                <c:pt idx="0">
                  <c:v>0</c:v>
                </c:pt>
                <c:pt idx="1">
                  <c:v>0</c:v>
                </c:pt>
                <c:pt idx="2">
                  <c:v>0</c:v>
                </c:pt>
                <c:pt idx="3">
                  <c:v>0</c:v>
                </c:pt>
                <c:pt idx="4">
                  <c:v>0.2</c:v>
                </c:pt>
                <c:pt idx="5">
                  <c:v>0.2</c:v>
                </c:pt>
                <c:pt idx="6">
                  <c:v>0.4</c:v>
                </c:pt>
                <c:pt idx="7">
                  <c:v>0</c:v>
                </c:pt>
                <c:pt idx="8">
                  <c:v>0</c:v>
                </c:pt>
                <c:pt idx="9">
                  <c:v>0.2</c:v>
                </c:pt>
                <c:pt idx="10">
                  <c:v>0.65</c:v>
                </c:pt>
              </c:numCache>
            </c:numRef>
          </c:val>
          <c:extLst>
            <c:ext xmlns:c16="http://schemas.microsoft.com/office/drawing/2014/chart" uri="{C3380CC4-5D6E-409C-BE32-E72D297353CC}">
              <c16:uniqueId val="{00000002-2CB6-4C88-A42C-C9DD012A9B44}"/>
            </c:ext>
          </c:extLst>
        </c:ser>
        <c:ser>
          <c:idx val="3"/>
          <c:order val="3"/>
          <c:tx>
            <c:strRef>
              <c:f>Sheet1!$B$100</c:f>
              <c:strCache>
                <c:ptCount val="1"/>
                <c:pt idx="0">
                  <c:v>Average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Sheet1!$C$96:$M$96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Sheet1!$C$100:$M$100</c:f>
              <c:numCache>
                <c:formatCode>0%</c:formatCode>
                <c:ptCount val="11"/>
                <c:pt idx="0">
                  <c:v>0</c:v>
                </c:pt>
                <c:pt idx="1">
                  <c:v>0</c:v>
                </c:pt>
                <c:pt idx="2">
                  <c:v>0.08</c:v>
                </c:pt>
                <c:pt idx="3">
                  <c:v>0</c:v>
                </c:pt>
                <c:pt idx="4">
                  <c:v>0.04</c:v>
                </c:pt>
                <c:pt idx="5">
                  <c:v>0.08</c:v>
                </c:pt>
                <c:pt idx="6">
                  <c:v>0.17</c:v>
                </c:pt>
                <c:pt idx="7">
                  <c:v>0.21</c:v>
                </c:pt>
                <c:pt idx="8">
                  <c:v>0.13</c:v>
                </c:pt>
                <c:pt idx="9">
                  <c:v>0.28999999999999998</c:v>
                </c:pt>
                <c:pt idx="10">
                  <c:v>0.69169999999999998</c:v>
                </c:pt>
              </c:numCache>
            </c:numRef>
          </c:val>
          <c:extLst>
            <c:ext xmlns:c16="http://schemas.microsoft.com/office/drawing/2014/chart" uri="{C3380CC4-5D6E-409C-BE32-E72D297353CC}">
              <c16:uniqueId val="{00000003-2CB6-4C88-A42C-C9DD012A9B44}"/>
            </c:ext>
          </c:extLst>
        </c:ser>
        <c:dLbls>
          <c:dLblPos val="outEnd"/>
          <c:showLegendKey val="0"/>
          <c:showVal val="1"/>
          <c:showCatName val="0"/>
          <c:showSerName val="0"/>
          <c:showPercent val="0"/>
          <c:showBubbleSize val="0"/>
        </c:dLbls>
        <c:gapWidth val="267"/>
        <c:overlap val="-43"/>
        <c:axId val="148517520"/>
        <c:axId val="148522416"/>
      </c:barChart>
      <c:catAx>
        <c:axId val="1485175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dk1">
                    <a:lumMod val="65000"/>
                    <a:lumOff val="35000"/>
                  </a:schemeClr>
                </a:solidFill>
                <a:latin typeface="+mn-lt"/>
                <a:ea typeface="+mn-ea"/>
                <a:cs typeface="+mn-cs"/>
              </a:defRPr>
            </a:pPr>
            <a:endParaRPr lang="en-UG"/>
          </a:p>
        </c:txPr>
        <c:crossAx val="148522416"/>
        <c:crosses val="autoZero"/>
        <c:auto val="1"/>
        <c:lblAlgn val="ctr"/>
        <c:lblOffset val="100"/>
        <c:noMultiLvlLbl val="0"/>
      </c:catAx>
      <c:valAx>
        <c:axId val="148522416"/>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485175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093540505239042"/>
          <c:y val="0.91304394740055261"/>
          <c:w val="0.52026889266703846"/>
          <c:h val="8.0109746547525382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dk1">
                  <a:lumMod val="65000"/>
                  <a:lumOff val="35000"/>
                </a:schemeClr>
              </a:solidFill>
              <a:latin typeface="+mn-lt"/>
              <a:ea typeface="+mn-ea"/>
              <a:cs typeface="+mn-cs"/>
            </a:defRPr>
          </a:pPr>
          <a:endParaRPr lang="en-UG"/>
        </a:p>
      </c:txPr>
    </c:legend>
    <c:plotVisOnly val="1"/>
    <c:dispBlanksAs val="gap"/>
    <c:showDLblsOverMax val="0"/>
  </c:chart>
  <c:spPr>
    <a:solidFill>
      <a:schemeClr val="bg1"/>
    </a:solidFill>
    <a:ln w="9525" cap="flat" cmpd="sng" algn="ctr">
      <a:solidFill>
        <a:schemeClr val="tx1"/>
      </a:solidFill>
      <a:round/>
    </a:ln>
    <a:effectLst/>
  </c:spPr>
  <c:txPr>
    <a:bodyPr/>
    <a:lstStyle/>
    <a:p>
      <a:pPr>
        <a:defRPr sz="800" b="1"/>
      </a:pPr>
      <a:endParaRPr lang="en-UG"/>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Sheet1!$B$129</c:f>
              <c:strCache>
                <c:ptCount val="1"/>
                <c:pt idx="0">
                  <c:v>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Sheet1!$C$128:$M$128</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Sheet1!$C$129:$M$129</c:f>
              <c:numCache>
                <c:formatCode>0%</c:formatCode>
                <c:ptCount val="11"/>
                <c:pt idx="0">
                  <c:v>0</c:v>
                </c:pt>
                <c:pt idx="1">
                  <c:v>0.22</c:v>
                </c:pt>
                <c:pt idx="2">
                  <c:v>0.33</c:v>
                </c:pt>
                <c:pt idx="3">
                  <c:v>0.33</c:v>
                </c:pt>
                <c:pt idx="4">
                  <c:v>0.11</c:v>
                </c:pt>
                <c:pt idx="5">
                  <c:v>0</c:v>
                </c:pt>
                <c:pt idx="6">
                  <c:v>0</c:v>
                </c:pt>
                <c:pt idx="7">
                  <c:v>0</c:v>
                </c:pt>
                <c:pt idx="8">
                  <c:v>0</c:v>
                </c:pt>
                <c:pt idx="9">
                  <c:v>0</c:v>
                </c:pt>
                <c:pt idx="10">
                  <c:v>0.3</c:v>
                </c:pt>
              </c:numCache>
            </c:numRef>
          </c:val>
          <c:extLst>
            <c:ext xmlns:c16="http://schemas.microsoft.com/office/drawing/2014/chart" uri="{C3380CC4-5D6E-409C-BE32-E72D297353CC}">
              <c16:uniqueId val="{00000000-5494-4682-8D8C-9D1D094D7FA9}"/>
            </c:ext>
          </c:extLst>
        </c:ser>
        <c:ser>
          <c:idx val="1"/>
          <c:order val="1"/>
          <c:tx>
            <c:strRef>
              <c:f>Sheet1!$B$130</c:f>
              <c:strCache>
                <c:ptCount val="1"/>
                <c:pt idx="0">
                  <c:v>MC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Sheet1!$C$128:$M$128</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Sheet1!$C$130:$M$130</c:f>
              <c:numCache>
                <c:formatCode>0%</c:formatCode>
                <c:ptCount val="11"/>
                <c:pt idx="0">
                  <c:v>0</c:v>
                </c:pt>
                <c:pt idx="1">
                  <c:v>0.13</c:v>
                </c:pt>
                <c:pt idx="2">
                  <c:v>0.25</c:v>
                </c:pt>
                <c:pt idx="3">
                  <c:v>0.13</c:v>
                </c:pt>
                <c:pt idx="4">
                  <c:v>0</c:v>
                </c:pt>
                <c:pt idx="5">
                  <c:v>0.25</c:v>
                </c:pt>
                <c:pt idx="6">
                  <c:v>0.13</c:v>
                </c:pt>
                <c:pt idx="7">
                  <c:v>0.13</c:v>
                </c:pt>
                <c:pt idx="8">
                  <c:v>0</c:v>
                </c:pt>
                <c:pt idx="9">
                  <c:v>0</c:v>
                </c:pt>
                <c:pt idx="10">
                  <c:v>0.45</c:v>
                </c:pt>
              </c:numCache>
            </c:numRef>
          </c:val>
          <c:extLst>
            <c:ext xmlns:c16="http://schemas.microsoft.com/office/drawing/2014/chart" uri="{C3380CC4-5D6E-409C-BE32-E72D297353CC}">
              <c16:uniqueId val="{00000001-5494-4682-8D8C-9D1D094D7FA9}"/>
            </c:ext>
          </c:extLst>
        </c:ser>
        <c:ser>
          <c:idx val="2"/>
          <c:order val="2"/>
          <c:tx>
            <c:strRef>
              <c:f>Sheet1!$B$131</c:f>
              <c:strCache>
                <c:ptCount val="1"/>
                <c:pt idx="0">
                  <c:v>TC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Sheet1!$C$128:$M$128</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Sheet1!$C$131:$M$131</c:f>
              <c:numCache>
                <c:formatCode>0%</c:formatCode>
                <c:ptCount val="11"/>
                <c:pt idx="0">
                  <c:v>0.5</c:v>
                </c:pt>
                <c:pt idx="1">
                  <c:v>0</c:v>
                </c:pt>
                <c:pt idx="2">
                  <c:v>0</c:v>
                </c:pt>
                <c:pt idx="3">
                  <c:v>0.17</c:v>
                </c:pt>
                <c:pt idx="4">
                  <c:v>0.17</c:v>
                </c:pt>
                <c:pt idx="5">
                  <c:v>0</c:v>
                </c:pt>
                <c:pt idx="6">
                  <c:v>0</c:v>
                </c:pt>
                <c:pt idx="7">
                  <c:v>0.17</c:v>
                </c:pt>
                <c:pt idx="8">
                  <c:v>0</c:v>
                </c:pt>
                <c:pt idx="9">
                  <c:v>0</c:v>
                </c:pt>
                <c:pt idx="10">
                  <c:v>0.4</c:v>
                </c:pt>
              </c:numCache>
            </c:numRef>
          </c:val>
          <c:extLst>
            <c:ext xmlns:c16="http://schemas.microsoft.com/office/drawing/2014/chart" uri="{C3380CC4-5D6E-409C-BE32-E72D297353CC}">
              <c16:uniqueId val="{00000002-5494-4682-8D8C-9D1D094D7FA9}"/>
            </c:ext>
          </c:extLst>
        </c:ser>
        <c:ser>
          <c:idx val="3"/>
          <c:order val="3"/>
          <c:tx>
            <c:strRef>
              <c:f>Sheet1!$B$132</c:f>
              <c:strCache>
                <c:ptCount val="1"/>
                <c:pt idx="0">
                  <c:v>Average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Sheet1!$C$128:$M$128</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Sheet1!$C$132:$M$132</c:f>
              <c:numCache>
                <c:formatCode>0%</c:formatCode>
                <c:ptCount val="11"/>
                <c:pt idx="0">
                  <c:v>0.13</c:v>
                </c:pt>
                <c:pt idx="1">
                  <c:v>0.13</c:v>
                </c:pt>
                <c:pt idx="2">
                  <c:v>0.22</c:v>
                </c:pt>
                <c:pt idx="3">
                  <c:v>0.22</c:v>
                </c:pt>
                <c:pt idx="4">
                  <c:v>0.09</c:v>
                </c:pt>
                <c:pt idx="5">
                  <c:v>0.09</c:v>
                </c:pt>
                <c:pt idx="6">
                  <c:v>0.04</c:v>
                </c:pt>
                <c:pt idx="7">
                  <c:v>0.09</c:v>
                </c:pt>
                <c:pt idx="8">
                  <c:v>0</c:v>
                </c:pt>
                <c:pt idx="9">
                  <c:v>0</c:v>
                </c:pt>
                <c:pt idx="10">
                  <c:v>0.38329999999999997</c:v>
                </c:pt>
              </c:numCache>
            </c:numRef>
          </c:val>
          <c:extLst>
            <c:ext xmlns:c16="http://schemas.microsoft.com/office/drawing/2014/chart" uri="{C3380CC4-5D6E-409C-BE32-E72D297353CC}">
              <c16:uniqueId val="{00000003-5494-4682-8D8C-9D1D094D7FA9}"/>
            </c:ext>
          </c:extLst>
        </c:ser>
        <c:dLbls>
          <c:dLblPos val="outEnd"/>
          <c:showLegendKey val="0"/>
          <c:showVal val="1"/>
          <c:showCatName val="0"/>
          <c:showSerName val="0"/>
          <c:showPercent val="0"/>
          <c:showBubbleSize val="0"/>
        </c:dLbls>
        <c:gapWidth val="267"/>
        <c:overlap val="-43"/>
        <c:axId val="148521328"/>
        <c:axId val="148513712"/>
      </c:barChart>
      <c:catAx>
        <c:axId val="1485213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1" i="0" u="none" strike="noStrike" kern="1200" cap="none" spc="0" normalizeH="0" baseline="0">
                <a:solidFill>
                  <a:sysClr val="windowText" lastClr="000000"/>
                </a:solidFill>
                <a:latin typeface="+mn-lt"/>
                <a:ea typeface="+mn-ea"/>
                <a:cs typeface="+mn-cs"/>
              </a:defRPr>
            </a:pPr>
            <a:endParaRPr lang="en-UG"/>
          </a:p>
        </c:txPr>
        <c:crossAx val="148513712"/>
        <c:crosses val="autoZero"/>
        <c:auto val="1"/>
        <c:lblAlgn val="ctr"/>
        <c:lblOffset val="100"/>
        <c:noMultiLvlLbl val="0"/>
      </c:catAx>
      <c:valAx>
        <c:axId val="148513712"/>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4852132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1569716730147568"/>
          <c:y val="0.87607510599636584"/>
          <c:w val="0.38879239262389703"/>
          <c:h val="8.5302428602926084E-2"/>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6350" cap="flat" cmpd="sng" algn="ctr">
      <a:solidFill>
        <a:schemeClr val="accent1"/>
      </a:solidFill>
      <a:prstDash val="solid"/>
      <a:miter lim="800000"/>
    </a:ln>
    <a:effectLst/>
  </c:spPr>
  <c:txPr>
    <a:bodyPr/>
    <a:lstStyle/>
    <a:p>
      <a:pPr>
        <a:defRPr sz="700" b="1">
          <a:solidFill>
            <a:sysClr val="windowText" lastClr="000000"/>
          </a:solidFill>
          <a:latin typeface="+mn-lt"/>
          <a:ea typeface="+mn-ea"/>
          <a:cs typeface="+mn-cs"/>
        </a:defRPr>
      </a:pPr>
      <a:endParaRPr lang="en-UG"/>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Sheet1!$B$176</c:f>
              <c:strCache>
                <c:ptCount val="1"/>
                <c:pt idx="0">
                  <c:v>North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Sheet1!$C$175:$M$175</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Sheet1!$C$176:$M$176</c:f>
              <c:numCache>
                <c:formatCode>0%</c:formatCode>
                <c:ptCount val="11"/>
                <c:pt idx="0">
                  <c:v>0.86</c:v>
                </c:pt>
                <c:pt idx="1">
                  <c:v>0</c:v>
                </c:pt>
                <c:pt idx="2">
                  <c:v>0</c:v>
                </c:pt>
                <c:pt idx="3">
                  <c:v>0.14000000000000001</c:v>
                </c:pt>
                <c:pt idx="4">
                  <c:v>0</c:v>
                </c:pt>
                <c:pt idx="5">
                  <c:v>0</c:v>
                </c:pt>
                <c:pt idx="6">
                  <c:v>0</c:v>
                </c:pt>
                <c:pt idx="7">
                  <c:v>0</c:v>
                </c:pt>
                <c:pt idx="8">
                  <c:v>0</c:v>
                </c:pt>
                <c:pt idx="9">
                  <c:v>0</c:v>
                </c:pt>
                <c:pt idx="10">
                  <c:v>0.2</c:v>
                </c:pt>
              </c:numCache>
            </c:numRef>
          </c:val>
          <c:extLst>
            <c:ext xmlns:c16="http://schemas.microsoft.com/office/drawing/2014/chart" uri="{C3380CC4-5D6E-409C-BE32-E72D297353CC}">
              <c16:uniqueId val="{00000000-C4D4-4694-849A-57000BCF23C9}"/>
            </c:ext>
          </c:extLst>
        </c:ser>
        <c:ser>
          <c:idx val="1"/>
          <c:order val="1"/>
          <c:tx>
            <c:strRef>
              <c:f>Sheet1!$B$177</c:f>
              <c:strCache>
                <c:ptCount val="1"/>
                <c:pt idx="0">
                  <c:v>East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Sheet1!$C$175:$M$175</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Sheet1!$C$177:$M$177</c:f>
              <c:numCache>
                <c:formatCode>0%</c:formatCode>
                <c:ptCount val="11"/>
                <c:pt idx="0">
                  <c:v>1</c:v>
                </c:pt>
                <c:pt idx="1">
                  <c:v>0</c:v>
                </c:pt>
                <c:pt idx="2">
                  <c:v>0</c:v>
                </c:pt>
                <c:pt idx="3">
                  <c:v>0</c:v>
                </c:pt>
                <c:pt idx="4">
                  <c:v>0</c:v>
                </c:pt>
                <c:pt idx="5">
                  <c:v>0</c:v>
                </c:pt>
                <c:pt idx="6">
                  <c:v>0</c:v>
                </c:pt>
                <c:pt idx="7">
                  <c:v>0</c:v>
                </c:pt>
                <c:pt idx="8">
                  <c:v>0</c:v>
                </c:pt>
                <c:pt idx="9">
                  <c:v>0</c:v>
                </c:pt>
                <c:pt idx="10">
                  <c:v>0.05</c:v>
                </c:pt>
              </c:numCache>
            </c:numRef>
          </c:val>
          <c:extLst>
            <c:ext xmlns:c16="http://schemas.microsoft.com/office/drawing/2014/chart" uri="{C3380CC4-5D6E-409C-BE32-E72D297353CC}">
              <c16:uniqueId val="{00000001-C4D4-4694-849A-57000BCF23C9}"/>
            </c:ext>
          </c:extLst>
        </c:ser>
        <c:ser>
          <c:idx val="2"/>
          <c:order val="2"/>
          <c:tx>
            <c:strRef>
              <c:f>Sheet1!$B$178</c:f>
              <c:strCache>
                <c:ptCount val="1"/>
                <c:pt idx="0">
                  <c:v>West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Sheet1!$C$175:$M$175</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Sheet1!$C$178:$M$178</c:f>
              <c:numCache>
                <c:formatCode>0%</c:formatCode>
                <c:ptCount val="11"/>
                <c:pt idx="0">
                  <c:v>0.67</c:v>
                </c:pt>
                <c:pt idx="1">
                  <c:v>0</c:v>
                </c:pt>
                <c:pt idx="2">
                  <c:v>0</c:v>
                </c:pt>
                <c:pt idx="3">
                  <c:v>0</c:v>
                </c:pt>
                <c:pt idx="4">
                  <c:v>0</c:v>
                </c:pt>
                <c:pt idx="5">
                  <c:v>0.33</c:v>
                </c:pt>
                <c:pt idx="6">
                  <c:v>0</c:v>
                </c:pt>
                <c:pt idx="7">
                  <c:v>0</c:v>
                </c:pt>
                <c:pt idx="8">
                  <c:v>0</c:v>
                </c:pt>
                <c:pt idx="9">
                  <c:v>0</c:v>
                </c:pt>
                <c:pt idx="10">
                  <c:v>0.3</c:v>
                </c:pt>
              </c:numCache>
            </c:numRef>
          </c:val>
          <c:extLst>
            <c:ext xmlns:c16="http://schemas.microsoft.com/office/drawing/2014/chart" uri="{C3380CC4-5D6E-409C-BE32-E72D297353CC}">
              <c16:uniqueId val="{00000002-C4D4-4694-849A-57000BCF23C9}"/>
            </c:ext>
          </c:extLst>
        </c:ser>
        <c:ser>
          <c:idx val="3"/>
          <c:order val="3"/>
          <c:tx>
            <c:strRef>
              <c:f>Sheet1!$B$179</c:f>
              <c:strCache>
                <c:ptCount val="1"/>
                <c:pt idx="0">
                  <c:v>Central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Sheet1!$C$175:$M$175</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Sheet1!$C$179:$M$179</c:f>
              <c:numCache>
                <c:formatCode>0%</c:formatCode>
                <c:ptCount val="11"/>
                <c:pt idx="0">
                  <c:v>0</c:v>
                </c:pt>
                <c:pt idx="1">
                  <c:v>0</c:v>
                </c:pt>
                <c:pt idx="2">
                  <c:v>0</c:v>
                </c:pt>
                <c:pt idx="3">
                  <c:v>0</c:v>
                </c:pt>
                <c:pt idx="4">
                  <c:v>0</c:v>
                </c:pt>
                <c:pt idx="5">
                  <c:v>1</c:v>
                </c:pt>
                <c:pt idx="6">
                  <c:v>0</c:v>
                </c:pt>
                <c:pt idx="7">
                  <c:v>0</c:v>
                </c:pt>
                <c:pt idx="8">
                  <c:v>0</c:v>
                </c:pt>
                <c:pt idx="9">
                  <c:v>0</c:v>
                </c:pt>
                <c:pt idx="10">
                  <c:v>0.55000000000000004</c:v>
                </c:pt>
              </c:numCache>
            </c:numRef>
          </c:val>
          <c:extLst>
            <c:ext xmlns:c16="http://schemas.microsoft.com/office/drawing/2014/chart" uri="{C3380CC4-5D6E-409C-BE32-E72D297353CC}">
              <c16:uniqueId val="{00000003-C4D4-4694-849A-57000BCF23C9}"/>
            </c:ext>
          </c:extLst>
        </c:ser>
        <c:ser>
          <c:idx val="4"/>
          <c:order val="4"/>
          <c:tx>
            <c:strRef>
              <c:f>Sheet1!$B$180</c:f>
              <c:strCache>
                <c:ptCount val="1"/>
                <c:pt idx="0">
                  <c:v>Average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Sheet1!$C$175:$M$175</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Sheet1!$C$180:$M$180</c:f>
              <c:numCache>
                <c:formatCode>0%</c:formatCode>
                <c:ptCount val="11"/>
                <c:pt idx="0">
                  <c:v>0.8</c:v>
                </c:pt>
                <c:pt idx="1">
                  <c:v>0</c:v>
                </c:pt>
                <c:pt idx="2">
                  <c:v>0</c:v>
                </c:pt>
                <c:pt idx="3">
                  <c:v>7.0000000000000007E-2</c:v>
                </c:pt>
                <c:pt idx="4">
                  <c:v>0</c:v>
                </c:pt>
                <c:pt idx="5">
                  <c:v>0.13</c:v>
                </c:pt>
                <c:pt idx="6">
                  <c:v>0</c:v>
                </c:pt>
                <c:pt idx="7">
                  <c:v>0</c:v>
                </c:pt>
                <c:pt idx="8">
                  <c:v>0</c:v>
                </c:pt>
                <c:pt idx="9">
                  <c:v>0</c:v>
                </c:pt>
              </c:numCache>
            </c:numRef>
          </c:val>
          <c:extLst>
            <c:ext xmlns:c16="http://schemas.microsoft.com/office/drawing/2014/chart" uri="{C3380CC4-5D6E-409C-BE32-E72D297353CC}">
              <c16:uniqueId val="{00000004-C4D4-4694-849A-57000BCF23C9}"/>
            </c:ext>
          </c:extLst>
        </c:ser>
        <c:dLbls>
          <c:dLblPos val="outEnd"/>
          <c:showLegendKey val="0"/>
          <c:showVal val="1"/>
          <c:showCatName val="0"/>
          <c:showSerName val="0"/>
          <c:showPercent val="0"/>
          <c:showBubbleSize val="0"/>
        </c:dLbls>
        <c:gapWidth val="267"/>
        <c:overlap val="-43"/>
        <c:axId val="148514256"/>
        <c:axId val="148514800"/>
      </c:barChart>
      <c:catAx>
        <c:axId val="1485142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ysClr val="windowText" lastClr="000000"/>
                </a:solidFill>
                <a:latin typeface="+mn-lt"/>
                <a:ea typeface="+mn-ea"/>
                <a:cs typeface="+mn-cs"/>
              </a:defRPr>
            </a:pPr>
            <a:endParaRPr lang="en-UG"/>
          </a:p>
        </c:txPr>
        <c:crossAx val="148514800"/>
        <c:crosses val="autoZero"/>
        <c:auto val="1"/>
        <c:lblAlgn val="ctr"/>
        <c:lblOffset val="100"/>
        <c:noMultiLvlLbl val="0"/>
      </c:catAx>
      <c:valAx>
        <c:axId val="148514800"/>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4851425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9525" cap="flat" cmpd="sng" algn="ctr">
      <a:solidFill>
        <a:schemeClr val="tx1"/>
      </a:solidFill>
      <a:round/>
    </a:ln>
    <a:effectLst/>
  </c:spPr>
  <c:txPr>
    <a:bodyPr/>
    <a:lstStyle/>
    <a:p>
      <a:pPr>
        <a:defRPr b="1">
          <a:solidFill>
            <a:sysClr val="windowText" lastClr="000000"/>
          </a:solidFill>
        </a:defRPr>
      </a:pPr>
      <a:endParaRPr lang="en-UG"/>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Sheet1!$B$197</c:f>
              <c:strCache>
                <c:ptCount val="1"/>
                <c:pt idx="0">
                  <c:v>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Sheet1!$C$196:$M$196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Sheet1!$C$197:$M$197</c:f>
              <c:numCache>
                <c:formatCode>0%</c:formatCode>
                <c:ptCount val="11"/>
                <c:pt idx="0">
                  <c:v>0.5</c:v>
                </c:pt>
                <c:pt idx="1">
                  <c:v>0</c:v>
                </c:pt>
                <c:pt idx="2">
                  <c:v>0</c:v>
                </c:pt>
                <c:pt idx="3">
                  <c:v>0</c:v>
                </c:pt>
                <c:pt idx="4">
                  <c:v>0</c:v>
                </c:pt>
                <c:pt idx="5">
                  <c:v>0.5</c:v>
                </c:pt>
                <c:pt idx="6">
                  <c:v>0</c:v>
                </c:pt>
                <c:pt idx="7">
                  <c:v>0</c:v>
                </c:pt>
                <c:pt idx="8">
                  <c:v>0</c:v>
                </c:pt>
                <c:pt idx="9">
                  <c:v>0</c:v>
                </c:pt>
                <c:pt idx="10">
                  <c:v>0.3</c:v>
                </c:pt>
              </c:numCache>
            </c:numRef>
          </c:val>
          <c:extLst>
            <c:ext xmlns:c16="http://schemas.microsoft.com/office/drawing/2014/chart" uri="{C3380CC4-5D6E-409C-BE32-E72D297353CC}">
              <c16:uniqueId val="{00000000-35A6-4D35-8DA9-5F2FC034CF9A}"/>
            </c:ext>
          </c:extLst>
        </c:ser>
        <c:ser>
          <c:idx val="1"/>
          <c:order val="1"/>
          <c:tx>
            <c:strRef>
              <c:f>Sheet1!$B$198</c:f>
              <c:strCache>
                <c:ptCount val="1"/>
                <c:pt idx="0">
                  <c:v>MC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Sheet1!$C$196:$M$196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Sheet1!$C$198:$M$198</c:f>
              <c:numCache>
                <c:formatCode>0%</c:formatCode>
                <c:ptCount val="11"/>
                <c:pt idx="0">
                  <c:v>0.25</c:v>
                </c:pt>
                <c:pt idx="1">
                  <c:v>0</c:v>
                </c:pt>
                <c:pt idx="2">
                  <c:v>0.25</c:v>
                </c:pt>
                <c:pt idx="3">
                  <c:v>0.25</c:v>
                </c:pt>
                <c:pt idx="4">
                  <c:v>0</c:v>
                </c:pt>
                <c:pt idx="5">
                  <c:v>0</c:v>
                </c:pt>
                <c:pt idx="6">
                  <c:v>0</c:v>
                </c:pt>
                <c:pt idx="7">
                  <c:v>0</c:v>
                </c:pt>
                <c:pt idx="8">
                  <c:v>0.25</c:v>
                </c:pt>
                <c:pt idx="9">
                  <c:v>0</c:v>
                </c:pt>
                <c:pt idx="10">
                  <c:v>0.37</c:v>
                </c:pt>
              </c:numCache>
            </c:numRef>
          </c:val>
          <c:extLst>
            <c:ext xmlns:c16="http://schemas.microsoft.com/office/drawing/2014/chart" uri="{C3380CC4-5D6E-409C-BE32-E72D297353CC}">
              <c16:uniqueId val="{00000001-35A6-4D35-8DA9-5F2FC034CF9A}"/>
            </c:ext>
          </c:extLst>
        </c:ser>
        <c:ser>
          <c:idx val="2"/>
          <c:order val="2"/>
          <c:tx>
            <c:strRef>
              <c:f>Sheet1!$B$199</c:f>
              <c:strCache>
                <c:ptCount val="1"/>
                <c:pt idx="0">
                  <c:v>TC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Sheet1!$C$196:$M$196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Sheet1!$C$199:$M$199</c:f>
              <c:numCache>
                <c:formatCode>0%</c:formatCode>
                <c:ptCount val="11"/>
                <c:pt idx="0">
                  <c:v>0.67</c:v>
                </c:pt>
                <c:pt idx="1">
                  <c:v>0</c:v>
                </c:pt>
                <c:pt idx="2">
                  <c:v>0</c:v>
                </c:pt>
                <c:pt idx="3">
                  <c:v>0</c:v>
                </c:pt>
                <c:pt idx="4">
                  <c:v>0.33</c:v>
                </c:pt>
                <c:pt idx="5">
                  <c:v>0</c:v>
                </c:pt>
                <c:pt idx="6">
                  <c:v>0</c:v>
                </c:pt>
                <c:pt idx="7">
                  <c:v>0</c:v>
                </c:pt>
                <c:pt idx="8">
                  <c:v>0</c:v>
                </c:pt>
                <c:pt idx="9">
                  <c:v>0</c:v>
                </c:pt>
                <c:pt idx="10">
                  <c:v>0.25</c:v>
                </c:pt>
              </c:numCache>
            </c:numRef>
          </c:val>
          <c:extLst>
            <c:ext xmlns:c16="http://schemas.microsoft.com/office/drawing/2014/chart" uri="{C3380CC4-5D6E-409C-BE32-E72D297353CC}">
              <c16:uniqueId val="{00000002-35A6-4D35-8DA9-5F2FC034CF9A}"/>
            </c:ext>
          </c:extLst>
        </c:ser>
        <c:ser>
          <c:idx val="3"/>
          <c:order val="3"/>
          <c:tx>
            <c:strRef>
              <c:f>Sheet1!$B$200</c:f>
              <c:strCache>
                <c:ptCount val="1"/>
                <c:pt idx="0">
                  <c:v>Average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Sheet1!$C$196:$M$196</c:f>
              <c:strCache>
                <c:ptCount val="11"/>
                <c:pt idx="0">
                  <c:v>0 to 10</c:v>
                </c:pt>
                <c:pt idx="1">
                  <c:v>11 to 20</c:v>
                </c:pt>
                <c:pt idx="2">
                  <c:v>21 to 30</c:v>
                </c:pt>
                <c:pt idx="3">
                  <c:v>31 to 40</c:v>
                </c:pt>
                <c:pt idx="4">
                  <c:v>41 to 50</c:v>
                </c:pt>
                <c:pt idx="5">
                  <c:v>51 to 60</c:v>
                </c:pt>
                <c:pt idx="6">
                  <c:v>61 to 70</c:v>
                </c:pt>
                <c:pt idx="7">
                  <c:v>71 to 80</c:v>
                </c:pt>
                <c:pt idx="8">
                  <c:v>81 to 90</c:v>
                </c:pt>
                <c:pt idx="9">
                  <c:v>91 to 100</c:v>
                </c:pt>
                <c:pt idx="10">
                  <c:v>Average</c:v>
                </c:pt>
              </c:strCache>
            </c:strRef>
          </c:cat>
          <c:val>
            <c:numRef>
              <c:f>Sheet1!$C$200:$M$200</c:f>
              <c:numCache>
                <c:formatCode>0%</c:formatCode>
                <c:ptCount val="11"/>
                <c:pt idx="0">
                  <c:v>0.44</c:v>
                </c:pt>
                <c:pt idx="1">
                  <c:v>0</c:v>
                </c:pt>
                <c:pt idx="2">
                  <c:v>0.11</c:v>
                </c:pt>
                <c:pt idx="3">
                  <c:v>0.11</c:v>
                </c:pt>
                <c:pt idx="4">
                  <c:v>0.11</c:v>
                </c:pt>
                <c:pt idx="5">
                  <c:v>0.11</c:v>
                </c:pt>
                <c:pt idx="6">
                  <c:v>0</c:v>
                </c:pt>
                <c:pt idx="7">
                  <c:v>0</c:v>
                </c:pt>
                <c:pt idx="8">
                  <c:v>0.11</c:v>
                </c:pt>
                <c:pt idx="9">
                  <c:v>0</c:v>
                </c:pt>
                <c:pt idx="10">
                  <c:v>0.55000000000000004</c:v>
                </c:pt>
              </c:numCache>
            </c:numRef>
          </c:val>
          <c:extLst>
            <c:ext xmlns:c16="http://schemas.microsoft.com/office/drawing/2014/chart" uri="{C3380CC4-5D6E-409C-BE32-E72D297353CC}">
              <c16:uniqueId val="{00000003-35A6-4D35-8DA9-5F2FC034CF9A}"/>
            </c:ext>
          </c:extLst>
        </c:ser>
        <c:dLbls>
          <c:dLblPos val="outEnd"/>
          <c:showLegendKey val="0"/>
          <c:showVal val="1"/>
          <c:showCatName val="0"/>
          <c:showSerName val="0"/>
          <c:showPercent val="0"/>
          <c:showBubbleSize val="0"/>
        </c:dLbls>
        <c:gapWidth val="267"/>
        <c:overlap val="-43"/>
        <c:axId val="148509904"/>
        <c:axId val="148508272"/>
      </c:barChart>
      <c:catAx>
        <c:axId val="1485099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ysClr val="windowText" lastClr="000000"/>
                </a:solidFill>
                <a:latin typeface="+mn-lt"/>
                <a:ea typeface="+mn-ea"/>
                <a:cs typeface="+mn-cs"/>
              </a:defRPr>
            </a:pPr>
            <a:endParaRPr lang="en-UG"/>
          </a:p>
        </c:txPr>
        <c:crossAx val="148508272"/>
        <c:crosses val="autoZero"/>
        <c:auto val="1"/>
        <c:lblAlgn val="ctr"/>
        <c:lblOffset val="100"/>
        <c:noMultiLvlLbl val="0"/>
      </c:catAx>
      <c:valAx>
        <c:axId val="148508272"/>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4850990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G"/>
        </a:p>
      </c:txPr>
    </c:legend>
    <c:plotVisOnly val="1"/>
    <c:dispBlanksAs val="gap"/>
    <c:showDLblsOverMax val="0"/>
  </c:chart>
  <c:spPr>
    <a:solidFill>
      <a:schemeClr val="bg1"/>
    </a:solidFill>
    <a:ln w="9525" cap="flat" cmpd="sng" algn="ctr">
      <a:solidFill>
        <a:schemeClr val="tx1"/>
      </a:solidFill>
      <a:round/>
    </a:ln>
    <a:effectLst/>
  </c:spPr>
  <c:txPr>
    <a:bodyPr/>
    <a:lstStyle/>
    <a:p>
      <a:pPr>
        <a:defRPr b="1">
          <a:solidFill>
            <a:sysClr val="windowText" lastClr="000000"/>
          </a:solidFill>
        </a:defRPr>
      </a:pPr>
      <a:endParaRPr lang="en-U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Sheet1!$C$1:$C$2</c:f>
              <c:strCache>
                <c:ptCount val="1"/>
                <c:pt idx="0">
                  <c:v>Yes</c:v>
                </c:pt>
              </c:strCache>
            </c:strRef>
          </c:tx>
          <c:spPr>
            <a:solidFill>
              <a:srgbClr val="00FF00"/>
            </a:solidFill>
            <a:ln w="9525" cap="flat" cmpd="sng" algn="ctr">
              <a:solidFill>
                <a:schemeClr val="lt1">
                  <a:alpha val="50000"/>
                </a:schemeClr>
              </a:solidFill>
              <a:round/>
            </a:ln>
            <a:effectLst/>
            <a:scene3d>
              <a:camera prst="orthographicFront"/>
              <a:lightRig rig="threePt" dir="t"/>
            </a:scene3d>
            <a:sp3d>
              <a:bevelT w="139700" h="139700"/>
            </a:sp3d>
          </c:spPr>
          <c:invertIfNegative val="0"/>
          <c:dLbls>
            <c:dLbl>
              <c:idx val="0"/>
              <c:tx>
                <c:rich>
                  <a:bodyPr/>
                  <a:lstStyle/>
                  <a:p>
                    <a:r>
                      <a:rPr lang="en-US"/>
                      <a:t>78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6B-424B-A691-1A5CF9A9C144}"/>
                </c:ext>
              </c:extLst>
            </c:dLbl>
            <c:dLbl>
              <c:idx val="1"/>
              <c:tx>
                <c:rich>
                  <a:bodyPr/>
                  <a:lstStyle/>
                  <a:p>
                    <a:r>
                      <a:rPr lang="en-US"/>
                      <a:t>90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B-424B-A691-1A5CF9A9C144}"/>
                </c:ext>
              </c:extLst>
            </c:dLbl>
            <c:dLbl>
              <c:idx val="2"/>
              <c:tx>
                <c:rich>
                  <a:bodyPr/>
                  <a:lstStyle/>
                  <a:p>
                    <a:r>
                      <a:rPr lang="en-US"/>
                      <a:t>75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6B-424B-A691-1A5CF9A9C14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Sheet1!$A$3:$B$5</c:f>
              <c:strCache>
                <c:ptCount val="3"/>
                <c:pt idx="0">
                  <c:v>Cities</c:v>
                </c:pt>
                <c:pt idx="1">
                  <c:v>Municipals</c:v>
                </c:pt>
                <c:pt idx="2">
                  <c:v>Town Councils</c:v>
                </c:pt>
              </c:strCache>
            </c:strRef>
          </c:cat>
          <c:val>
            <c:numRef>
              <c:f>Sheet1!$C$3:$C$5</c:f>
              <c:numCache>
                <c:formatCode>0%</c:formatCode>
                <c:ptCount val="3"/>
                <c:pt idx="0">
                  <c:v>0.78</c:v>
                </c:pt>
                <c:pt idx="1">
                  <c:v>0.9</c:v>
                </c:pt>
                <c:pt idx="2">
                  <c:v>0.75000000000000189</c:v>
                </c:pt>
              </c:numCache>
            </c:numRef>
          </c:val>
          <c:extLst>
            <c:ext xmlns:c16="http://schemas.microsoft.com/office/drawing/2014/chart" uri="{C3380CC4-5D6E-409C-BE32-E72D297353CC}">
              <c16:uniqueId val="{00000003-F96B-424B-A691-1A5CF9A9C144}"/>
            </c:ext>
          </c:extLst>
        </c:ser>
        <c:ser>
          <c:idx val="1"/>
          <c:order val="1"/>
          <c:tx>
            <c:strRef>
              <c:f>Sheet1!$D$1:$D$2</c:f>
              <c:strCache>
                <c:ptCount val="1"/>
                <c:pt idx="0">
                  <c:v>No</c:v>
                </c:pt>
              </c:strCache>
            </c:strRef>
          </c:tx>
          <c:spPr>
            <a:solidFill>
              <a:srgbClr val="FF0000"/>
            </a:solidFill>
            <a:ln w="9525" cap="flat" cmpd="sng" algn="ctr">
              <a:solidFill>
                <a:schemeClr val="lt1">
                  <a:alpha val="50000"/>
                </a:schemeClr>
              </a:solidFill>
              <a:round/>
            </a:ln>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Sheet1!$A$3:$B$5</c:f>
              <c:strCache>
                <c:ptCount val="3"/>
                <c:pt idx="0">
                  <c:v>Cities</c:v>
                </c:pt>
                <c:pt idx="1">
                  <c:v>Municipals</c:v>
                </c:pt>
                <c:pt idx="2">
                  <c:v>Town Councils</c:v>
                </c:pt>
              </c:strCache>
            </c:strRef>
          </c:cat>
          <c:val>
            <c:numRef>
              <c:f>Sheet1!$D$3:$D$5</c:f>
              <c:numCache>
                <c:formatCode>0%</c:formatCode>
                <c:ptCount val="3"/>
                <c:pt idx="0">
                  <c:v>0.22</c:v>
                </c:pt>
                <c:pt idx="1">
                  <c:v>0.1</c:v>
                </c:pt>
                <c:pt idx="2">
                  <c:v>0.25</c:v>
                </c:pt>
              </c:numCache>
            </c:numRef>
          </c:val>
          <c:extLst>
            <c:ext xmlns:c16="http://schemas.microsoft.com/office/drawing/2014/chart" uri="{C3380CC4-5D6E-409C-BE32-E72D297353CC}">
              <c16:uniqueId val="{00000004-F96B-424B-A691-1A5CF9A9C144}"/>
            </c:ext>
          </c:extLst>
        </c:ser>
        <c:dLbls>
          <c:dLblPos val="inEnd"/>
          <c:showLegendKey val="0"/>
          <c:showVal val="1"/>
          <c:showCatName val="0"/>
          <c:showSerName val="0"/>
          <c:showPercent val="0"/>
          <c:showBubbleSize val="0"/>
        </c:dLbls>
        <c:gapWidth val="65"/>
        <c:axId val="35846784"/>
        <c:axId val="35864960"/>
      </c:barChart>
      <c:catAx>
        <c:axId val="3584678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G"/>
          </a:p>
        </c:txPr>
        <c:crossAx val="35864960"/>
        <c:crosses val="autoZero"/>
        <c:auto val="1"/>
        <c:lblAlgn val="ctr"/>
        <c:lblOffset val="100"/>
        <c:noMultiLvlLbl val="0"/>
      </c:catAx>
      <c:valAx>
        <c:axId val="358649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58467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rgbClr val="CCFFFF"/>
    </a:solidFill>
    <a:ln w="9525" cap="flat" cmpd="sng" algn="ctr">
      <a:solidFill>
        <a:schemeClr val="dk1">
          <a:lumMod val="25000"/>
          <a:lumOff val="75000"/>
        </a:schemeClr>
      </a:solidFill>
      <a:round/>
    </a:ln>
    <a:effectLst/>
  </c:spPr>
  <c:txPr>
    <a:bodyPr/>
    <a:lstStyle/>
    <a:p>
      <a:pPr>
        <a:defRPr/>
      </a:pPr>
      <a:endParaRPr lang="en-U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Sheet15!$B$1</c:f>
              <c:strCache>
                <c:ptCount val="1"/>
                <c:pt idx="0">
                  <c:v>YES </c:v>
                </c:pt>
              </c:strCache>
            </c:strRef>
          </c:tx>
          <c:spPr>
            <a:solidFill>
              <a:srgbClr val="008000"/>
            </a:solidFill>
            <a:ln w="9525" cap="flat" cmpd="sng" algn="ctr">
              <a:solidFill>
                <a:schemeClr val="lt1">
                  <a:alpha val="50000"/>
                </a:schemeClr>
              </a:solidFill>
              <a:round/>
            </a:ln>
            <a:effectLst/>
            <a:scene3d>
              <a:camera prst="orthographicFront"/>
              <a:lightRig rig="threePt" dir="t"/>
            </a:scene3d>
            <a:sp3d>
              <a:bevelT w="190500" h="38100"/>
            </a:sp3d>
          </c:spPr>
          <c:invertIfNegative val="0"/>
          <c:dLbls>
            <c:dLbl>
              <c:idx val="0"/>
              <c:tx>
                <c:rich>
                  <a:bodyPr/>
                  <a:lstStyle/>
                  <a:p>
                    <a:r>
                      <a:rPr lang="en-US" sz="2300"/>
                      <a:t>57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11-49F2-A6ED-8AB082908DC1}"/>
                </c:ext>
              </c:extLst>
            </c:dLbl>
            <c:dLbl>
              <c:idx val="1"/>
              <c:tx>
                <c:rich>
                  <a:bodyPr/>
                  <a:lstStyle/>
                  <a:p>
                    <a:r>
                      <a:rPr lang="en-US" sz="2300"/>
                      <a:t>86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11-49F2-A6ED-8AB082908DC1}"/>
                </c:ext>
              </c:extLst>
            </c:dLbl>
            <c:dLbl>
              <c:idx val="2"/>
              <c:tx>
                <c:rich>
                  <a:bodyPr/>
                  <a:lstStyle/>
                  <a:p>
                    <a:r>
                      <a:rPr lang="en-US" sz="2300"/>
                      <a:t>100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11-49F2-A6ED-8AB082908DC1}"/>
                </c:ext>
              </c:extLst>
            </c:dLbl>
            <c:dLbl>
              <c:idx val="3"/>
              <c:tx>
                <c:rich>
                  <a:bodyPr/>
                  <a:lstStyle/>
                  <a:p>
                    <a:r>
                      <a:rPr lang="en-US" sz="2300"/>
                      <a:t>80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11-49F2-A6ED-8AB082908D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Sheet15!$A$2:$A$5</c:f>
              <c:strCache>
                <c:ptCount val="4"/>
                <c:pt idx="0">
                  <c:v>North</c:v>
                </c:pt>
                <c:pt idx="1">
                  <c:v>East</c:v>
                </c:pt>
                <c:pt idx="2">
                  <c:v>West</c:v>
                </c:pt>
                <c:pt idx="3">
                  <c:v>Central</c:v>
                </c:pt>
              </c:strCache>
            </c:strRef>
          </c:cat>
          <c:val>
            <c:numRef>
              <c:f>Sheet15!$B$2:$B$5</c:f>
              <c:numCache>
                <c:formatCode>0%</c:formatCode>
                <c:ptCount val="4"/>
                <c:pt idx="0">
                  <c:v>0.56999999999999995</c:v>
                </c:pt>
                <c:pt idx="1">
                  <c:v>0.86000000000000065</c:v>
                </c:pt>
                <c:pt idx="2">
                  <c:v>1</c:v>
                </c:pt>
                <c:pt idx="3">
                  <c:v>0.8</c:v>
                </c:pt>
              </c:numCache>
            </c:numRef>
          </c:val>
          <c:extLst>
            <c:ext xmlns:c16="http://schemas.microsoft.com/office/drawing/2014/chart" uri="{C3380CC4-5D6E-409C-BE32-E72D297353CC}">
              <c16:uniqueId val="{00000004-5911-49F2-A6ED-8AB082908DC1}"/>
            </c:ext>
          </c:extLst>
        </c:ser>
        <c:ser>
          <c:idx val="1"/>
          <c:order val="1"/>
          <c:tx>
            <c:strRef>
              <c:f>Sheet15!$C$1</c:f>
              <c:strCache>
                <c:ptCount val="1"/>
                <c:pt idx="0">
                  <c:v>NO</c:v>
                </c:pt>
              </c:strCache>
            </c:strRef>
          </c:tx>
          <c:spPr>
            <a:solidFill>
              <a:srgbClr val="FFCCCC"/>
            </a:solidFill>
            <a:ln w="9525" cap="flat" cmpd="sng" algn="ctr">
              <a:solidFill>
                <a:schemeClr val="lt1">
                  <a:alpha val="50000"/>
                </a:schemeClr>
              </a:solidFill>
              <a:round/>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Sheet15!$A$2:$A$5</c:f>
              <c:strCache>
                <c:ptCount val="4"/>
                <c:pt idx="0">
                  <c:v>North</c:v>
                </c:pt>
                <c:pt idx="1">
                  <c:v>East</c:v>
                </c:pt>
                <c:pt idx="2">
                  <c:v>West</c:v>
                </c:pt>
                <c:pt idx="3">
                  <c:v>Central</c:v>
                </c:pt>
              </c:strCache>
            </c:strRef>
          </c:cat>
          <c:val>
            <c:numRef>
              <c:f>Sheet15!$C$2:$C$5</c:f>
              <c:numCache>
                <c:formatCode>0%</c:formatCode>
                <c:ptCount val="4"/>
                <c:pt idx="0">
                  <c:v>0.43000000000000038</c:v>
                </c:pt>
                <c:pt idx="1">
                  <c:v>0.14000000000000001</c:v>
                </c:pt>
                <c:pt idx="2">
                  <c:v>0</c:v>
                </c:pt>
                <c:pt idx="3">
                  <c:v>0.2</c:v>
                </c:pt>
              </c:numCache>
            </c:numRef>
          </c:val>
          <c:extLst>
            <c:ext xmlns:c16="http://schemas.microsoft.com/office/drawing/2014/chart" uri="{C3380CC4-5D6E-409C-BE32-E72D297353CC}">
              <c16:uniqueId val="{00000005-5911-49F2-A6ED-8AB082908DC1}"/>
            </c:ext>
          </c:extLst>
        </c:ser>
        <c:dLbls>
          <c:dLblPos val="inEnd"/>
          <c:showLegendKey val="0"/>
          <c:showVal val="1"/>
          <c:showCatName val="0"/>
          <c:showSerName val="0"/>
          <c:showPercent val="0"/>
          <c:showBubbleSize val="0"/>
        </c:dLbls>
        <c:gapWidth val="65"/>
        <c:axId val="77716480"/>
        <c:axId val="77742848"/>
      </c:barChart>
      <c:catAx>
        <c:axId val="7771648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G"/>
          </a:p>
        </c:txPr>
        <c:crossAx val="77742848"/>
        <c:crosses val="autoZero"/>
        <c:auto val="1"/>
        <c:lblAlgn val="ctr"/>
        <c:lblOffset val="100"/>
        <c:noMultiLvlLbl val="0"/>
      </c:catAx>
      <c:valAx>
        <c:axId val="77742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77164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G"/>
        </a:p>
      </c:txPr>
    </c:legend>
    <c:plotVisOnly val="1"/>
    <c:dispBlanksAs val="gap"/>
    <c:showDLblsOverMax val="0"/>
  </c:chart>
  <c:spPr>
    <a:solidFill>
      <a:srgbClr val="CCFFFF"/>
    </a:solidFill>
    <a:ln w="9525" cap="flat" cmpd="sng" algn="ctr">
      <a:solidFill>
        <a:schemeClr val="dk1">
          <a:lumMod val="25000"/>
          <a:lumOff val="75000"/>
        </a:schemeClr>
      </a:solidFill>
      <a:round/>
    </a:ln>
    <a:effectLst/>
  </c:spPr>
  <c:txPr>
    <a:bodyPr/>
    <a:lstStyle/>
    <a:p>
      <a:pPr>
        <a:defRPr/>
      </a:pPr>
      <a:endParaRPr lang="en-U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00">
                <a:latin typeface="+mj-lt"/>
              </a:defRPr>
            </a:pPr>
            <a:r>
              <a:rPr lang="en-US" sz="2500">
                <a:latin typeface="+mj-lt"/>
              </a:rPr>
              <a:t>Implementation of PDPs</a:t>
            </a:r>
          </a:p>
        </c:rich>
      </c:tx>
      <c:overlay val="0"/>
    </c:title>
    <c:autoTitleDeleted val="0"/>
    <c:plotArea>
      <c:layout/>
      <c:barChart>
        <c:barDir val="col"/>
        <c:grouping val="clustered"/>
        <c:varyColors val="0"/>
        <c:ser>
          <c:idx val="0"/>
          <c:order val="0"/>
          <c:tx>
            <c:strRef>
              <c:f>Sheet9!$B$6</c:f>
              <c:strCache>
                <c:ptCount val="1"/>
                <c:pt idx="0">
                  <c:v>Percentage (%)</c:v>
                </c:pt>
              </c:strCache>
            </c:strRef>
          </c:tx>
          <c:spPr>
            <a:solidFill>
              <a:srgbClr val="C00000"/>
            </a:solidFill>
            <a:scene3d>
              <a:camera prst="orthographicFront"/>
              <a:lightRig rig="threePt" dir="t"/>
            </a:scene3d>
            <a:sp3d>
              <a:bevelT w="139700" h="139700"/>
            </a:sp3d>
          </c:spPr>
          <c:invertIfNegative val="0"/>
          <c:cat>
            <c:strRef>
              <c:f>Sheet9!$A$7:$A$9</c:f>
              <c:strCache>
                <c:ptCount val="3"/>
                <c:pt idx="0">
                  <c:v>0 to 40 </c:v>
                </c:pt>
                <c:pt idx="1">
                  <c:v>41 to 70</c:v>
                </c:pt>
                <c:pt idx="2">
                  <c:v>71 to 100</c:v>
                </c:pt>
              </c:strCache>
            </c:strRef>
          </c:cat>
          <c:val>
            <c:numRef>
              <c:f>Sheet9!$B$7:$B$9</c:f>
              <c:numCache>
                <c:formatCode>0%</c:formatCode>
                <c:ptCount val="3"/>
                <c:pt idx="0">
                  <c:v>0.60000000000000064</c:v>
                </c:pt>
                <c:pt idx="1">
                  <c:v>0.23</c:v>
                </c:pt>
                <c:pt idx="2">
                  <c:v>0.17</c:v>
                </c:pt>
              </c:numCache>
            </c:numRef>
          </c:val>
          <c:extLst>
            <c:ext xmlns:c16="http://schemas.microsoft.com/office/drawing/2014/chart" uri="{C3380CC4-5D6E-409C-BE32-E72D297353CC}">
              <c16:uniqueId val="{00000000-0D1B-41D5-A565-3284477EB77A}"/>
            </c:ext>
          </c:extLst>
        </c:ser>
        <c:dLbls>
          <c:showLegendKey val="0"/>
          <c:showVal val="0"/>
          <c:showCatName val="0"/>
          <c:showSerName val="0"/>
          <c:showPercent val="0"/>
          <c:showBubbleSize val="0"/>
        </c:dLbls>
        <c:gapWidth val="150"/>
        <c:axId val="35740288"/>
        <c:axId val="35742080"/>
      </c:barChart>
      <c:catAx>
        <c:axId val="35740288"/>
        <c:scaling>
          <c:orientation val="minMax"/>
        </c:scaling>
        <c:delete val="0"/>
        <c:axPos val="b"/>
        <c:numFmt formatCode="General" sourceLinked="0"/>
        <c:majorTickMark val="out"/>
        <c:minorTickMark val="none"/>
        <c:tickLblPos val="nextTo"/>
        <c:txPr>
          <a:bodyPr/>
          <a:lstStyle/>
          <a:p>
            <a:pPr>
              <a:defRPr sz="2000">
                <a:latin typeface="+mj-lt"/>
              </a:defRPr>
            </a:pPr>
            <a:endParaRPr lang="en-UG"/>
          </a:p>
        </c:txPr>
        <c:crossAx val="35742080"/>
        <c:crosses val="autoZero"/>
        <c:auto val="1"/>
        <c:lblAlgn val="ctr"/>
        <c:lblOffset val="100"/>
        <c:noMultiLvlLbl val="0"/>
      </c:catAx>
      <c:valAx>
        <c:axId val="35742080"/>
        <c:scaling>
          <c:orientation val="minMax"/>
        </c:scaling>
        <c:delete val="0"/>
        <c:axPos val="l"/>
        <c:majorGridlines/>
        <c:numFmt formatCode="0%" sourceLinked="1"/>
        <c:majorTickMark val="out"/>
        <c:minorTickMark val="none"/>
        <c:tickLblPos val="nextTo"/>
        <c:txPr>
          <a:bodyPr/>
          <a:lstStyle/>
          <a:p>
            <a:pPr>
              <a:defRPr sz="2000">
                <a:latin typeface="+mj-lt"/>
              </a:defRPr>
            </a:pPr>
            <a:endParaRPr lang="en-UG"/>
          </a:p>
        </c:txPr>
        <c:crossAx val="35740288"/>
        <c:crosses val="autoZero"/>
        <c:crossBetween val="between"/>
      </c:valAx>
      <c:spPr>
        <a:solidFill>
          <a:srgbClr val="FFFFFF"/>
        </a:solidFill>
      </c:spPr>
    </c:plotArea>
    <c:plotVisOnly val="1"/>
    <c:dispBlanksAs val="gap"/>
    <c:showDLblsOverMax val="0"/>
  </c:chart>
  <c:spPr>
    <a:solidFill>
      <a:srgbClr val="FFFFFF"/>
    </a:solidFill>
  </c:spPr>
  <c:txPr>
    <a:bodyPr/>
    <a:lstStyle/>
    <a:p>
      <a:pPr>
        <a:defRPr sz="1800" b="1">
          <a:latin typeface="Agency FB" pitchFamily="34" charset="0"/>
        </a:defRPr>
      </a:pPr>
      <a:endParaRPr lang="en-UG"/>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dirty="0"/>
              <a:t>Source of funding for spatial plans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Local Revenue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fov="0">
                <a:rot lat="0" lon="0" rev="0"/>
              </a:camera>
              <a:lightRig rig="brightRoom" dir="tl">
                <a:rot lat="0" lon="0" rev="8700000"/>
              </a:lightRig>
            </a:scene3d>
            <a:sp3d/>
          </c:spPr>
          <c:invertIfNegative val="0"/>
          <c:dPt>
            <c:idx val="0"/>
            <c:invertIfNegative val="0"/>
            <c:bubble3D val="0"/>
            <c:spPr>
              <a:solidFill>
                <a:srgbClr val="00B0F0"/>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3-1EB7-4F13-A207-A36621F633CD}"/>
              </c:ext>
            </c:extLst>
          </c:dPt>
          <c:dPt>
            <c:idx val="1"/>
            <c:invertIfNegative val="0"/>
            <c:bubble3D val="0"/>
            <c:spPr>
              <a:solidFill>
                <a:srgbClr val="00B0F0"/>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4-1EB7-4F13-A207-A36621F633CD}"/>
              </c:ext>
            </c:extLst>
          </c:dPt>
          <c:dPt>
            <c:idx val="2"/>
            <c:invertIfNegative val="0"/>
            <c:bubble3D val="0"/>
            <c:spPr>
              <a:solidFill>
                <a:srgbClr val="00B0F0"/>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5-1EB7-4F13-A207-A36621F633CD}"/>
              </c:ext>
            </c:extLst>
          </c:dPt>
          <c:dPt>
            <c:idx val="3"/>
            <c:invertIfNegative val="0"/>
            <c:bubble3D val="0"/>
            <c:spPr>
              <a:solidFill>
                <a:srgbClr val="00B0F0"/>
              </a:solidFill>
              <a:ln>
                <a:noFill/>
              </a:ln>
              <a:effectLst/>
              <a:scene3d>
                <a:camera prst="orthographicFront" fov="0">
                  <a:rot lat="0" lon="0" rev="0"/>
                </a:camera>
                <a:lightRig rig="brightRoom" dir="tl">
                  <a:rot lat="0" lon="0" rev="8700000"/>
                </a:lightRig>
              </a:scene3d>
              <a:sp3d/>
            </c:spPr>
            <c:extLst>
              <c:ext xmlns:c16="http://schemas.microsoft.com/office/drawing/2014/chart" uri="{C3380CC4-5D6E-409C-BE32-E72D297353CC}">
                <c16:uniqueId val="{00000006-1EB7-4F13-A207-A36621F633C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West</c:v>
                </c:pt>
                <c:pt idx="1">
                  <c:v>Central</c:v>
                </c:pt>
                <c:pt idx="2">
                  <c:v>North</c:v>
                </c:pt>
                <c:pt idx="3">
                  <c:v>East</c:v>
                </c:pt>
              </c:strCache>
            </c:strRef>
          </c:cat>
          <c:val>
            <c:numRef>
              <c:f>Sheet1!$B$2:$B$5</c:f>
              <c:numCache>
                <c:formatCode>General</c:formatCode>
                <c:ptCount val="4"/>
                <c:pt idx="0">
                  <c:v>20</c:v>
                </c:pt>
                <c:pt idx="1">
                  <c:v>67</c:v>
                </c:pt>
                <c:pt idx="2">
                  <c:v>37</c:v>
                </c:pt>
                <c:pt idx="3">
                  <c:v>33</c:v>
                </c:pt>
              </c:numCache>
            </c:numRef>
          </c:val>
          <c:extLst>
            <c:ext xmlns:c16="http://schemas.microsoft.com/office/drawing/2014/chart" uri="{C3380CC4-5D6E-409C-BE32-E72D297353CC}">
              <c16:uniqueId val="{00000000-1EB7-4F13-A207-A36621F633CD}"/>
            </c:ext>
          </c:extLst>
        </c:ser>
        <c:ser>
          <c:idx val="1"/>
          <c:order val="1"/>
          <c:tx>
            <c:strRef>
              <c:f>Sheet1!$C$1</c:f>
              <c:strCache>
                <c:ptCount val="1"/>
                <c:pt idx="0">
                  <c:v>Central Government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fov="0">
                <a:rot lat="0" lon="0" rev="0"/>
              </a:camera>
              <a:lightRig rig="brightRoom" dir="tl">
                <a:rot lat="0" lon="0" rev="87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West</c:v>
                </c:pt>
                <c:pt idx="1">
                  <c:v>Central</c:v>
                </c:pt>
                <c:pt idx="2">
                  <c:v>North</c:v>
                </c:pt>
                <c:pt idx="3">
                  <c:v>East</c:v>
                </c:pt>
              </c:strCache>
            </c:strRef>
          </c:cat>
          <c:val>
            <c:numRef>
              <c:f>Sheet1!$C$2:$C$5</c:f>
              <c:numCache>
                <c:formatCode>General</c:formatCode>
                <c:ptCount val="4"/>
                <c:pt idx="0">
                  <c:v>40</c:v>
                </c:pt>
                <c:pt idx="1">
                  <c:v>0</c:v>
                </c:pt>
                <c:pt idx="2">
                  <c:v>63</c:v>
                </c:pt>
                <c:pt idx="3">
                  <c:v>0</c:v>
                </c:pt>
              </c:numCache>
            </c:numRef>
          </c:val>
          <c:extLst>
            <c:ext xmlns:c16="http://schemas.microsoft.com/office/drawing/2014/chart" uri="{C3380CC4-5D6E-409C-BE32-E72D297353CC}">
              <c16:uniqueId val="{00000001-1EB7-4F13-A207-A36621F633CD}"/>
            </c:ext>
          </c:extLst>
        </c:ser>
        <c:ser>
          <c:idx val="2"/>
          <c:order val="2"/>
          <c:tx>
            <c:strRef>
              <c:f>Sheet1!$D$1</c:f>
              <c:strCache>
                <c:ptCount val="1"/>
                <c:pt idx="0">
                  <c:v>Donor Funding</c:v>
                </c:pt>
              </c:strCache>
            </c:strRef>
          </c:tx>
          <c:spPr>
            <a:solidFill>
              <a:srgbClr val="C00000"/>
            </a:solidFill>
            <a:ln>
              <a:noFill/>
            </a:ln>
            <a:effectLst/>
            <a:scene3d>
              <a:camera prst="orthographicFront" fov="0">
                <a:rot lat="0" lon="0" rev="0"/>
              </a:camera>
              <a:lightRig rig="brightRoom" dir="tl">
                <a:rot lat="0" lon="0" rev="87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West</c:v>
                </c:pt>
                <c:pt idx="1">
                  <c:v>Central</c:v>
                </c:pt>
                <c:pt idx="2">
                  <c:v>North</c:v>
                </c:pt>
                <c:pt idx="3">
                  <c:v>East</c:v>
                </c:pt>
              </c:strCache>
            </c:strRef>
          </c:cat>
          <c:val>
            <c:numRef>
              <c:f>Sheet1!$D$2:$D$5</c:f>
              <c:numCache>
                <c:formatCode>General</c:formatCode>
                <c:ptCount val="4"/>
                <c:pt idx="0">
                  <c:v>40</c:v>
                </c:pt>
                <c:pt idx="1">
                  <c:v>33</c:v>
                </c:pt>
                <c:pt idx="2">
                  <c:v>0</c:v>
                </c:pt>
                <c:pt idx="3">
                  <c:v>67</c:v>
                </c:pt>
              </c:numCache>
            </c:numRef>
          </c:val>
          <c:extLst>
            <c:ext xmlns:c16="http://schemas.microsoft.com/office/drawing/2014/chart" uri="{C3380CC4-5D6E-409C-BE32-E72D297353CC}">
              <c16:uniqueId val="{00000002-1EB7-4F13-A207-A36621F633CD}"/>
            </c:ext>
          </c:extLst>
        </c:ser>
        <c:dLbls>
          <c:showLegendKey val="0"/>
          <c:showVal val="1"/>
          <c:showCatName val="0"/>
          <c:showSerName val="0"/>
          <c:showPercent val="0"/>
          <c:showBubbleSize val="0"/>
        </c:dLbls>
        <c:gapWidth val="150"/>
        <c:shape val="box"/>
        <c:axId val="428976344"/>
        <c:axId val="428976672"/>
        <c:axId val="0"/>
      </c:bar3DChart>
      <c:catAx>
        <c:axId val="4289763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G"/>
          </a:p>
        </c:txPr>
        <c:crossAx val="428976672"/>
        <c:crosses val="autoZero"/>
        <c:auto val="1"/>
        <c:lblAlgn val="ctr"/>
        <c:lblOffset val="100"/>
        <c:noMultiLvlLbl val="0"/>
      </c:catAx>
      <c:valAx>
        <c:axId val="4289766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G"/>
          </a:p>
        </c:txPr>
        <c:crossAx val="42897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5CDEE-BA54-450C-AE79-42C2BED7D29E}"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9FE37D6A-DEED-4211-B21F-9277AE0720F9}">
      <dgm:prSet phldrT="[Text]" custT="1"/>
      <dgm:spPr/>
      <dgm:t>
        <a:bodyPr/>
        <a:lstStyle/>
        <a:p>
          <a:r>
            <a:rPr lang="en-US" sz="1400" b="1" dirty="0"/>
            <a:t>Inception</a:t>
          </a:r>
        </a:p>
      </dgm:t>
    </dgm:pt>
    <dgm:pt modelId="{FBE52D66-6D32-47E6-B0C3-8071241F529E}" type="parTrans" cxnId="{F2C388D6-0BB5-4A5F-A46B-83C39FD28933}">
      <dgm:prSet/>
      <dgm:spPr/>
      <dgm:t>
        <a:bodyPr/>
        <a:lstStyle/>
        <a:p>
          <a:endParaRPr lang="en-US"/>
        </a:p>
      </dgm:t>
    </dgm:pt>
    <dgm:pt modelId="{140DA897-7200-4677-8D59-AB02E04C0352}" type="sibTrans" cxnId="{F2C388D6-0BB5-4A5F-A46B-83C39FD28933}">
      <dgm:prSet/>
      <dgm:spPr/>
      <dgm:t>
        <a:bodyPr/>
        <a:lstStyle/>
        <a:p>
          <a:endParaRPr lang="en-US"/>
        </a:p>
      </dgm:t>
    </dgm:pt>
    <dgm:pt modelId="{175D5188-DE34-4ABA-B3F1-4305B661C84A}">
      <dgm:prSet phldrT="[Text]" custT="1"/>
      <dgm:spPr/>
      <dgm:t>
        <a:bodyPr/>
        <a:lstStyle/>
        <a:p>
          <a:r>
            <a:rPr lang="en-US" sz="1400" b="1" dirty="0"/>
            <a:t>Literature review on the different thematic areas</a:t>
          </a:r>
        </a:p>
      </dgm:t>
    </dgm:pt>
    <dgm:pt modelId="{4A93ECFA-6589-4945-A2AB-00D630D7DCF8}" type="parTrans" cxnId="{15592698-43E7-40D2-8379-1EC7F5D28727}">
      <dgm:prSet/>
      <dgm:spPr/>
      <dgm:t>
        <a:bodyPr/>
        <a:lstStyle/>
        <a:p>
          <a:endParaRPr lang="en-US"/>
        </a:p>
      </dgm:t>
    </dgm:pt>
    <dgm:pt modelId="{E29E338C-08FA-456B-944D-2422317060B1}" type="sibTrans" cxnId="{15592698-43E7-40D2-8379-1EC7F5D28727}">
      <dgm:prSet/>
      <dgm:spPr/>
      <dgm:t>
        <a:bodyPr/>
        <a:lstStyle/>
        <a:p>
          <a:endParaRPr lang="en-US"/>
        </a:p>
      </dgm:t>
    </dgm:pt>
    <dgm:pt modelId="{FF2EDEA9-EA49-423D-84BB-09F0F69F8879}">
      <dgm:prSet phldrT="[Text]" custT="1"/>
      <dgm:spPr/>
      <dgm:t>
        <a:bodyPr/>
        <a:lstStyle/>
        <a:p>
          <a:r>
            <a:rPr lang="en-US" sz="1400" b="1" dirty="0"/>
            <a:t>Stakeholder engagements</a:t>
          </a:r>
        </a:p>
        <a:p>
          <a:endParaRPr lang="en-US" sz="1400" b="1" dirty="0"/>
        </a:p>
      </dgm:t>
    </dgm:pt>
    <dgm:pt modelId="{7CE24C4C-F115-4F7A-B049-4858A13B19E8}" type="parTrans" cxnId="{57A1A837-F16C-4422-8B5B-723F3AF46210}">
      <dgm:prSet/>
      <dgm:spPr/>
      <dgm:t>
        <a:bodyPr/>
        <a:lstStyle/>
        <a:p>
          <a:endParaRPr lang="en-US"/>
        </a:p>
      </dgm:t>
    </dgm:pt>
    <dgm:pt modelId="{E71CEE8B-4E37-4E72-8B2F-29E942A2501F}" type="sibTrans" cxnId="{57A1A837-F16C-4422-8B5B-723F3AF46210}">
      <dgm:prSet/>
      <dgm:spPr/>
      <dgm:t>
        <a:bodyPr/>
        <a:lstStyle/>
        <a:p>
          <a:endParaRPr lang="en-US"/>
        </a:p>
      </dgm:t>
    </dgm:pt>
    <dgm:pt modelId="{44063121-F62D-4F67-A1DC-901E2F17518E}">
      <dgm:prSet phldrT="[Text]" custT="1"/>
      <dgm:spPr/>
      <dgm:t>
        <a:bodyPr/>
        <a:lstStyle/>
        <a:p>
          <a:r>
            <a:rPr lang="en-US" sz="1400" b="1" dirty="0"/>
            <a:t>MDAs</a:t>
          </a:r>
        </a:p>
      </dgm:t>
    </dgm:pt>
    <dgm:pt modelId="{83167F1F-7B53-4786-AC7B-1EEA595B4B73}" type="parTrans" cxnId="{C1226F74-8FCF-48D1-946D-716B37C60BB5}">
      <dgm:prSet/>
      <dgm:spPr/>
      <dgm:t>
        <a:bodyPr/>
        <a:lstStyle/>
        <a:p>
          <a:endParaRPr lang="en-US"/>
        </a:p>
      </dgm:t>
    </dgm:pt>
    <dgm:pt modelId="{6C9E3875-FE7F-4783-9448-978E26714354}" type="sibTrans" cxnId="{C1226F74-8FCF-48D1-946D-716B37C60BB5}">
      <dgm:prSet/>
      <dgm:spPr/>
      <dgm:t>
        <a:bodyPr/>
        <a:lstStyle/>
        <a:p>
          <a:endParaRPr lang="en-US"/>
        </a:p>
      </dgm:t>
    </dgm:pt>
    <dgm:pt modelId="{B6E5CF6E-D0BD-4D89-B665-B6F8DD821B69}">
      <dgm:prSet phldrT="[Text]" custT="1"/>
      <dgm:spPr/>
      <dgm:t>
        <a:bodyPr/>
        <a:lstStyle/>
        <a:p>
          <a:r>
            <a:rPr lang="en-US" sz="1400" b="1" dirty="0"/>
            <a:t>TPC of Urban Councils</a:t>
          </a:r>
        </a:p>
      </dgm:t>
    </dgm:pt>
    <dgm:pt modelId="{65AA4E60-504B-497B-9326-19A00E30B610}" type="parTrans" cxnId="{DA2B7BB9-5C1A-4E27-9499-9B1329096BE7}">
      <dgm:prSet/>
      <dgm:spPr/>
      <dgm:t>
        <a:bodyPr/>
        <a:lstStyle/>
        <a:p>
          <a:endParaRPr lang="en-US"/>
        </a:p>
      </dgm:t>
    </dgm:pt>
    <dgm:pt modelId="{80EB9B6E-215D-41BF-A4B8-70178CBDB805}" type="sibTrans" cxnId="{DA2B7BB9-5C1A-4E27-9499-9B1329096BE7}">
      <dgm:prSet/>
      <dgm:spPr/>
      <dgm:t>
        <a:bodyPr/>
        <a:lstStyle/>
        <a:p>
          <a:endParaRPr lang="en-US"/>
        </a:p>
      </dgm:t>
    </dgm:pt>
    <dgm:pt modelId="{1F2569A8-94CB-44C4-A3F5-5AB303A6F9AD}">
      <dgm:prSet phldrT="[Text]" custT="1"/>
      <dgm:spPr/>
      <dgm:t>
        <a:bodyPr/>
        <a:lstStyle/>
        <a:p>
          <a:r>
            <a:rPr lang="en-US" sz="1400" b="1" dirty="0"/>
            <a:t>Mobilizing team and resources</a:t>
          </a:r>
        </a:p>
      </dgm:t>
    </dgm:pt>
    <dgm:pt modelId="{2B14E367-7018-4309-9795-B1DBDB4642EE}" type="parTrans" cxnId="{672CE12F-9952-4B69-9492-BAF4C23C6FE6}">
      <dgm:prSet/>
      <dgm:spPr/>
      <dgm:t>
        <a:bodyPr/>
        <a:lstStyle/>
        <a:p>
          <a:endParaRPr lang="en-US"/>
        </a:p>
      </dgm:t>
    </dgm:pt>
    <dgm:pt modelId="{6C438A0C-0E86-4C9F-9AF4-5E727A2F1C62}" type="sibTrans" cxnId="{672CE12F-9952-4B69-9492-BAF4C23C6FE6}">
      <dgm:prSet/>
      <dgm:spPr/>
      <dgm:t>
        <a:bodyPr/>
        <a:lstStyle/>
        <a:p>
          <a:endParaRPr lang="en-US"/>
        </a:p>
      </dgm:t>
    </dgm:pt>
    <dgm:pt modelId="{F5667A6F-7413-44BA-925D-371ACF762251}">
      <dgm:prSet phldrT="[Text]" custT="1"/>
      <dgm:spPr/>
      <dgm:t>
        <a:bodyPr/>
        <a:lstStyle/>
        <a:p>
          <a:r>
            <a:rPr lang="en-US" sz="1400" b="1" dirty="0"/>
            <a:t>National State of Urban Development report 2022</a:t>
          </a:r>
        </a:p>
      </dgm:t>
    </dgm:pt>
    <dgm:pt modelId="{29863F8E-D1CB-4447-8110-C0B5167D1F02}" type="parTrans" cxnId="{B5C0FAC2-1406-498A-B644-7B4087F5AAFA}">
      <dgm:prSet/>
      <dgm:spPr/>
      <dgm:t>
        <a:bodyPr/>
        <a:lstStyle/>
        <a:p>
          <a:endParaRPr lang="en-US"/>
        </a:p>
      </dgm:t>
    </dgm:pt>
    <dgm:pt modelId="{263771D6-224C-4F3D-8BB2-43E5BCF6BC3C}" type="sibTrans" cxnId="{B5C0FAC2-1406-498A-B644-7B4087F5AAFA}">
      <dgm:prSet/>
      <dgm:spPr/>
      <dgm:t>
        <a:bodyPr/>
        <a:lstStyle/>
        <a:p>
          <a:endParaRPr lang="en-US"/>
        </a:p>
      </dgm:t>
    </dgm:pt>
    <dgm:pt modelId="{DC5DB15C-B65D-4734-BF6E-8B81414FDBAA}">
      <dgm:prSet phldrT="[Text]" custT="1"/>
      <dgm:spPr/>
      <dgm:t>
        <a:bodyPr/>
        <a:lstStyle/>
        <a:p>
          <a:r>
            <a:rPr lang="en-US" sz="1400" b="1" dirty="0"/>
            <a:t>Data collection  tool Formulation</a:t>
          </a:r>
        </a:p>
      </dgm:t>
    </dgm:pt>
    <dgm:pt modelId="{8DBA8891-CF34-4E1B-9524-65F161C20B19}" type="sibTrans" cxnId="{76AC60DE-206F-49A7-8C79-DEEC05C337A5}">
      <dgm:prSet/>
      <dgm:spPr/>
      <dgm:t>
        <a:bodyPr/>
        <a:lstStyle/>
        <a:p>
          <a:endParaRPr lang="en-US"/>
        </a:p>
      </dgm:t>
    </dgm:pt>
    <dgm:pt modelId="{02FCD0D3-ADDA-489E-8C60-0F9CAC419593}" type="parTrans" cxnId="{76AC60DE-206F-49A7-8C79-DEEC05C337A5}">
      <dgm:prSet/>
      <dgm:spPr/>
      <dgm:t>
        <a:bodyPr/>
        <a:lstStyle/>
        <a:p>
          <a:endParaRPr lang="en-US"/>
        </a:p>
      </dgm:t>
    </dgm:pt>
    <dgm:pt modelId="{4769D6C5-9007-4A2F-B352-54B52B2B6DF4}">
      <dgm:prSet phldrT="[Text]" custT="1"/>
      <dgm:spPr/>
      <dgm:t>
        <a:bodyPr/>
        <a:lstStyle/>
        <a:p>
          <a:r>
            <a:rPr lang="en-US" sz="1400" b="1" dirty="0"/>
            <a:t>Stakeholder mapping</a:t>
          </a:r>
        </a:p>
      </dgm:t>
    </dgm:pt>
    <dgm:pt modelId="{D0643217-7277-431F-94CE-C011060CC7CF}" type="parTrans" cxnId="{29522EAA-B288-4350-8A56-0109BDA6F499}">
      <dgm:prSet/>
      <dgm:spPr/>
      <dgm:t>
        <a:bodyPr/>
        <a:lstStyle/>
        <a:p>
          <a:endParaRPr lang="en-US"/>
        </a:p>
      </dgm:t>
    </dgm:pt>
    <dgm:pt modelId="{937E9426-2B73-4AED-AB13-167B34117E4A}" type="sibTrans" cxnId="{29522EAA-B288-4350-8A56-0109BDA6F499}">
      <dgm:prSet/>
      <dgm:spPr/>
      <dgm:t>
        <a:bodyPr/>
        <a:lstStyle/>
        <a:p>
          <a:endParaRPr lang="en-US"/>
        </a:p>
      </dgm:t>
    </dgm:pt>
    <dgm:pt modelId="{A2B3F7B1-4508-4CE3-8CAC-12401B6B3350}">
      <dgm:prSet phldrT="[Text]" custT="1"/>
      <dgm:spPr/>
      <dgm:t>
        <a:bodyPr/>
        <a:lstStyle/>
        <a:p>
          <a:r>
            <a:rPr lang="en-US" sz="1400" b="1" dirty="0"/>
            <a:t>MDF</a:t>
          </a:r>
        </a:p>
      </dgm:t>
    </dgm:pt>
    <dgm:pt modelId="{978448F4-6837-44A1-AA9C-8A6A82104B38}" type="parTrans" cxnId="{D547946A-F0CA-4947-8042-FC4314B11DE2}">
      <dgm:prSet/>
      <dgm:spPr/>
      <dgm:t>
        <a:bodyPr/>
        <a:lstStyle/>
        <a:p>
          <a:endParaRPr lang="en-US"/>
        </a:p>
      </dgm:t>
    </dgm:pt>
    <dgm:pt modelId="{A494ED96-DB30-466A-8DD2-2789271C6370}" type="sibTrans" cxnId="{D547946A-F0CA-4947-8042-FC4314B11DE2}">
      <dgm:prSet/>
      <dgm:spPr/>
      <dgm:t>
        <a:bodyPr/>
        <a:lstStyle/>
        <a:p>
          <a:endParaRPr lang="en-US"/>
        </a:p>
      </dgm:t>
    </dgm:pt>
    <dgm:pt modelId="{D466DD37-ACCF-4E54-B341-0BB726CC88B0}">
      <dgm:prSet phldrT="[Text]" custT="1"/>
      <dgm:spPr/>
      <dgm:t>
        <a:bodyPr/>
        <a:lstStyle/>
        <a:p>
          <a:endParaRPr lang="en-US" sz="1400" b="1" dirty="0"/>
        </a:p>
        <a:p>
          <a:endParaRPr lang="en-US" sz="1400" b="1" dirty="0"/>
        </a:p>
        <a:p>
          <a:r>
            <a:rPr lang="en-US" sz="1400" b="1" dirty="0"/>
            <a:t>Data analysis and report writing </a:t>
          </a:r>
        </a:p>
      </dgm:t>
    </dgm:pt>
    <dgm:pt modelId="{2A964A14-48A8-410C-A7CD-7A68D30F9CCE}" type="sibTrans" cxnId="{08D3B22E-27A3-4975-89B9-3A357D3CA713}">
      <dgm:prSet/>
      <dgm:spPr/>
      <dgm:t>
        <a:bodyPr/>
        <a:lstStyle/>
        <a:p>
          <a:endParaRPr lang="en-US"/>
        </a:p>
      </dgm:t>
    </dgm:pt>
    <dgm:pt modelId="{7627F169-EABC-4C5A-8BDE-576A1A2F8EF2}" type="parTrans" cxnId="{08D3B22E-27A3-4975-89B9-3A357D3CA713}">
      <dgm:prSet/>
      <dgm:spPr/>
      <dgm:t>
        <a:bodyPr/>
        <a:lstStyle/>
        <a:p>
          <a:endParaRPr lang="en-US"/>
        </a:p>
      </dgm:t>
    </dgm:pt>
    <dgm:pt modelId="{DEC36BE6-EB6F-4182-A57A-F5BEA77A1138}">
      <dgm:prSet phldrT="[Text]" custT="1"/>
      <dgm:spPr/>
      <dgm:t>
        <a:bodyPr/>
        <a:lstStyle/>
        <a:p>
          <a:endParaRPr lang="en-US" sz="1400" b="1" dirty="0"/>
        </a:p>
      </dgm:t>
    </dgm:pt>
    <dgm:pt modelId="{99B6702F-4046-4FA3-AB0A-93BBC8CA5E60}" type="sibTrans" cxnId="{800AE4F4-404E-4156-B314-2DED47389229}">
      <dgm:prSet/>
      <dgm:spPr/>
      <dgm:t>
        <a:bodyPr/>
        <a:lstStyle/>
        <a:p>
          <a:endParaRPr lang="en-US"/>
        </a:p>
      </dgm:t>
    </dgm:pt>
    <dgm:pt modelId="{1309105B-11D2-4E70-97F3-7ECEF32A7E87}" type="parTrans" cxnId="{800AE4F4-404E-4156-B314-2DED47389229}">
      <dgm:prSet/>
      <dgm:spPr/>
      <dgm:t>
        <a:bodyPr/>
        <a:lstStyle/>
        <a:p>
          <a:endParaRPr lang="en-US"/>
        </a:p>
      </dgm:t>
    </dgm:pt>
    <dgm:pt modelId="{9315DD91-5E6A-4F40-84FC-666B5D602E3A}" type="pres">
      <dgm:prSet presAssocID="{5E15CDEE-BA54-450C-AE79-42C2BED7D29E}" presName="CompostProcess" presStyleCnt="0">
        <dgm:presLayoutVars>
          <dgm:dir/>
          <dgm:resizeHandles val="exact"/>
        </dgm:presLayoutVars>
      </dgm:prSet>
      <dgm:spPr/>
    </dgm:pt>
    <dgm:pt modelId="{B04041ED-6C79-42DD-8552-8E2DC45520F3}" type="pres">
      <dgm:prSet presAssocID="{5E15CDEE-BA54-450C-AE79-42C2BED7D29E}" presName="arrow" presStyleLbl="bgShp" presStyleIdx="0" presStyleCnt="1" custScaleX="117647"/>
      <dgm:spPr/>
    </dgm:pt>
    <dgm:pt modelId="{71F7CAD0-CC10-4223-84F6-C632765A046C}" type="pres">
      <dgm:prSet presAssocID="{5E15CDEE-BA54-450C-AE79-42C2BED7D29E}" presName="linearProcess" presStyleCnt="0"/>
      <dgm:spPr/>
    </dgm:pt>
    <dgm:pt modelId="{18839A26-A0C9-4AF4-87A3-0C336BB275DC}" type="pres">
      <dgm:prSet presAssocID="{9FE37D6A-DEED-4211-B21F-9277AE0720F9}" presName="textNode" presStyleLbl="node1" presStyleIdx="0" presStyleCnt="5" custScaleX="113953">
        <dgm:presLayoutVars>
          <dgm:bulletEnabled val="1"/>
        </dgm:presLayoutVars>
      </dgm:prSet>
      <dgm:spPr/>
    </dgm:pt>
    <dgm:pt modelId="{E9C8269F-0468-42D0-AAA1-A8015ABA85A3}" type="pres">
      <dgm:prSet presAssocID="{140DA897-7200-4677-8D59-AB02E04C0352}" presName="sibTrans" presStyleCnt="0"/>
      <dgm:spPr/>
    </dgm:pt>
    <dgm:pt modelId="{12CA5105-2996-4CA2-A11F-C983C06429F1}" type="pres">
      <dgm:prSet presAssocID="{175D5188-DE34-4ABA-B3F1-4305B661C84A}" presName="textNode" presStyleLbl="node1" presStyleIdx="1" presStyleCnt="5" custScaleX="133796">
        <dgm:presLayoutVars>
          <dgm:bulletEnabled val="1"/>
        </dgm:presLayoutVars>
      </dgm:prSet>
      <dgm:spPr/>
    </dgm:pt>
    <dgm:pt modelId="{049B89D1-2798-4D8D-A5CC-DE26D822C058}" type="pres">
      <dgm:prSet presAssocID="{E29E338C-08FA-456B-944D-2422317060B1}" presName="sibTrans" presStyleCnt="0"/>
      <dgm:spPr/>
    </dgm:pt>
    <dgm:pt modelId="{DF9B6A52-2AB6-48F7-BBC4-0D9BE7DA411C}" type="pres">
      <dgm:prSet presAssocID="{FF2EDEA9-EA49-423D-84BB-09F0F69F8879}" presName="textNode" presStyleLbl="node1" presStyleIdx="2" presStyleCnt="5" custScaleX="139855" custScaleY="106364">
        <dgm:presLayoutVars>
          <dgm:bulletEnabled val="1"/>
        </dgm:presLayoutVars>
      </dgm:prSet>
      <dgm:spPr/>
    </dgm:pt>
    <dgm:pt modelId="{BF7C56ED-25AC-4E23-83C4-2F63BEC6138B}" type="pres">
      <dgm:prSet presAssocID="{E71CEE8B-4E37-4E72-8B2F-29E942A2501F}" presName="sibTrans" presStyleCnt="0"/>
      <dgm:spPr/>
    </dgm:pt>
    <dgm:pt modelId="{557ABC12-7E4E-48BD-BE4E-2493A631295C}" type="pres">
      <dgm:prSet presAssocID="{D466DD37-ACCF-4E54-B341-0BB726CC88B0}" presName="textNode" presStyleLbl="node1" presStyleIdx="3" presStyleCnt="5" custScaleX="122718" custLinFactNeighborX="-14480" custLinFactNeighborY="-154">
        <dgm:presLayoutVars>
          <dgm:bulletEnabled val="1"/>
        </dgm:presLayoutVars>
      </dgm:prSet>
      <dgm:spPr/>
    </dgm:pt>
    <dgm:pt modelId="{EC9CDEEA-09F5-4A01-90F9-BDA8D656A32E}" type="pres">
      <dgm:prSet presAssocID="{2A964A14-48A8-410C-A7CD-7A68D30F9CCE}" presName="sibTrans" presStyleCnt="0"/>
      <dgm:spPr/>
    </dgm:pt>
    <dgm:pt modelId="{D8C49041-9E95-4A98-8C57-A9C8F25B732F}" type="pres">
      <dgm:prSet presAssocID="{F5667A6F-7413-44BA-925D-371ACF762251}" presName="textNode" presStyleLbl="node1" presStyleIdx="4" presStyleCnt="5">
        <dgm:presLayoutVars>
          <dgm:bulletEnabled val="1"/>
        </dgm:presLayoutVars>
      </dgm:prSet>
      <dgm:spPr/>
    </dgm:pt>
  </dgm:ptLst>
  <dgm:cxnLst>
    <dgm:cxn modelId="{20EEFF03-33D2-4EE4-B231-6A0518293F5E}" type="presOf" srcId="{D466DD37-ACCF-4E54-B341-0BB726CC88B0}" destId="{557ABC12-7E4E-48BD-BE4E-2493A631295C}" srcOrd="0" destOrd="0" presId="urn:microsoft.com/office/officeart/2005/8/layout/hProcess9"/>
    <dgm:cxn modelId="{64D78D1F-D105-4005-9AF3-3E537E981DDC}" type="presOf" srcId="{5E15CDEE-BA54-450C-AE79-42C2BED7D29E}" destId="{9315DD91-5E6A-4F40-84FC-666B5D602E3A}" srcOrd="0" destOrd="0" presId="urn:microsoft.com/office/officeart/2005/8/layout/hProcess9"/>
    <dgm:cxn modelId="{08D3B22E-27A3-4975-89B9-3A357D3CA713}" srcId="{5E15CDEE-BA54-450C-AE79-42C2BED7D29E}" destId="{D466DD37-ACCF-4E54-B341-0BB726CC88B0}" srcOrd="3" destOrd="0" parTransId="{7627F169-EABC-4C5A-8BDE-576A1A2F8EF2}" sibTransId="{2A964A14-48A8-410C-A7CD-7A68D30F9CCE}"/>
    <dgm:cxn modelId="{672CE12F-9952-4B69-9492-BAF4C23C6FE6}" srcId="{9FE37D6A-DEED-4211-B21F-9277AE0720F9}" destId="{1F2569A8-94CB-44C4-A3F5-5AB303A6F9AD}" srcOrd="0" destOrd="0" parTransId="{2B14E367-7018-4309-9795-B1DBDB4642EE}" sibTransId="{6C438A0C-0E86-4C9F-9AF4-5E727A2F1C62}"/>
    <dgm:cxn modelId="{98017334-B173-49CE-ACDA-C0AB668E9BA2}" type="presOf" srcId="{9FE37D6A-DEED-4211-B21F-9277AE0720F9}" destId="{18839A26-A0C9-4AF4-87A3-0C336BB275DC}" srcOrd="0" destOrd="0" presId="urn:microsoft.com/office/officeart/2005/8/layout/hProcess9"/>
    <dgm:cxn modelId="{57A1A837-F16C-4422-8B5B-723F3AF46210}" srcId="{5E15CDEE-BA54-450C-AE79-42C2BED7D29E}" destId="{FF2EDEA9-EA49-423D-84BB-09F0F69F8879}" srcOrd="2" destOrd="0" parTransId="{7CE24C4C-F115-4F7A-B049-4858A13B19E8}" sibTransId="{E71CEE8B-4E37-4E72-8B2F-29E942A2501F}"/>
    <dgm:cxn modelId="{0770343D-C6D6-467B-8709-87BBBDC825D7}" type="presOf" srcId="{F5667A6F-7413-44BA-925D-371ACF762251}" destId="{D8C49041-9E95-4A98-8C57-A9C8F25B732F}" srcOrd="0" destOrd="0" presId="urn:microsoft.com/office/officeart/2005/8/layout/hProcess9"/>
    <dgm:cxn modelId="{D547946A-F0CA-4947-8042-FC4314B11DE2}" srcId="{FF2EDEA9-EA49-423D-84BB-09F0F69F8879}" destId="{A2B3F7B1-4508-4CE3-8CAC-12401B6B3350}" srcOrd="2" destOrd="0" parTransId="{978448F4-6837-44A1-AA9C-8A6A82104B38}" sibTransId="{A494ED96-DB30-466A-8DD2-2789271C6370}"/>
    <dgm:cxn modelId="{D0EE3A50-0524-47CB-B22E-7F241212AD43}" type="presOf" srcId="{175D5188-DE34-4ABA-B3F1-4305B661C84A}" destId="{12CA5105-2996-4CA2-A11F-C983C06429F1}" srcOrd="0" destOrd="0" presId="urn:microsoft.com/office/officeart/2005/8/layout/hProcess9"/>
    <dgm:cxn modelId="{C1226F74-8FCF-48D1-946D-716B37C60BB5}" srcId="{FF2EDEA9-EA49-423D-84BB-09F0F69F8879}" destId="{44063121-F62D-4F67-A1DC-901E2F17518E}" srcOrd="0" destOrd="0" parTransId="{83167F1F-7B53-4786-AC7B-1EEA595B4B73}" sibTransId="{6C9E3875-FE7F-4783-9448-978E26714354}"/>
    <dgm:cxn modelId="{79AEC894-AE2C-467C-A2A2-4560643139FD}" type="presOf" srcId="{FF2EDEA9-EA49-423D-84BB-09F0F69F8879}" destId="{DF9B6A52-2AB6-48F7-BBC4-0D9BE7DA411C}" srcOrd="0" destOrd="0" presId="urn:microsoft.com/office/officeart/2005/8/layout/hProcess9"/>
    <dgm:cxn modelId="{15592698-43E7-40D2-8379-1EC7F5D28727}" srcId="{5E15CDEE-BA54-450C-AE79-42C2BED7D29E}" destId="{175D5188-DE34-4ABA-B3F1-4305B661C84A}" srcOrd="1" destOrd="0" parTransId="{4A93ECFA-6589-4945-A2AB-00D630D7DCF8}" sibTransId="{E29E338C-08FA-456B-944D-2422317060B1}"/>
    <dgm:cxn modelId="{29522EAA-B288-4350-8A56-0109BDA6F499}" srcId="{175D5188-DE34-4ABA-B3F1-4305B661C84A}" destId="{4769D6C5-9007-4A2F-B352-54B52B2B6DF4}" srcOrd="0" destOrd="0" parTransId="{D0643217-7277-431F-94CE-C011060CC7CF}" sibTransId="{937E9426-2B73-4AED-AB13-167B34117E4A}"/>
    <dgm:cxn modelId="{DA2B7BB9-5C1A-4E27-9499-9B1329096BE7}" srcId="{FF2EDEA9-EA49-423D-84BB-09F0F69F8879}" destId="{B6E5CF6E-D0BD-4D89-B665-B6F8DD821B69}" srcOrd="1" destOrd="0" parTransId="{65AA4E60-504B-497B-9326-19A00E30B610}" sibTransId="{80EB9B6E-215D-41BF-A4B8-70178CBDB805}"/>
    <dgm:cxn modelId="{1A8D23C0-D361-4A9E-965F-E5C20EEA62A2}" type="presOf" srcId="{4769D6C5-9007-4A2F-B352-54B52B2B6DF4}" destId="{12CA5105-2996-4CA2-A11F-C983C06429F1}" srcOrd="0" destOrd="1" presId="urn:microsoft.com/office/officeart/2005/8/layout/hProcess9"/>
    <dgm:cxn modelId="{B5C0FAC2-1406-498A-B644-7B4087F5AAFA}" srcId="{5E15CDEE-BA54-450C-AE79-42C2BED7D29E}" destId="{F5667A6F-7413-44BA-925D-371ACF762251}" srcOrd="4" destOrd="0" parTransId="{29863F8E-D1CB-4447-8110-C0B5167D1F02}" sibTransId="{263771D6-224C-4F3D-8BB2-43E5BCF6BC3C}"/>
    <dgm:cxn modelId="{E8960AC4-9066-45C0-A101-CE326D953774}" type="presOf" srcId="{1F2569A8-94CB-44C4-A3F5-5AB303A6F9AD}" destId="{18839A26-A0C9-4AF4-87A3-0C336BB275DC}" srcOrd="0" destOrd="1" presId="urn:microsoft.com/office/officeart/2005/8/layout/hProcess9"/>
    <dgm:cxn modelId="{69FEC5C6-DFDA-4150-825C-3DC08E21CAD8}" type="presOf" srcId="{DC5DB15C-B65D-4734-BF6E-8B81414FDBAA}" destId="{18839A26-A0C9-4AF4-87A3-0C336BB275DC}" srcOrd="0" destOrd="2" presId="urn:microsoft.com/office/officeart/2005/8/layout/hProcess9"/>
    <dgm:cxn modelId="{F2C388D6-0BB5-4A5F-A46B-83C39FD28933}" srcId="{5E15CDEE-BA54-450C-AE79-42C2BED7D29E}" destId="{9FE37D6A-DEED-4211-B21F-9277AE0720F9}" srcOrd="0" destOrd="0" parTransId="{FBE52D66-6D32-47E6-B0C3-8071241F529E}" sibTransId="{140DA897-7200-4677-8D59-AB02E04C0352}"/>
    <dgm:cxn modelId="{78F145D9-54B9-42F4-8DB5-3698ACAD65FA}" type="presOf" srcId="{B6E5CF6E-D0BD-4D89-B665-B6F8DD821B69}" destId="{DF9B6A52-2AB6-48F7-BBC4-0D9BE7DA411C}" srcOrd="0" destOrd="2" presId="urn:microsoft.com/office/officeart/2005/8/layout/hProcess9"/>
    <dgm:cxn modelId="{76AC60DE-206F-49A7-8C79-DEEC05C337A5}" srcId="{9FE37D6A-DEED-4211-B21F-9277AE0720F9}" destId="{DC5DB15C-B65D-4734-BF6E-8B81414FDBAA}" srcOrd="1" destOrd="0" parTransId="{02FCD0D3-ADDA-489E-8C60-0F9CAC419593}" sibTransId="{8DBA8891-CF34-4E1B-9524-65F161C20B19}"/>
    <dgm:cxn modelId="{F1BBE7DE-065C-4803-86F1-4306A865F07D}" type="presOf" srcId="{44063121-F62D-4F67-A1DC-901E2F17518E}" destId="{DF9B6A52-2AB6-48F7-BBC4-0D9BE7DA411C}" srcOrd="0" destOrd="1" presId="urn:microsoft.com/office/officeart/2005/8/layout/hProcess9"/>
    <dgm:cxn modelId="{4B6A6DE6-CA3F-4D11-B25C-50043A5354AD}" type="presOf" srcId="{DEC36BE6-EB6F-4182-A57A-F5BEA77A1138}" destId="{557ABC12-7E4E-48BD-BE4E-2493A631295C}" srcOrd="0" destOrd="1" presId="urn:microsoft.com/office/officeart/2005/8/layout/hProcess9"/>
    <dgm:cxn modelId="{14CBCDEF-9B9A-4DC6-9469-C0AFD5F25FF5}" type="presOf" srcId="{A2B3F7B1-4508-4CE3-8CAC-12401B6B3350}" destId="{DF9B6A52-2AB6-48F7-BBC4-0D9BE7DA411C}" srcOrd="0" destOrd="3" presId="urn:microsoft.com/office/officeart/2005/8/layout/hProcess9"/>
    <dgm:cxn modelId="{800AE4F4-404E-4156-B314-2DED47389229}" srcId="{D466DD37-ACCF-4E54-B341-0BB726CC88B0}" destId="{DEC36BE6-EB6F-4182-A57A-F5BEA77A1138}" srcOrd="0" destOrd="0" parTransId="{1309105B-11D2-4E70-97F3-7ECEF32A7E87}" sibTransId="{99B6702F-4046-4FA3-AB0A-93BBC8CA5E60}"/>
    <dgm:cxn modelId="{9273199E-79B0-4A6E-B411-D89024EC3230}" type="presParOf" srcId="{9315DD91-5E6A-4F40-84FC-666B5D602E3A}" destId="{B04041ED-6C79-42DD-8552-8E2DC45520F3}" srcOrd="0" destOrd="0" presId="urn:microsoft.com/office/officeart/2005/8/layout/hProcess9"/>
    <dgm:cxn modelId="{CB7F0698-D221-48BD-9F60-6E0CB51D4916}" type="presParOf" srcId="{9315DD91-5E6A-4F40-84FC-666B5D602E3A}" destId="{71F7CAD0-CC10-4223-84F6-C632765A046C}" srcOrd="1" destOrd="0" presId="urn:microsoft.com/office/officeart/2005/8/layout/hProcess9"/>
    <dgm:cxn modelId="{C40F077E-B126-4D94-A2C2-E1BA3DAECB01}" type="presParOf" srcId="{71F7CAD0-CC10-4223-84F6-C632765A046C}" destId="{18839A26-A0C9-4AF4-87A3-0C336BB275DC}" srcOrd="0" destOrd="0" presId="urn:microsoft.com/office/officeart/2005/8/layout/hProcess9"/>
    <dgm:cxn modelId="{5842F6CD-D8DD-4995-82FE-1A8FF44462E9}" type="presParOf" srcId="{71F7CAD0-CC10-4223-84F6-C632765A046C}" destId="{E9C8269F-0468-42D0-AAA1-A8015ABA85A3}" srcOrd="1" destOrd="0" presId="urn:microsoft.com/office/officeart/2005/8/layout/hProcess9"/>
    <dgm:cxn modelId="{F83B17C6-E506-4578-9F9C-35284F00B911}" type="presParOf" srcId="{71F7CAD0-CC10-4223-84F6-C632765A046C}" destId="{12CA5105-2996-4CA2-A11F-C983C06429F1}" srcOrd="2" destOrd="0" presId="urn:microsoft.com/office/officeart/2005/8/layout/hProcess9"/>
    <dgm:cxn modelId="{68998B15-A08D-41A7-B128-C0A96344DA40}" type="presParOf" srcId="{71F7CAD0-CC10-4223-84F6-C632765A046C}" destId="{049B89D1-2798-4D8D-A5CC-DE26D822C058}" srcOrd="3" destOrd="0" presId="urn:microsoft.com/office/officeart/2005/8/layout/hProcess9"/>
    <dgm:cxn modelId="{6D5E41C6-26F3-4A2E-A6B5-BCBC6D9DD378}" type="presParOf" srcId="{71F7CAD0-CC10-4223-84F6-C632765A046C}" destId="{DF9B6A52-2AB6-48F7-BBC4-0D9BE7DA411C}" srcOrd="4" destOrd="0" presId="urn:microsoft.com/office/officeart/2005/8/layout/hProcess9"/>
    <dgm:cxn modelId="{D3199FB6-84CE-4A7F-B28E-03435EC60CA8}" type="presParOf" srcId="{71F7CAD0-CC10-4223-84F6-C632765A046C}" destId="{BF7C56ED-25AC-4E23-83C4-2F63BEC6138B}" srcOrd="5" destOrd="0" presId="urn:microsoft.com/office/officeart/2005/8/layout/hProcess9"/>
    <dgm:cxn modelId="{7717D24C-D850-4DE1-9E79-DBAB3EE8D19B}" type="presParOf" srcId="{71F7CAD0-CC10-4223-84F6-C632765A046C}" destId="{557ABC12-7E4E-48BD-BE4E-2493A631295C}" srcOrd="6" destOrd="0" presId="urn:microsoft.com/office/officeart/2005/8/layout/hProcess9"/>
    <dgm:cxn modelId="{EB16EB9C-BE9C-4C7C-9AA0-A632FE7792E8}" type="presParOf" srcId="{71F7CAD0-CC10-4223-84F6-C632765A046C}" destId="{EC9CDEEA-09F5-4A01-90F9-BDA8D656A32E}" srcOrd="7" destOrd="0" presId="urn:microsoft.com/office/officeart/2005/8/layout/hProcess9"/>
    <dgm:cxn modelId="{45A0B88A-28E9-4B21-9648-1C8395FFD475}" type="presParOf" srcId="{71F7CAD0-CC10-4223-84F6-C632765A046C}" destId="{D8C49041-9E95-4A98-8C57-A9C8F25B732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041ED-6C79-42DD-8552-8E2DC45520F3}">
      <dsp:nvSpPr>
        <dsp:cNvPr id="0" name=""/>
        <dsp:cNvSpPr/>
      </dsp:nvSpPr>
      <dsp:spPr>
        <a:xfrm>
          <a:off x="2" y="0"/>
          <a:ext cx="8128814" cy="523875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39A26-A0C9-4AF4-87A3-0C336BB275DC}">
      <dsp:nvSpPr>
        <dsp:cNvPr id="0" name=""/>
        <dsp:cNvSpPr/>
      </dsp:nvSpPr>
      <dsp:spPr>
        <a:xfrm>
          <a:off x="1560" y="1571625"/>
          <a:ext cx="1367744" cy="20955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Inception</a:t>
          </a:r>
        </a:p>
        <a:p>
          <a:pPr marL="114300" lvl="1" indent="-114300" algn="l" defTabSz="622300">
            <a:lnSpc>
              <a:spcPct val="90000"/>
            </a:lnSpc>
            <a:spcBef>
              <a:spcPct val="0"/>
            </a:spcBef>
            <a:spcAft>
              <a:spcPct val="15000"/>
            </a:spcAft>
            <a:buChar char="•"/>
          </a:pPr>
          <a:r>
            <a:rPr lang="en-US" sz="1400" b="1" kern="1200" dirty="0"/>
            <a:t>Mobilizing team and resources</a:t>
          </a:r>
        </a:p>
        <a:p>
          <a:pPr marL="114300" lvl="1" indent="-114300" algn="l" defTabSz="622300">
            <a:lnSpc>
              <a:spcPct val="90000"/>
            </a:lnSpc>
            <a:spcBef>
              <a:spcPct val="0"/>
            </a:spcBef>
            <a:spcAft>
              <a:spcPct val="15000"/>
            </a:spcAft>
            <a:buChar char="•"/>
          </a:pPr>
          <a:r>
            <a:rPr lang="en-US" sz="1400" b="1" kern="1200" dirty="0"/>
            <a:t>Data collection  tool Formulation</a:t>
          </a:r>
        </a:p>
      </dsp:txBody>
      <dsp:txXfrm>
        <a:off x="68328" y="1638393"/>
        <a:ext cx="1234208" cy="1961964"/>
      </dsp:txXfrm>
    </dsp:sp>
    <dsp:sp modelId="{12CA5105-2996-4CA2-A11F-C983C06429F1}">
      <dsp:nvSpPr>
        <dsp:cNvPr id="0" name=""/>
        <dsp:cNvSpPr/>
      </dsp:nvSpPr>
      <dsp:spPr>
        <a:xfrm>
          <a:off x="1569350" y="1571625"/>
          <a:ext cx="1605914" cy="20955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Literature review on the different thematic areas</a:t>
          </a:r>
        </a:p>
        <a:p>
          <a:pPr marL="114300" lvl="1" indent="-114300" algn="l" defTabSz="622300">
            <a:lnSpc>
              <a:spcPct val="90000"/>
            </a:lnSpc>
            <a:spcBef>
              <a:spcPct val="0"/>
            </a:spcBef>
            <a:spcAft>
              <a:spcPct val="15000"/>
            </a:spcAft>
            <a:buChar char="•"/>
          </a:pPr>
          <a:r>
            <a:rPr lang="en-US" sz="1400" b="1" kern="1200" dirty="0"/>
            <a:t>Stakeholder mapping</a:t>
          </a:r>
        </a:p>
      </dsp:txBody>
      <dsp:txXfrm>
        <a:off x="1647744" y="1650019"/>
        <a:ext cx="1449126" cy="1938712"/>
      </dsp:txXfrm>
    </dsp:sp>
    <dsp:sp modelId="{DF9B6A52-2AB6-48F7-BBC4-0D9BE7DA411C}">
      <dsp:nvSpPr>
        <dsp:cNvPr id="0" name=""/>
        <dsp:cNvSpPr/>
      </dsp:nvSpPr>
      <dsp:spPr>
        <a:xfrm>
          <a:off x="3375309" y="1504946"/>
          <a:ext cx="1678638" cy="22288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Stakeholder engagements</a:t>
          </a:r>
        </a:p>
        <a:p>
          <a:pPr marL="0" lvl="0" indent="0" algn="l" defTabSz="622300">
            <a:lnSpc>
              <a:spcPct val="90000"/>
            </a:lnSpc>
            <a:spcBef>
              <a:spcPct val="0"/>
            </a:spcBef>
            <a:spcAft>
              <a:spcPct val="35000"/>
            </a:spcAft>
            <a:buNone/>
          </a:pPr>
          <a:endParaRPr lang="en-US" sz="1400" b="1" kern="1200" dirty="0"/>
        </a:p>
        <a:p>
          <a:pPr marL="114300" lvl="1" indent="-114300" algn="l" defTabSz="622300">
            <a:lnSpc>
              <a:spcPct val="90000"/>
            </a:lnSpc>
            <a:spcBef>
              <a:spcPct val="0"/>
            </a:spcBef>
            <a:spcAft>
              <a:spcPct val="15000"/>
            </a:spcAft>
            <a:buChar char="•"/>
          </a:pPr>
          <a:r>
            <a:rPr lang="en-US" sz="1400" b="1" kern="1200" dirty="0"/>
            <a:t>MDAs</a:t>
          </a:r>
        </a:p>
        <a:p>
          <a:pPr marL="114300" lvl="1" indent="-114300" algn="l" defTabSz="622300">
            <a:lnSpc>
              <a:spcPct val="90000"/>
            </a:lnSpc>
            <a:spcBef>
              <a:spcPct val="0"/>
            </a:spcBef>
            <a:spcAft>
              <a:spcPct val="15000"/>
            </a:spcAft>
            <a:buChar char="•"/>
          </a:pPr>
          <a:r>
            <a:rPr lang="en-US" sz="1400" b="1" kern="1200" dirty="0"/>
            <a:t>TPC of Urban Councils</a:t>
          </a:r>
        </a:p>
        <a:p>
          <a:pPr marL="114300" lvl="1" indent="-114300" algn="l" defTabSz="622300">
            <a:lnSpc>
              <a:spcPct val="90000"/>
            </a:lnSpc>
            <a:spcBef>
              <a:spcPct val="0"/>
            </a:spcBef>
            <a:spcAft>
              <a:spcPct val="15000"/>
            </a:spcAft>
            <a:buChar char="•"/>
          </a:pPr>
          <a:r>
            <a:rPr lang="en-US" sz="1400" b="1" kern="1200" dirty="0"/>
            <a:t>MDF</a:t>
          </a:r>
        </a:p>
      </dsp:txBody>
      <dsp:txXfrm>
        <a:off x="3457253" y="1586890"/>
        <a:ext cx="1514750" cy="2064969"/>
      </dsp:txXfrm>
    </dsp:sp>
    <dsp:sp modelId="{557ABC12-7E4E-48BD-BE4E-2493A631295C}">
      <dsp:nvSpPr>
        <dsp:cNvPr id="0" name=""/>
        <dsp:cNvSpPr/>
      </dsp:nvSpPr>
      <dsp:spPr>
        <a:xfrm>
          <a:off x="5225027" y="1568397"/>
          <a:ext cx="1472948" cy="20955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b="1" kern="1200" dirty="0"/>
        </a:p>
        <a:p>
          <a:pPr marL="0" lvl="0" indent="0" algn="l" defTabSz="622300">
            <a:lnSpc>
              <a:spcPct val="90000"/>
            </a:lnSpc>
            <a:spcBef>
              <a:spcPct val="0"/>
            </a:spcBef>
            <a:spcAft>
              <a:spcPct val="35000"/>
            </a:spcAft>
            <a:buNone/>
          </a:pPr>
          <a:endParaRPr lang="en-US" sz="1400" b="1" kern="1200" dirty="0"/>
        </a:p>
        <a:p>
          <a:pPr marL="0" lvl="0" indent="0" algn="l" defTabSz="622300">
            <a:lnSpc>
              <a:spcPct val="90000"/>
            </a:lnSpc>
            <a:spcBef>
              <a:spcPct val="0"/>
            </a:spcBef>
            <a:spcAft>
              <a:spcPct val="35000"/>
            </a:spcAft>
            <a:buNone/>
          </a:pPr>
          <a:r>
            <a:rPr lang="en-US" sz="1400" b="1" kern="1200" dirty="0"/>
            <a:t>Data analysis and report writing </a:t>
          </a:r>
        </a:p>
        <a:p>
          <a:pPr marL="114300" lvl="1" indent="-114300" algn="l" defTabSz="622300">
            <a:lnSpc>
              <a:spcPct val="90000"/>
            </a:lnSpc>
            <a:spcBef>
              <a:spcPct val="0"/>
            </a:spcBef>
            <a:spcAft>
              <a:spcPct val="15000"/>
            </a:spcAft>
            <a:buChar char="•"/>
          </a:pPr>
          <a:endParaRPr lang="en-US" sz="1400" b="1" kern="1200" dirty="0"/>
        </a:p>
      </dsp:txBody>
      <dsp:txXfrm>
        <a:off x="5296930" y="1640300"/>
        <a:ext cx="1329142" cy="1951694"/>
      </dsp:txXfrm>
    </dsp:sp>
    <dsp:sp modelId="{D8C49041-9E95-4A98-8C57-A9C8F25B732F}">
      <dsp:nvSpPr>
        <dsp:cNvPr id="0" name=""/>
        <dsp:cNvSpPr/>
      </dsp:nvSpPr>
      <dsp:spPr>
        <a:xfrm>
          <a:off x="6926987" y="1571625"/>
          <a:ext cx="1200270" cy="20955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National State of Urban Development report 2022</a:t>
          </a:r>
        </a:p>
      </dsp:txBody>
      <dsp:txXfrm>
        <a:off x="6985579" y="1630217"/>
        <a:ext cx="1083086" cy="19783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0.0156</cdr:x>
      <cdr:y>0.93753</cdr:y>
    </cdr:from>
    <cdr:to>
      <cdr:x>0.4141</cdr:x>
      <cdr:y>0.99333</cdr:y>
    </cdr:to>
    <cdr:sp macro="" textlink="">
      <cdr:nvSpPr>
        <cdr:cNvPr id="2" name="TextBox 2"/>
        <cdr:cNvSpPr txBox="1"/>
      </cdr:nvSpPr>
      <cdr:spPr>
        <a:xfrm xmlns:a="http://schemas.openxmlformats.org/drawingml/2006/main">
          <a:off x="102314" y="5429621"/>
          <a:ext cx="261441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500" dirty="0"/>
            <a:t>Source: USAID</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0.123</cdr:y>
    </cdr:to>
    <cdr:sp macro="" textlink="">
      <cdr:nvSpPr>
        <cdr:cNvPr id="2" name="TextBox 7"/>
        <cdr:cNvSpPr txBox="1"/>
      </cdr:nvSpPr>
      <cdr:spPr>
        <a:xfrm xmlns:a="http://schemas.openxmlformats.org/drawingml/2006/main">
          <a:off x="0" y="-1458532"/>
          <a:ext cx="5488010" cy="48473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a:latin typeface="Arial Black" panose="020B0A04020102020204" pitchFamily="34" charset="0"/>
            </a:rPr>
            <a:t>GDP Contributions and per Capita for the Eleven Districts which Housed current cities </a:t>
          </a:r>
          <a:endParaRPr lang="en-US" dirty="0">
            <a:latin typeface="Arial Black" panose="020B0A04020102020204" pitchFamily="34" charset="0"/>
          </a:endParaRPr>
        </a:p>
      </cdr:txBody>
    </cdr:sp>
  </cdr:relSizeAnchor>
  <cdr:relSizeAnchor xmlns:cdr="http://schemas.openxmlformats.org/drawingml/2006/chartDrawing">
    <cdr:from>
      <cdr:x>0</cdr:x>
      <cdr:y>0.9385</cdr:y>
    </cdr:from>
    <cdr:to>
      <cdr:x>0.35729</cdr:x>
      <cdr:y>1</cdr:y>
    </cdr:to>
    <cdr:sp macro="" textlink="">
      <cdr:nvSpPr>
        <cdr:cNvPr id="3" name="TextBox 2"/>
        <cdr:cNvSpPr txBox="1"/>
      </cdr:nvSpPr>
      <cdr:spPr>
        <a:xfrm xmlns:a="http://schemas.openxmlformats.org/drawingml/2006/main">
          <a:off x="-371341" y="4931416"/>
          <a:ext cx="261441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500" dirty="0"/>
            <a:t>Source: USAID</a:t>
          </a:r>
        </a:p>
      </cdr:txBody>
    </cdr:sp>
  </cdr:relSizeAnchor>
</c:userShapes>
</file>

<file path=ppt/drawings/drawing3.xml><?xml version="1.0" encoding="utf-8"?>
<c:userShapes xmlns:c="http://schemas.openxmlformats.org/drawingml/2006/chart">
  <cdr:relSizeAnchor xmlns:cdr="http://schemas.openxmlformats.org/drawingml/2006/chartDrawing">
    <cdr:from>
      <cdr:x>0.12278</cdr:x>
      <cdr:y>0.00313</cdr:y>
    </cdr:from>
    <cdr:to>
      <cdr:x>0.98159</cdr:x>
      <cdr:y>0.0999</cdr:y>
    </cdr:to>
    <cdr:sp macro="" textlink="">
      <cdr:nvSpPr>
        <cdr:cNvPr id="2" name="TextBox 1"/>
        <cdr:cNvSpPr txBox="1"/>
      </cdr:nvSpPr>
      <cdr:spPr>
        <a:xfrm xmlns:a="http://schemas.openxmlformats.org/drawingml/2006/main">
          <a:off x="1460098" y="12498"/>
          <a:ext cx="10212946" cy="3863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0.89313</cdr:y>
    </cdr:from>
    <cdr:to>
      <cdr:x>0.21985</cdr:x>
      <cdr:y>0.97407</cdr:y>
    </cdr:to>
    <cdr:sp macro="" textlink="">
      <cdr:nvSpPr>
        <cdr:cNvPr id="3" name="TextBox 2"/>
        <cdr:cNvSpPr txBox="1"/>
      </cdr:nvSpPr>
      <cdr:spPr>
        <a:xfrm xmlns:a="http://schemas.openxmlformats.org/drawingml/2006/main">
          <a:off x="-111125" y="3565874"/>
          <a:ext cx="261441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500" dirty="0"/>
            <a:t>Source: UBOS</a:t>
          </a:r>
        </a:p>
      </cdr:txBody>
    </cdr:sp>
  </cdr:relSizeAnchor>
</c:userShapes>
</file>

<file path=ppt/drawings/drawing4.xml><?xml version="1.0" encoding="utf-8"?>
<c:userShapes xmlns:c="http://schemas.openxmlformats.org/drawingml/2006/chart">
  <cdr:relSizeAnchor xmlns:cdr="http://schemas.openxmlformats.org/drawingml/2006/chartDrawing">
    <cdr:from>
      <cdr:x>0.0049</cdr:x>
      <cdr:y>0.91674</cdr:y>
    </cdr:from>
    <cdr:to>
      <cdr:x>0.25696</cdr:x>
      <cdr:y>1</cdr:y>
    </cdr:to>
    <cdr:sp macro="" textlink="">
      <cdr:nvSpPr>
        <cdr:cNvPr id="2" name="TextBox 1"/>
        <cdr:cNvSpPr txBox="1"/>
      </cdr:nvSpPr>
      <cdr:spPr>
        <a:xfrm xmlns:a="http://schemas.openxmlformats.org/drawingml/2006/main">
          <a:off x="50800" y="3616674"/>
          <a:ext cx="2614411"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dirty="0"/>
            <a:t>Source: UBOS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4D7E8-B03A-4E3B-BB4B-E033A553B74D}" type="datetimeFigureOut">
              <a:rPr lang="en-US" smtClean="0"/>
              <a:t>12/1/2023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7D4F0-D96F-4D4A-9696-039F842AF814}" type="slidenum">
              <a:rPr lang="en-US" smtClean="0"/>
              <a:t>‹#›</a:t>
            </a:fld>
            <a:endParaRPr lang="en-US"/>
          </a:p>
        </p:txBody>
      </p:sp>
    </p:spTree>
    <p:extLst>
      <p:ext uri="{BB962C8B-B14F-4D97-AF65-F5344CB8AC3E}">
        <p14:creationId xmlns:p14="http://schemas.microsoft.com/office/powerpoint/2010/main" val="215498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7D4F0-D96F-4D4A-9696-039F842AF814}" type="slidenum">
              <a:rPr lang="en-US" smtClean="0"/>
              <a:t>7</a:t>
            </a:fld>
            <a:endParaRPr lang="en-US"/>
          </a:p>
        </p:txBody>
      </p:sp>
    </p:spTree>
    <p:extLst>
      <p:ext uri="{BB962C8B-B14F-4D97-AF65-F5344CB8AC3E}">
        <p14:creationId xmlns:p14="http://schemas.microsoft.com/office/powerpoint/2010/main" val="227613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FF77D4F0-D96F-4D4A-9696-039F842AF814}" type="slidenum">
              <a:rPr lang="en-US" smtClean="0"/>
              <a:t>15</a:t>
            </a:fld>
            <a:endParaRPr lang="en-US"/>
          </a:p>
        </p:txBody>
      </p:sp>
    </p:spTree>
    <p:extLst>
      <p:ext uri="{BB962C8B-B14F-4D97-AF65-F5344CB8AC3E}">
        <p14:creationId xmlns:p14="http://schemas.microsoft.com/office/powerpoint/2010/main" val="320360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4611832C-1445-470D-9DE0-6A17782C98C2}" type="datetime1">
              <a:rPr lang="en-US" smtClean="0"/>
              <a:t>12/1/2023</a:t>
            </a:fld>
            <a:endParaRPr lang="en-US"/>
          </a:p>
        </p:txBody>
      </p:sp>
      <p:sp>
        <p:nvSpPr>
          <p:cNvPr id="20" name="Footer Placeholder 19"/>
          <p:cNvSpPr>
            <a:spLocks noGrp="1"/>
          </p:cNvSpPr>
          <p:nvPr>
            <p:ph type="ftr" sz="quarter" idx="11"/>
          </p:nvPr>
        </p:nvSpPr>
        <p:spPr/>
        <p:txBody>
          <a:bodyPr/>
          <a:lstStyle/>
          <a:p>
            <a:r>
              <a:rPr lang="en-US"/>
              <a:t>GIPEA AFRICA LIMITED</a:t>
            </a:r>
          </a:p>
        </p:txBody>
      </p:sp>
      <p:sp>
        <p:nvSpPr>
          <p:cNvPr id="10" name="Slide Number Placeholder 9"/>
          <p:cNvSpPr>
            <a:spLocks noGrp="1"/>
          </p:cNvSpPr>
          <p:nvPr>
            <p:ph type="sldNum" sz="quarter" idx="12"/>
          </p:nvPr>
        </p:nvSpPr>
        <p:spPr/>
        <p:txBody>
          <a:bodyPr/>
          <a:lstStyle/>
          <a:p>
            <a:fld id="{B98AC166-1B4F-47B9-BA79-3BAABD98AD8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F80055-D5C7-4115-A304-AA002F1CC7AC}" type="datetime1">
              <a:rPr lang="en-US" smtClean="0"/>
              <a:t>12/1/2023</a:t>
            </a:fld>
            <a:endParaRPr lang="en-US"/>
          </a:p>
        </p:txBody>
      </p:sp>
      <p:sp>
        <p:nvSpPr>
          <p:cNvPr id="5" name="Footer Placeholder 4"/>
          <p:cNvSpPr>
            <a:spLocks noGrp="1"/>
          </p:cNvSpPr>
          <p:nvPr>
            <p:ph type="ftr" sz="quarter" idx="11"/>
          </p:nvPr>
        </p:nvSpPr>
        <p:spPr/>
        <p:txBody>
          <a:bodyPr/>
          <a:lstStyle/>
          <a:p>
            <a:r>
              <a:rPr lang="en-US"/>
              <a:t>GIPEA AFRICA LIMITED</a:t>
            </a:r>
          </a:p>
        </p:txBody>
      </p:sp>
      <p:sp>
        <p:nvSpPr>
          <p:cNvPr id="6" name="Slide Number Placeholder 5"/>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A27EF2-5827-4BC9-A2D5-11773A177586}" type="datetime1">
              <a:rPr lang="en-US" smtClean="0"/>
              <a:t>12/1/2023</a:t>
            </a:fld>
            <a:endParaRPr lang="en-US"/>
          </a:p>
        </p:txBody>
      </p:sp>
      <p:sp>
        <p:nvSpPr>
          <p:cNvPr id="5" name="Footer Placeholder 4"/>
          <p:cNvSpPr>
            <a:spLocks noGrp="1"/>
          </p:cNvSpPr>
          <p:nvPr>
            <p:ph type="ftr" sz="quarter" idx="11"/>
          </p:nvPr>
        </p:nvSpPr>
        <p:spPr/>
        <p:txBody>
          <a:bodyPr/>
          <a:lstStyle/>
          <a:p>
            <a:r>
              <a:rPr lang="en-US"/>
              <a:t>GIPEA AFRICA LIMITED</a:t>
            </a:r>
          </a:p>
        </p:txBody>
      </p:sp>
      <p:sp>
        <p:nvSpPr>
          <p:cNvPr id="6" name="Slide Number Placeholder 5"/>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02E58-1A8C-47F5-9A96-F74B3499580A}" type="datetimeFigureOut">
              <a:rPr lang="en-UG" smtClean="0"/>
              <a:t>01/12/2023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454B16F8-7837-4420-8913-671F95408C62}" type="slidenum">
              <a:rPr lang="en-UG" smtClean="0"/>
              <a:t>‹#›</a:t>
            </a:fld>
            <a:endParaRPr lang="en-UG"/>
          </a:p>
        </p:txBody>
      </p:sp>
    </p:spTree>
    <p:extLst>
      <p:ext uri="{BB962C8B-B14F-4D97-AF65-F5344CB8AC3E}">
        <p14:creationId xmlns:p14="http://schemas.microsoft.com/office/powerpoint/2010/main" val="190348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67E70-139C-462A-937B-9E08766A5ED8}"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AE808-504C-48A1-8705-19AA1A36BCC9}" type="slidenum">
              <a:rPr lang="en-US" smtClean="0"/>
              <a:pPr/>
              <a:t>‹#›</a:t>
            </a:fld>
            <a:endParaRPr lang="en-US"/>
          </a:p>
        </p:txBody>
      </p:sp>
    </p:spTree>
    <p:extLst>
      <p:ext uri="{BB962C8B-B14F-4D97-AF65-F5344CB8AC3E}">
        <p14:creationId xmlns:p14="http://schemas.microsoft.com/office/powerpoint/2010/main" val="21406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p:cNvSpPr>
            <a:spLocks noGrp="1"/>
          </p:cNvSpPr>
          <p:nvPr>
            <p:ph type="ftr" sz="quarter" idx="11"/>
          </p:nvPr>
        </p:nvSpPr>
        <p:spPr/>
        <p:txBody>
          <a:bodyPr/>
          <a:lstStyle/>
          <a:p>
            <a:r>
              <a:rPr lang="en-US"/>
              <a:t>GIPEA AFRICA LIMITED</a:t>
            </a:r>
          </a:p>
        </p:txBody>
      </p:sp>
      <p:sp>
        <p:nvSpPr>
          <p:cNvPr id="6" name="Slide Number Placeholder 5"/>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A3DC15-2313-4952-93F5-6D363FB11876}" type="datetime1">
              <a:rPr lang="en-US" smtClean="0"/>
              <a:t>12/1/2023</a:t>
            </a:fld>
            <a:endParaRPr lang="en-US"/>
          </a:p>
        </p:txBody>
      </p:sp>
      <p:sp>
        <p:nvSpPr>
          <p:cNvPr id="5" name="Footer Placeholder 4"/>
          <p:cNvSpPr>
            <a:spLocks noGrp="1"/>
          </p:cNvSpPr>
          <p:nvPr>
            <p:ph type="ftr" sz="quarter" idx="11"/>
          </p:nvPr>
        </p:nvSpPr>
        <p:spPr/>
        <p:txBody>
          <a:bodyPr/>
          <a:lstStyle/>
          <a:p>
            <a:r>
              <a:rPr lang="en-US"/>
              <a:t>GIPEA AFRICA LIMITED</a:t>
            </a:r>
          </a:p>
        </p:txBody>
      </p:sp>
      <p:sp>
        <p:nvSpPr>
          <p:cNvPr id="6" name="Slide Number Placeholder 5"/>
          <p:cNvSpPr>
            <a:spLocks noGrp="1"/>
          </p:cNvSpPr>
          <p:nvPr>
            <p:ph type="sldNum" sz="quarter" idx="12"/>
          </p:nvPr>
        </p:nvSpPr>
        <p:spPr/>
        <p:txBody>
          <a:bodyPr/>
          <a:lstStyle/>
          <a:p>
            <a:fld id="{B98AC166-1B4F-47B9-BA79-3BAABD98AD8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A9DAB10-900B-4574-A4E4-960BF8658E88}" type="datetime1">
              <a:rPr lang="en-US" smtClean="0"/>
              <a:t>12/1/2023</a:t>
            </a:fld>
            <a:endParaRPr lang="en-US"/>
          </a:p>
        </p:txBody>
      </p:sp>
      <p:sp>
        <p:nvSpPr>
          <p:cNvPr id="6" name="Footer Placeholder 5"/>
          <p:cNvSpPr>
            <a:spLocks noGrp="1"/>
          </p:cNvSpPr>
          <p:nvPr>
            <p:ph type="ftr" sz="quarter" idx="11"/>
          </p:nvPr>
        </p:nvSpPr>
        <p:spPr/>
        <p:txBody>
          <a:bodyPr/>
          <a:lstStyle/>
          <a:p>
            <a:r>
              <a:rPr lang="en-US"/>
              <a:t>GIPEA AFRICA LIMITED</a:t>
            </a:r>
          </a:p>
        </p:txBody>
      </p:sp>
      <p:sp>
        <p:nvSpPr>
          <p:cNvPr id="7" name="Slide Number Placeholder 6"/>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EA57C38-ED58-4182-8798-3D994FE5F76E}" type="datetime1">
              <a:rPr lang="en-US" smtClean="0"/>
              <a:t>12/1/2023</a:t>
            </a:fld>
            <a:endParaRPr lang="en-US"/>
          </a:p>
        </p:txBody>
      </p:sp>
      <p:sp>
        <p:nvSpPr>
          <p:cNvPr id="8" name="Footer Placeholder 7"/>
          <p:cNvSpPr>
            <a:spLocks noGrp="1"/>
          </p:cNvSpPr>
          <p:nvPr>
            <p:ph type="ftr" sz="quarter" idx="11"/>
          </p:nvPr>
        </p:nvSpPr>
        <p:spPr/>
        <p:txBody>
          <a:bodyPr/>
          <a:lstStyle/>
          <a:p>
            <a:r>
              <a:rPr lang="en-US"/>
              <a:t>GIPEA AFRICA LIMITED</a:t>
            </a:r>
          </a:p>
        </p:txBody>
      </p:sp>
      <p:sp>
        <p:nvSpPr>
          <p:cNvPr id="9" name="Slide Number Placeholder 8"/>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E317FA4-E305-4127-A31A-611DD6ACF198}" type="datetime1">
              <a:rPr lang="en-US" smtClean="0"/>
              <a:t>12/1/2023</a:t>
            </a:fld>
            <a:endParaRPr lang="en-US"/>
          </a:p>
        </p:txBody>
      </p:sp>
      <p:sp>
        <p:nvSpPr>
          <p:cNvPr id="4" name="Footer Placeholder 3"/>
          <p:cNvSpPr>
            <a:spLocks noGrp="1"/>
          </p:cNvSpPr>
          <p:nvPr>
            <p:ph type="ftr" sz="quarter" idx="11"/>
          </p:nvPr>
        </p:nvSpPr>
        <p:spPr/>
        <p:txBody>
          <a:bodyPr/>
          <a:lstStyle/>
          <a:p>
            <a:r>
              <a:rPr lang="en-US"/>
              <a:t>GIPEA AFRICA LIMITED</a:t>
            </a:r>
          </a:p>
        </p:txBody>
      </p:sp>
      <p:sp>
        <p:nvSpPr>
          <p:cNvPr id="5" name="Slide Number Placeholder 4"/>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4FA652-B171-4EAA-B38F-78823ACCAE0A}" type="datetime1">
              <a:rPr lang="en-US" smtClean="0"/>
              <a:t>12/1/2023</a:t>
            </a:fld>
            <a:endParaRPr lang="en-US"/>
          </a:p>
        </p:txBody>
      </p:sp>
      <p:sp>
        <p:nvSpPr>
          <p:cNvPr id="3" name="Footer Placeholder 2"/>
          <p:cNvSpPr>
            <a:spLocks noGrp="1"/>
          </p:cNvSpPr>
          <p:nvPr>
            <p:ph type="ftr" sz="quarter" idx="11"/>
          </p:nvPr>
        </p:nvSpPr>
        <p:spPr/>
        <p:txBody>
          <a:bodyPr/>
          <a:lstStyle/>
          <a:p>
            <a:r>
              <a:rPr lang="en-US"/>
              <a:t>GIPEA AFRICA LIMITED</a:t>
            </a:r>
          </a:p>
        </p:txBody>
      </p:sp>
      <p:sp>
        <p:nvSpPr>
          <p:cNvPr id="4" name="Slide Number Placeholder 3"/>
          <p:cNvSpPr>
            <a:spLocks noGrp="1"/>
          </p:cNvSpPr>
          <p:nvPr>
            <p:ph type="sldNum" sz="quarter" idx="12"/>
          </p:nvPr>
        </p:nvSpPr>
        <p:spPr/>
        <p:txBody>
          <a:bodyPr/>
          <a:lstStyle/>
          <a:p>
            <a:fld id="{B98AC166-1B4F-47B9-BA79-3BAABD98AD8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F75FAAD-C78C-4E43-A07D-A019DF3BF725}" type="datetime1">
              <a:rPr lang="en-US" smtClean="0"/>
              <a:t>12/1/2023</a:t>
            </a:fld>
            <a:endParaRPr lang="en-US"/>
          </a:p>
        </p:txBody>
      </p:sp>
      <p:sp>
        <p:nvSpPr>
          <p:cNvPr id="6" name="Footer Placeholder 5"/>
          <p:cNvSpPr>
            <a:spLocks noGrp="1"/>
          </p:cNvSpPr>
          <p:nvPr>
            <p:ph type="ftr" sz="quarter" idx="11"/>
          </p:nvPr>
        </p:nvSpPr>
        <p:spPr/>
        <p:txBody>
          <a:bodyPr/>
          <a:lstStyle/>
          <a:p>
            <a:r>
              <a:rPr lang="en-US"/>
              <a:t>GIPEA AFRICA LIMITED</a:t>
            </a:r>
          </a:p>
        </p:txBody>
      </p:sp>
      <p:sp>
        <p:nvSpPr>
          <p:cNvPr id="7" name="Slide Number Placeholder 6"/>
          <p:cNvSpPr>
            <a:spLocks noGrp="1"/>
          </p:cNvSpPr>
          <p:nvPr>
            <p:ph type="sldNum" sz="quarter" idx="12"/>
          </p:nvPr>
        </p:nvSpPr>
        <p:spPr/>
        <p:txBody>
          <a:bodyPr/>
          <a:lstStyle/>
          <a:p>
            <a:fld id="{B98AC166-1B4F-47B9-BA79-3BAABD98AD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73BF3D1-D514-4518-81A4-9EB8A3DA9AFA}" type="datetime1">
              <a:rPr lang="en-US" smtClean="0"/>
              <a:t>12/1/2023</a:t>
            </a:fld>
            <a:endParaRPr lang="en-US"/>
          </a:p>
        </p:txBody>
      </p:sp>
      <p:sp>
        <p:nvSpPr>
          <p:cNvPr id="6" name="Footer Placeholder 5"/>
          <p:cNvSpPr>
            <a:spLocks noGrp="1"/>
          </p:cNvSpPr>
          <p:nvPr>
            <p:ph type="ftr" sz="quarter" idx="11"/>
          </p:nvPr>
        </p:nvSpPr>
        <p:spPr/>
        <p:txBody>
          <a:bodyPr/>
          <a:lstStyle/>
          <a:p>
            <a:r>
              <a:rPr lang="en-US"/>
              <a:t>GIPEA AFRICA LIMITED</a:t>
            </a:r>
          </a:p>
        </p:txBody>
      </p:sp>
      <p:sp>
        <p:nvSpPr>
          <p:cNvPr id="7" name="Slide Number Placeholder 6"/>
          <p:cNvSpPr>
            <a:spLocks noGrp="1"/>
          </p:cNvSpPr>
          <p:nvPr>
            <p:ph type="sldNum" sz="quarter" idx="12"/>
          </p:nvPr>
        </p:nvSpPr>
        <p:spPr/>
        <p:txBody>
          <a:bodyPr/>
          <a:lstStyle/>
          <a:p>
            <a:fld id="{B98AC166-1B4F-47B9-BA79-3BAABD98AD8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EEE4B2C-7532-42E7-AC4D-1A00C91FF4DF}" type="datetime1">
              <a:rPr lang="en-US" smtClean="0"/>
              <a:t>12/1/2023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GIPEA AFRICA LIMITED</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98AC166-1B4F-47B9-BA79-3BAABD98AD8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49.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hyperlink" Target="https://www.gatesfoundation.org/goalkeepers/report/2021-report/progress-indicators/maternal-mortality/" TargetMode="External"/><Relationship Id="rId2" Type="http://schemas.openxmlformats.org/officeDocument/2006/relationships/hyperlink" Target="https://www.ubos.org/wp-content/uploads/2021/03/UBOS-WOMENS-DAY-BROCHURE-2021.pdf" TargetMode="Externa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7.png"/></Relationships>
</file>

<file path=ppt/slides/_rels/slide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56.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412" y="1004889"/>
            <a:ext cx="8153400" cy="2957511"/>
          </a:xfrm>
        </p:spPr>
        <p:txBody>
          <a:bodyPr>
            <a:noAutofit/>
          </a:bodyPr>
          <a:lstStyle/>
          <a:p>
            <a:pPr marL="0" marR="0" algn="ctr">
              <a:spcBef>
                <a:spcPts val="0"/>
              </a:spcBef>
              <a:spcAft>
                <a:spcPts val="0"/>
              </a:spcAft>
            </a:pP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br>
              <a:rPr lang="en-GB" sz="4000" b="1" dirty="0">
                <a:solidFill>
                  <a:srgbClr val="385623"/>
                </a:solidFill>
                <a:effectLst/>
                <a:latin typeface="Constantia" panose="02030602050306030303" pitchFamily="18" charset="0"/>
                <a:ea typeface="Times New Roman"/>
              </a:rPr>
            </a:br>
            <a:r>
              <a:rPr lang="en-US" b="1" dirty="0">
                <a:effectLst/>
                <a:latin typeface="Constantia" panose="02030602050306030303" pitchFamily="18" charset="0"/>
              </a:rPr>
              <a:t>THE STATE OF THE URBAN SECTOR REPORT FOR UGANDA, 2022</a:t>
            </a:r>
            <a:endParaRPr lang="en-US" sz="4000" dirty="0">
              <a:latin typeface="Constantia" panose="02030602050306030303" pitchFamily="18" charset="0"/>
            </a:endParaRPr>
          </a:p>
        </p:txBody>
      </p:sp>
      <p:sp>
        <p:nvSpPr>
          <p:cNvPr id="3" name="Subtitle 2"/>
          <p:cNvSpPr>
            <a:spLocks noGrp="1"/>
          </p:cNvSpPr>
          <p:nvPr>
            <p:ph type="subTitle" idx="1"/>
          </p:nvPr>
        </p:nvSpPr>
        <p:spPr>
          <a:xfrm>
            <a:off x="990600" y="4495800"/>
            <a:ext cx="8153400" cy="685800"/>
          </a:xfrm>
        </p:spPr>
        <p:txBody>
          <a:bodyPr>
            <a:noAutofit/>
          </a:bodyPr>
          <a:lstStyle/>
          <a:p>
            <a:pPr marL="0" marR="0" algn="ctr">
              <a:spcBef>
                <a:spcPts val="0"/>
              </a:spcBef>
              <a:spcAft>
                <a:spcPts val="0"/>
              </a:spcAft>
            </a:pPr>
            <a:r>
              <a:rPr lang="en-GB" sz="4400" dirty="0">
                <a:solidFill>
                  <a:schemeClr val="accent3">
                    <a:lumMod val="75000"/>
                  </a:schemeClr>
                </a:solidFill>
                <a:latin typeface="Franklin Gothic Heavy" pitchFamily="34" charset="0"/>
                <a:ea typeface="Times New Roman"/>
              </a:rPr>
              <a:t>FINAL REPORT</a:t>
            </a:r>
            <a:endParaRPr lang="en-US" sz="4400" dirty="0">
              <a:solidFill>
                <a:schemeClr val="accent3">
                  <a:lumMod val="75000"/>
                </a:schemeClr>
              </a:solidFill>
              <a:latin typeface="Franklin Gothic Heavy" pitchFamily="34" charset="0"/>
              <a:ea typeface="Times New Roman"/>
            </a:endParaRPr>
          </a:p>
        </p:txBody>
      </p:sp>
      <p:pic>
        <p:nvPicPr>
          <p:cNvPr id="6" name="Picture 29">
            <a:extLst>
              <a:ext uri="{FF2B5EF4-FFF2-40B4-BE49-F238E27FC236}">
                <a16:creationId xmlns:a16="http://schemas.microsoft.com/office/drawing/2014/main" id="{829324B5-EDB7-4078-B580-48A5D1CD81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685800" cy="658921"/>
          </a:xfrm>
          <a:prstGeom prst="rect">
            <a:avLst/>
          </a:prstGeom>
          <a:noFill/>
          <a:ln w="9525">
            <a:solidFill>
              <a:schemeClr val="accent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4F9504FB-A4F1-4F9D-9081-0E2771FD2D73}"/>
              </a:ext>
            </a:extLst>
          </p:cNvPr>
          <p:cNvSpPr txBox="1"/>
          <p:nvPr/>
        </p:nvSpPr>
        <p:spPr>
          <a:xfrm>
            <a:off x="3048000" y="5934670"/>
            <a:ext cx="5943600" cy="646331"/>
          </a:xfrm>
          <a:prstGeom prst="rect">
            <a:avLst/>
          </a:prstGeom>
          <a:noFill/>
        </p:spPr>
        <p:txBody>
          <a:bodyPr wrap="square" rtlCol="0">
            <a:spAutoFit/>
          </a:bodyPr>
          <a:lstStyle/>
          <a:p>
            <a:pPr algn="r"/>
            <a:r>
              <a:rPr lang="en-US" sz="1800" b="1" dirty="0"/>
              <a:t>Presented </a:t>
            </a:r>
            <a:r>
              <a:rPr lang="en-US" b="1" dirty="0"/>
              <a:t>during the MLHUD Dissemination Workshop</a:t>
            </a:r>
            <a:endParaRPr lang="en-US" sz="1800" b="1" dirty="0"/>
          </a:p>
        </p:txBody>
      </p:sp>
    </p:spTree>
    <p:extLst>
      <p:ext uri="{BB962C8B-B14F-4D97-AF65-F5344CB8AC3E}">
        <p14:creationId xmlns:p14="http://schemas.microsoft.com/office/powerpoint/2010/main" val="3992790481"/>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035D34A-9E17-4E43-9BA5-3C22CD3EDCA4}"/>
              </a:ext>
            </a:extLst>
          </p:cNvPr>
          <p:cNvSpPr>
            <a:spLocks noGrp="1"/>
          </p:cNvSpPr>
          <p:nvPr>
            <p:ph type="title"/>
          </p:nvPr>
        </p:nvSpPr>
        <p:spPr>
          <a:xfrm>
            <a:off x="990600" y="-76200"/>
            <a:ext cx="8153400" cy="82330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900" b="1" dirty="0">
                <a:ln w="0"/>
                <a:solidFill>
                  <a:schemeClr val="accent3">
                    <a:lumMod val="75000"/>
                  </a:schemeClr>
                </a:solidFill>
                <a:effectLst/>
              </a:rPr>
              <a:t>Overview</a:t>
            </a:r>
          </a:p>
        </p:txBody>
      </p:sp>
      <p:sp>
        <p:nvSpPr>
          <p:cNvPr id="20483" name="Content Placeholder 2">
            <a:extLst>
              <a:ext uri="{FF2B5EF4-FFF2-40B4-BE49-F238E27FC236}">
                <a16:creationId xmlns:a16="http://schemas.microsoft.com/office/drawing/2014/main" id="{E1733CBD-7221-44CF-B42C-B096CFB0D294}"/>
              </a:ext>
            </a:extLst>
          </p:cNvPr>
          <p:cNvSpPr>
            <a:spLocks noGrp="1"/>
          </p:cNvSpPr>
          <p:nvPr>
            <p:ph idx="1"/>
          </p:nvPr>
        </p:nvSpPr>
        <p:spPr>
          <a:xfrm>
            <a:off x="990600" y="747102"/>
            <a:ext cx="4724400" cy="6110898"/>
          </a:xfrm>
          <a:noFill/>
        </p:spPr>
        <p:txBody>
          <a:bodyPr>
            <a:normAutofit/>
          </a:bodyPr>
          <a:lstStyle/>
          <a:p>
            <a:pPr algn="just" eaLnBrk="1" hangingPunct="1">
              <a:spcBef>
                <a:spcPct val="0"/>
              </a:spcBef>
              <a:buFont typeface="Wingdings" panose="05000000000000000000" pitchFamily="2" charset="2"/>
              <a:buChar char="§"/>
            </a:pPr>
            <a:r>
              <a:rPr lang="en-US" altLang="en-US" sz="2400" b="1" dirty="0">
                <a:latin typeface="+mj-lt"/>
              </a:rPr>
              <a:t>Uganda has a population base of 35 million and a high population growth rate of 3.2% - one of the fastest-growing populations in Africa (Un-Habitat 2016 – 2021). </a:t>
            </a:r>
          </a:p>
          <a:p>
            <a:pPr algn="just" eaLnBrk="1" hangingPunct="1">
              <a:spcBef>
                <a:spcPct val="0"/>
              </a:spcBef>
              <a:buFont typeface="Wingdings" panose="05000000000000000000" pitchFamily="2" charset="2"/>
              <a:buChar char="§"/>
            </a:pPr>
            <a:r>
              <a:rPr lang="en-US" altLang="en-US" sz="2400" b="1" dirty="0">
                <a:solidFill>
                  <a:srgbClr val="0033CC"/>
                </a:solidFill>
                <a:latin typeface="+mj-lt"/>
              </a:rPr>
              <a:t>Also experiences rapid urban population growth rate - % of the population living in urban areas increased from 12.3% in 2002 to 18.6% in 2014 which reflects an annual urban GR of 5.2% and </a:t>
            </a:r>
            <a:r>
              <a:rPr lang="en-US" altLang="en-US" sz="2400" b="1" dirty="0">
                <a:solidFill>
                  <a:srgbClr val="FF0000"/>
                </a:solidFill>
                <a:latin typeface="+mj-lt"/>
              </a:rPr>
              <a:t>the level of urbanization in Uganda will increase to 50% by 2050 (UBOS 2014). </a:t>
            </a:r>
          </a:p>
        </p:txBody>
      </p:sp>
      <p:pic>
        <p:nvPicPr>
          <p:cNvPr id="5" name="Picture 29">
            <a:extLst>
              <a:ext uri="{FF2B5EF4-FFF2-40B4-BE49-F238E27FC236}">
                <a16:creationId xmlns:a16="http://schemas.microsoft.com/office/drawing/2014/main" id="{226C498A-F390-44E8-A8D8-F1DE937D7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a:extLst>
              <a:ext uri="{FF2B5EF4-FFF2-40B4-BE49-F238E27FC236}">
                <a16:creationId xmlns:a16="http://schemas.microsoft.com/office/drawing/2014/main" id="{C8E308F1-3843-DD0A-5B74-A7253729C2D7}"/>
              </a:ext>
            </a:extLst>
          </p:cNvPr>
          <p:cNvGraphicFramePr>
            <a:graphicFrameLocks/>
          </p:cNvGraphicFramePr>
          <p:nvPr>
            <p:extLst>
              <p:ext uri="{D42A27DB-BD31-4B8C-83A1-F6EECF244321}">
                <p14:modId xmlns:p14="http://schemas.microsoft.com/office/powerpoint/2010/main" val="3994327242"/>
              </p:ext>
            </p:extLst>
          </p:nvPr>
        </p:nvGraphicFramePr>
        <p:xfrm>
          <a:off x="5638800" y="2438400"/>
          <a:ext cx="3505200" cy="2971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0"/>
            <a:ext cx="7957232"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URBAN </a:t>
            </a:r>
            <a:r>
              <a:rPr lang="en-US" altLang="en-US" sz="2800" b="1">
                <a:effectLst/>
              </a:rPr>
              <a:t>RAIL TRANSPORT</a:t>
            </a:r>
            <a:endParaRPr lang="en-US" altLang="en-US" sz="2800" b="1" dirty="0">
              <a:effectLst/>
            </a:endParaRPr>
          </a:p>
        </p:txBody>
      </p:sp>
      <p:graphicFrame>
        <p:nvGraphicFramePr>
          <p:cNvPr id="6" name="Table 4">
            <a:extLst>
              <a:ext uri="{FF2B5EF4-FFF2-40B4-BE49-F238E27FC236}">
                <a16:creationId xmlns:a16="http://schemas.microsoft.com/office/drawing/2014/main" id="{1751DDFB-1A9D-461D-AFCC-669E9FA4FC5C}"/>
              </a:ext>
            </a:extLst>
          </p:cNvPr>
          <p:cNvGraphicFramePr>
            <a:graphicFrameLocks noGrp="1"/>
          </p:cNvGraphicFramePr>
          <p:nvPr>
            <p:ph idx="1"/>
            <p:extLst>
              <p:ext uri="{D42A27DB-BD31-4B8C-83A1-F6EECF244321}">
                <p14:modId xmlns:p14="http://schemas.microsoft.com/office/powerpoint/2010/main" val="3458265916"/>
              </p:ext>
            </p:extLst>
          </p:nvPr>
        </p:nvGraphicFramePr>
        <p:xfrm>
          <a:off x="34925" y="548680"/>
          <a:ext cx="9109076" cy="5684552"/>
        </p:xfrm>
        <a:graphic>
          <a:graphicData uri="http://schemas.openxmlformats.org/drawingml/2006/table">
            <a:tbl>
              <a:tblPr firstRow="1" bandRow="1">
                <a:tableStyleId>{5C22544A-7EE6-4342-B048-85BDC9FD1C3A}</a:tableStyleId>
              </a:tblPr>
              <a:tblGrid>
                <a:gridCol w="4738205">
                  <a:extLst>
                    <a:ext uri="{9D8B030D-6E8A-4147-A177-3AD203B41FA5}">
                      <a16:colId xmlns:a16="http://schemas.microsoft.com/office/drawing/2014/main" val="20000"/>
                    </a:ext>
                  </a:extLst>
                </a:gridCol>
                <a:gridCol w="4370871">
                  <a:extLst>
                    <a:ext uri="{9D8B030D-6E8A-4147-A177-3AD203B41FA5}">
                      <a16:colId xmlns:a16="http://schemas.microsoft.com/office/drawing/2014/main" val="20001"/>
                    </a:ext>
                  </a:extLst>
                </a:gridCol>
              </a:tblGrid>
              <a:tr h="280703">
                <a:tc>
                  <a:txBody>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900" b="1" kern="1200" dirty="0">
                          <a:solidFill>
                            <a:srgbClr val="0000FF"/>
                          </a:solidFill>
                          <a:effectLst/>
                          <a:latin typeface="+mn-lt"/>
                          <a:ea typeface="+mn-ea"/>
                          <a:cs typeface="+mn-cs"/>
                        </a:rPr>
                        <a:t>Key findings/issues</a:t>
                      </a:r>
                    </a:p>
                  </a:txBody>
                  <a:tcPr marL="91453" marR="91453" marT="45728" marB="45728" anchor="ctr">
                    <a:solidFill>
                      <a:srgbClr val="CCFFFF"/>
                    </a:solidFill>
                  </a:tcPr>
                </a:tc>
                <a:tc rowSpan="2">
                  <a:txBody>
                    <a:bodyPr/>
                    <a:lstStyle/>
                    <a:p>
                      <a:pPr algn="just"/>
                      <a:r>
                        <a:rPr lang="en-US" sz="1900" b="1" i="0" u="none" kern="1200" dirty="0">
                          <a:solidFill>
                            <a:srgbClr val="0000FF"/>
                          </a:solidFill>
                          <a:effectLst/>
                          <a:latin typeface="+mn-lt"/>
                          <a:ea typeface="+mn-ea"/>
                          <a:cs typeface="+mn-cs"/>
                        </a:rPr>
                        <a:t>Conclusion.</a:t>
                      </a:r>
                    </a:p>
                    <a:p>
                      <a:pPr algn="just"/>
                      <a:r>
                        <a:rPr lang="en-US" sz="1900" b="1" kern="1200" dirty="0">
                          <a:solidFill>
                            <a:schemeClr val="dk1"/>
                          </a:solidFill>
                          <a:effectLst/>
                          <a:latin typeface="+mn-lt"/>
                          <a:ea typeface="+mn-ea"/>
                          <a:cs typeface="+mn-cs"/>
                        </a:rPr>
                        <a:t>Intercity rail transit services &amp; infrastructure were non existent.</a:t>
                      </a:r>
                    </a:p>
                    <a:p>
                      <a:pPr algn="just"/>
                      <a:r>
                        <a:rPr lang="en-US" sz="1900" b="1" i="0" u="none" kern="1200" dirty="0">
                          <a:solidFill>
                            <a:srgbClr val="0000FF"/>
                          </a:solidFill>
                          <a:effectLst/>
                          <a:latin typeface="+mn-lt"/>
                          <a:ea typeface="+mn-ea"/>
                          <a:cs typeface="+mn-cs"/>
                        </a:rPr>
                        <a:t>Recommendation.</a:t>
                      </a:r>
                    </a:p>
                    <a:p>
                      <a:pPr marL="285750" indent="-285750" algn="just" defTabSz="457200" rtl="0" eaLnBrk="1" latinLnBrk="0" hangingPunct="1">
                        <a:buFont typeface="Wingdings" panose="05000000000000000000" pitchFamily="2" charset="2"/>
                        <a:buChar char="q"/>
                      </a:pPr>
                      <a:r>
                        <a:rPr lang="en-US" sz="1900" b="1" kern="1200" dirty="0">
                          <a:solidFill>
                            <a:schemeClr val="tx1"/>
                          </a:solidFill>
                          <a:effectLst/>
                          <a:latin typeface="+mn-lt"/>
                          <a:ea typeface="+mn-ea"/>
                          <a:cs typeface="+mn-cs"/>
                        </a:rPr>
                        <a:t>Fast track the implementation of SGR Project that is planned to be an Electric mixed railway network system that will provide: 75% cargo/Freight Services, and 25% Passenger Services mainly for international passengers (Mombasa-Nairobi-Tororo-Kampala) and Intercity Passenger Services linking regional cities.</a:t>
                      </a:r>
                    </a:p>
                  </a:txBody>
                  <a:tcPr marL="91453" marR="91453" marT="45728" marB="45728">
                    <a:solidFill>
                      <a:srgbClr val="CCFFFF"/>
                    </a:solidFill>
                  </a:tcPr>
                </a:tc>
                <a:extLst>
                  <a:ext uri="{0D108BD9-81ED-4DB2-BD59-A6C34878D82A}">
                    <a16:rowId xmlns:a16="http://schemas.microsoft.com/office/drawing/2014/main" val="10000"/>
                  </a:ext>
                </a:extLst>
              </a:tr>
              <a:tr h="1526985">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rgbClr val="FF0000"/>
                          </a:solidFill>
                          <a:effectLst/>
                          <a:latin typeface="+mn-lt"/>
                          <a:ea typeface="+mn-ea"/>
                          <a:cs typeface="+mn-cs"/>
                        </a:rPr>
                        <a:t>There were no urban rail transit services both intercity and intra city due to lack of rail network &amp; infrastructure.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chemeClr val="dk1"/>
                          </a:solidFill>
                          <a:effectLst/>
                          <a:latin typeface="+mn-lt"/>
                          <a:ea typeface="+mn-ea"/>
                          <a:cs typeface="+mn-cs"/>
                        </a:rPr>
                        <a:t>The existing railway system mainly offers freight services and with a very limited passenger service in Kampala.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chemeClr val="tx1"/>
                          </a:solidFill>
                          <a:effectLst/>
                          <a:latin typeface="+mn-lt"/>
                          <a:ea typeface="+mn-ea"/>
                          <a:cs typeface="+mn-cs"/>
                        </a:rPr>
                        <a:t>Poor and aging infrastructure, inadequate funding, land encroachment, and current legal and policy framework are major factors  not conducive for rail-sector growth.</a:t>
                      </a:r>
                      <a:r>
                        <a:rPr lang="en-US" sz="1900" b="1" kern="1200" dirty="0">
                          <a:solidFill>
                            <a:schemeClr val="dk1"/>
                          </a:solidFill>
                          <a:effectLst/>
                          <a:latin typeface="+mn-lt"/>
                          <a:ea typeface="+mn-ea"/>
                          <a:cs typeface="+mn-cs"/>
                        </a:rPr>
                        <a:t>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chemeClr val="dk1"/>
                          </a:solidFill>
                          <a:effectLst/>
                          <a:latin typeface="+mn-lt"/>
                          <a:ea typeface="+mn-ea"/>
                          <a:cs typeface="+mn-cs"/>
                        </a:rPr>
                        <a:t>The </a:t>
                      </a:r>
                      <a:r>
                        <a:rPr lang="en-US" sz="1900" b="1" kern="1200" dirty="0" err="1">
                          <a:solidFill>
                            <a:schemeClr val="dk1"/>
                          </a:solidFill>
                          <a:effectLst/>
                          <a:latin typeface="+mn-lt"/>
                          <a:ea typeface="+mn-ea"/>
                          <a:cs typeface="+mn-cs"/>
                        </a:rPr>
                        <a:t>GoU</a:t>
                      </a:r>
                      <a:r>
                        <a:rPr lang="en-US" sz="1900" b="1" kern="1200" dirty="0">
                          <a:solidFill>
                            <a:schemeClr val="dk1"/>
                          </a:solidFill>
                          <a:effectLst/>
                          <a:latin typeface="+mn-lt"/>
                          <a:ea typeface="+mn-ea"/>
                          <a:cs typeface="+mn-cs"/>
                        </a:rPr>
                        <a:t> through the sector, plans to develop the rail network to a modern, standard gauge network that will provide both freight &amp; passenger services. </a:t>
                      </a:r>
                    </a:p>
                    <a:p>
                      <a:pPr marL="0" indent="0" algn="just">
                        <a:buFont typeface="Wingdings" panose="05000000000000000000" pitchFamily="2" charset="2"/>
                        <a:buNone/>
                      </a:pPr>
                      <a:endParaRPr lang="en-US" sz="1900" b="1" kern="1200" dirty="0">
                        <a:solidFill>
                          <a:schemeClr val="dk1"/>
                        </a:solidFill>
                        <a:effectLst/>
                        <a:latin typeface="+mn-lt"/>
                        <a:ea typeface="+mn-ea"/>
                        <a:cs typeface="+mn-cs"/>
                      </a:endParaRPr>
                    </a:p>
                  </a:txBody>
                  <a:tcPr marL="91453" marR="91453" marT="45728" marB="45728">
                    <a:solidFill>
                      <a:srgbClr val="CCFFFF"/>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Conclusion</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kern="1200" dirty="0">
                          <a:solidFill>
                            <a:schemeClr val="dk1"/>
                          </a:solidFill>
                          <a:effectLst/>
                          <a:latin typeface="+mn-lt"/>
                          <a:ea typeface="+mn-ea"/>
                          <a:cs typeface="+mn-cs"/>
                        </a:rPr>
                        <a:t>In order to stimulate urban development specifically formulation of financing strategy of urban roads should be given priority.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Recommendation</a:t>
                      </a:r>
                    </a:p>
                    <a:p>
                      <a:pPr algn="just"/>
                      <a:r>
                        <a:rPr lang="en-US" sz="2000" b="1" kern="1200" dirty="0">
                          <a:solidFill>
                            <a:schemeClr val="dk1"/>
                          </a:solidFill>
                          <a:effectLst/>
                          <a:latin typeface="+mn-lt"/>
                          <a:ea typeface="+mn-ea"/>
                          <a:cs typeface="+mn-cs"/>
                        </a:rPr>
                        <a:t>Formulation of financing strategy for road infrastructural development projects for all urban areas by mandated MDAs</a:t>
                      </a:r>
                      <a:r>
                        <a:rPr lang="en-US" sz="1600" b="1" kern="1200" dirty="0">
                          <a:solidFill>
                            <a:schemeClr val="dk1"/>
                          </a:solidFill>
                          <a:effectLst/>
                          <a:latin typeface="+mn-lt"/>
                          <a:ea typeface="+mn-ea"/>
                          <a:cs typeface="+mn-cs"/>
                        </a:rPr>
                        <a:t>.</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kern="1200" dirty="0">
                        <a:solidFill>
                          <a:schemeClr val="dk1"/>
                        </a:solidFill>
                        <a:effectLst/>
                        <a:latin typeface="+mn-lt"/>
                        <a:ea typeface="+mn-ea"/>
                        <a:cs typeface="+mn-cs"/>
                      </a:endParaRPr>
                    </a:p>
                  </a:txBody>
                  <a:tcPr marL="91453" marR="91453" marT="45728" marB="4572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15769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1843" y="0"/>
            <a:ext cx="7957232"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URBAN INLAND WATER TRANSPORT</a:t>
            </a:r>
          </a:p>
        </p:txBody>
      </p:sp>
      <p:graphicFrame>
        <p:nvGraphicFramePr>
          <p:cNvPr id="6" name="Table 4">
            <a:extLst>
              <a:ext uri="{FF2B5EF4-FFF2-40B4-BE49-F238E27FC236}">
                <a16:creationId xmlns:a16="http://schemas.microsoft.com/office/drawing/2014/main" id="{1751DDFB-1A9D-461D-AFCC-669E9FA4FC5C}"/>
              </a:ext>
            </a:extLst>
          </p:cNvPr>
          <p:cNvGraphicFramePr>
            <a:graphicFrameLocks noGrp="1"/>
          </p:cNvGraphicFramePr>
          <p:nvPr>
            <p:ph idx="1"/>
            <p:extLst>
              <p:ext uri="{D42A27DB-BD31-4B8C-83A1-F6EECF244321}">
                <p14:modId xmlns:p14="http://schemas.microsoft.com/office/powerpoint/2010/main" val="1758901492"/>
              </p:ext>
            </p:extLst>
          </p:nvPr>
        </p:nvGraphicFramePr>
        <p:xfrm>
          <a:off x="34925" y="548680"/>
          <a:ext cx="9109076" cy="5364512"/>
        </p:xfrm>
        <a:graphic>
          <a:graphicData uri="http://schemas.openxmlformats.org/drawingml/2006/table">
            <a:tbl>
              <a:tblPr firstRow="1" bandRow="1">
                <a:tableStyleId>{5C22544A-7EE6-4342-B048-85BDC9FD1C3A}</a:tableStyleId>
              </a:tblPr>
              <a:tblGrid>
                <a:gridCol w="4738205">
                  <a:extLst>
                    <a:ext uri="{9D8B030D-6E8A-4147-A177-3AD203B41FA5}">
                      <a16:colId xmlns:a16="http://schemas.microsoft.com/office/drawing/2014/main" val="20000"/>
                    </a:ext>
                  </a:extLst>
                </a:gridCol>
                <a:gridCol w="4370871">
                  <a:extLst>
                    <a:ext uri="{9D8B030D-6E8A-4147-A177-3AD203B41FA5}">
                      <a16:colId xmlns:a16="http://schemas.microsoft.com/office/drawing/2014/main" val="20001"/>
                    </a:ext>
                  </a:extLst>
                </a:gridCol>
              </a:tblGrid>
              <a:tr h="280703">
                <a:tc>
                  <a:txBody>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kern="1200" dirty="0">
                          <a:solidFill>
                            <a:srgbClr val="FF0000"/>
                          </a:solidFill>
                          <a:effectLst/>
                          <a:latin typeface="+mj-lt"/>
                          <a:ea typeface="+mn-ea"/>
                          <a:cs typeface="+mn-cs"/>
                        </a:rPr>
                        <a:t>Key findings/issues</a:t>
                      </a:r>
                    </a:p>
                  </a:txBody>
                  <a:tcPr marL="91453" marR="91453" marT="45728" marB="45728" anchor="ctr">
                    <a:solidFill>
                      <a:srgbClr val="CCFFFF"/>
                    </a:solidFill>
                  </a:tcPr>
                </a:tc>
                <a:tc rowSpan="2">
                  <a:txBody>
                    <a:bodyPr/>
                    <a:lstStyle/>
                    <a:p>
                      <a:pPr algn="just"/>
                      <a:r>
                        <a:rPr lang="en-US" sz="2000" b="1" i="1" u="sng" kern="1200" dirty="0">
                          <a:solidFill>
                            <a:srgbClr val="FF0000"/>
                          </a:solidFill>
                          <a:effectLst/>
                          <a:latin typeface="+mj-lt"/>
                          <a:ea typeface="+mn-ea"/>
                          <a:cs typeface="+mn-cs"/>
                        </a:rPr>
                        <a:t>Conclusion.</a:t>
                      </a:r>
                      <a:endParaRPr lang="en-US" sz="2000" b="1" kern="1200" dirty="0">
                        <a:solidFill>
                          <a:srgbClr val="FF0000"/>
                        </a:solidFill>
                        <a:effectLst/>
                        <a:latin typeface="+mj-lt"/>
                        <a:ea typeface="+mn-ea"/>
                        <a:cs typeface="+mn-cs"/>
                      </a:endParaRPr>
                    </a:p>
                    <a:p>
                      <a:pPr algn="just"/>
                      <a:r>
                        <a:rPr lang="en-US" sz="2000" b="1" kern="1200" dirty="0">
                          <a:solidFill>
                            <a:srgbClr val="009900"/>
                          </a:solidFill>
                          <a:effectLst/>
                          <a:latin typeface="+mj-lt"/>
                          <a:ea typeface="+mn-ea"/>
                          <a:cs typeface="+mn-cs"/>
                        </a:rPr>
                        <a:t>There was a lot of potential for private sector investment in water transport within urban areas on the shores of all navigable lakes especially Lake Victoria.</a:t>
                      </a:r>
                    </a:p>
                    <a:p>
                      <a:pPr algn="just"/>
                      <a:r>
                        <a:rPr lang="en-US" sz="2000" b="1" i="1" u="sng" kern="1200" dirty="0">
                          <a:solidFill>
                            <a:srgbClr val="FF0000"/>
                          </a:solidFill>
                          <a:effectLst/>
                          <a:latin typeface="+mj-lt"/>
                          <a:ea typeface="+mn-ea"/>
                          <a:cs typeface="+mn-cs"/>
                        </a:rPr>
                        <a:t>Recommendation.</a:t>
                      </a:r>
                      <a:r>
                        <a:rPr lang="en-US" sz="2000" b="1" kern="1200" dirty="0">
                          <a:solidFill>
                            <a:srgbClr val="0000FF"/>
                          </a:solidFill>
                          <a:effectLst/>
                          <a:latin typeface="+mj-lt"/>
                          <a:ea typeface="+mn-ea"/>
                          <a:cs typeface="+mn-cs"/>
                        </a:rPr>
                        <a:t> </a:t>
                      </a:r>
                    </a:p>
                    <a:p>
                      <a:pPr marL="285750" indent="-285750" algn="just" defTabSz="457200" rtl="0" eaLnBrk="1" latinLnBrk="0" hangingPunct="1">
                        <a:buFont typeface="Wingdings" panose="05000000000000000000" pitchFamily="2" charset="2"/>
                        <a:buChar char="q"/>
                      </a:pPr>
                      <a:r>
                        <a:rPr lang="en-US" sz="2000" b="1" kern="1200" dirty="0">
                          <a:solidFill>
                            <a:srgbClr val="0000FF"/>
                          </a:solidFill>
                          <a:effectLst/>
                          <a:latin typeface="+mj-lt"/>
                          <a:ea typeface="+mn-ea"/>
                          <a:cs typeface="+mn-cs"/>
                        </a:rPr>
                        <a:t>With the recent enactment of inland water transport Act(2021), &amp; with support from central government, donor agencies &amp; PPP urban areas should fast track the development of inland waterways to tap into the potential for water transport services.</a:t>
                      </a:r>
                    </a:p>
                  </a:txBody>
                  <a:tcPr marL="91453" marR="91453" marT="45728" marB="45728">
                    <a:solidFill>
                      <a:srgbClr val="CCFFFF"/>
                    </a:solidFill>
                  </a:tcPr>
                </a:tc>
                <a:extLst>
                  <a:ext uri="{0D108BD9-81ED-4DB2-BD59-A6C34878D82A}">
                    <a16:rowId xmlns:a16="http://schemas.microsoft.com/office/drawing/2014/main" val="10000"/>
                  </a:ext>
                </a:extLst>
              </a:tr>
              <a:tr h="1526985">
                <a:tc>
                  <a:txBody>
                    <a:bodyPr/>
                    <a:lstStyle/>
                    <a:p>
                      <a:pPr marL="285750" indent="-285750" algn="just" defTabSz="457200" rtl="0" eaLnBrk="1" latinLnBrk="0" hangingPunct="1">
                        <a:buFont typeface="Wingdings" panose="05000000000000000000" pitchFamily="2" charset="2"/>
                        <a:buChar char="q"/>
                      </a:pPr>
                      <a:r>
                        <a:rPr lang="en-US" sz="2000" b="1" kern="1200" dirty="0">
                          <a:solidFill>
                            <a:schemeClr val="dk1"/>
                          </a:solidFill>
                          <a:effectLst/>
                          <a:latin typeface="+mj-lt"/>
                          <a:ea typeface="+mn-ea"/>
                          <a:cs typeface="+mn-cs"/>
                        </a:rPr>
                        <a:t>Inland Water Transport in Uganda has been under developed over the years leading to </a:t>
                      </a:r>
                      <a:r>
                        <a:rPr lang="en-US" sz="2000" b="1" kern="1200" dirty="0">
                          <a:solidFill>
                            <a:srgbClr val="009900"/>
                          </a:solidFill>
                          <a:effectLst/>
                          <a:latin typeface="+mj-lt"/>
                          <a:ea typeface="+mn-ea"/>
                          <a:cs typeface="+mn-cs"/>
                        </a:rPr>
                        <a:t>deterioration of ferry systems, docking and landing sites and passenger transportation.</a:t>
                      </a:r>
                      <a:r>
                        <a:rPr lang="en-US" sz="2000" b="1" kern="1200" dirty="0">
                          <a:solidFill>
                            <a:schemeClr val="dk1"/>
                          </a:solidFill>
                          <a:effectLst/>
                          <a:latin typeface="+mj-lt"/>
                          <a:ea typeface="+mn-ea"/>
                          <a:cs typeface="+mn-cs"/>
                        </a:rPr>
                        <a:t> </a:t>
                      </a:r>
                    </a:p>
                    <a:p>
                      <a:pPr marL="285750" indent="-285750" algn="just" defTabSz="457200" rtl="0" eaLnBrk="1" latinLnBrk="0" hangingPunct="1">
                        <a:buFont typeface="Wingdings" panose="05000000000000000000" pitchFamily="2" charset="2"/>
                        <a:buChar char="q"/>
                      </a:pPr>
                      <a:r>
                        <a:rPr lang="en-US" sz="2000" b="1" kern="1200" dirty="0">
                          <a:solidFill>
                            <a:schemeClr val="dk1"/>
                          </a:solidFill>
                          <a:effectLst/>
                          <a:latin typeface="+mj-lt"/>
                          <a:ea typeface="+mn-ea"/>
                          <a:cs typeface="+mn-cs"/>
                        </a:rPr>
                        <a:t>Navigable lakes include Lake Victoria, Kyoga and Albert; there are also minor transport operations on Lakes Edward, George, </a:t>
                      </a:r>
                      <a:r>
                        <a:rPr lang="en-US" sz="2000" b="1" kern="1200" dirty="0" err="1">
                          <a:solidFill>
                            <a:schemeClr val="dk1"/>
                          </a:solidFill>
                          <a:effectLst/>
                          <a:latin typeface="+mj-lt"/>
                          <a:ea typeface="+mn-ea"/>
                          <a:cs typeface="+mn-cs"/>
                        </a:rPr>
                        <a:t>Bunyonyi</a:t>
                      </a:r>
                      <a:r>
                        <a:rPr lang="en-US" sz="2000" b="1" kern="1200" dirty="0">
                          <a:solidFill>
                            <a:schemeClr val="dk1"/>
                          </a:solidFill>
                          <a:effectLst/>
                          <a:latin typeface="+mj-lt"/>
                          <a:ea typeface="+mn-ea"/>
                          <a:cs typeface="+mn-cs"/>
                        </a:rPr>
                        <a:t> and </a:t>
                      </a:r>
                      <a:r>
                        <a:rPr lang="en-US" sz="2000" b="1" kern="1200" dirty="0" err="1">
                          <a:solidFill>
                            <a:schemeClr val="dk1"/>
                          </a:solidFill>
                          <a:effectLst/>
                          <a:latin typeface="+mj-lt"/>
                          <a:ea typeface="+mn-ea"/>
                          <a:cs typeface="+mn-cs"/>
                        </a:rPr>
                        <a:t>Bisina</a:t>
                      </a:r>
                      <a:r>
                        <a:rPr lang="en-US" sz="2000" b="1" kern="1200" dirty="0">
                          <a:solidFill>
                            <a:schemeClr val="dk1"/>
                          </a:solidFill>
                          <a:effectLst/>
                          <a:latin typeface="+mj-lt"/>
                          <a:ea typeface="+mn-ea"/>
                          <a:cs typeface="+mn-cs"/>
                        </a:rPr>
                        <a:t>. The principal navigable river is the Nile.</a:t>
                      </a:r>
                    </a:p>
                    <a:p>
                      <a:pPr marL="285750" indent="-285750" algn="just" defTabSz="457200" rtl="0" eaLnBrk="1" latinLnBrk="0" hangingPunct="1">
                        <a:buFont typeface="Wingdings" panose="05000000000000000000" pitchFamily="2" charset="2"/>
                        <a:buChar char="q"/>
                      </a:pPr>
                      <a:r>
                        <a:rPr lang="en-US" sz="2000" b="1" kern="1200" dirty="0">
                          <a:solidFill>
                            <a:schemeClr val="dk1"/>
                          </a:solidFill>
                          <a:effectLst/>
                          <a:latin typeface="+mj-lt"/>
                          <a:ea typeface="+mn-ea"/>
                          <a:cs typeface="+mn-cs"/>
                        </a:rPr>
                        <a:t>Study revealed that in urban areas which share territory with navigable lakes and rivers, potential sites suitable </a:t>
                      </a:r>
                      <a:r>
                        <a:rPr lang="en-US" sz="2000" b="1" kern="1200" dirty="0">
                          <a:solidFill>
                            <a:srgbClr val="009900"/>
                          </a:solidFill>
                          <a:effectLst/>
                          <a:latin typeface="+mj-lt"/>
                          <a:ea typeface="+mn-ea"/>
                          <a:cs typeface="+mn-cs"/>
                        </a:rPr>
                        <a:t>for inland water transport services were not developed</a:t>
                      </a:r>
                      <a:r>
                        <a:rPr lang="en-US" sz="2000" b="1" kern="1200" dirty="0">
                          <a:solidFill>
                            <a:schemeClr val="dk1"/>
                          </a:solidFill>
                          <a:effectLst/>
                          <a:latin typeface="+mj-lt"/>
                          <a:ea typeface="+mn-ea"/>
                          <a:cs typeface="+mn-cs"/>
                        </a:rPr>
                        <a:t>.</a:t>
                      </a:r>
                    </a:p>
                  </a:txBody>
                  <a:tcPr marL="91453" marR="91453" marT="45728" marB="45728">
                    <a:solidFill>
                      <a:srgbClr val="CCFFFF"/>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Conclusion</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kern="1200" dirty="0">
                          <a:solidFill>
                            <a:schemeClr val="dk1"/>
                          </a:solidFill>
                          <a:effectLst/>
                          <a:latin typeface="+mn-lt"/>
                          <a:ea typeface="+mn-ea"/>
                          <a:cs typeface="+mn-cs"/>
                        </a:rPr>
                        <a:t>In order to stimulate urban development specifically formulation of financing strategy of urban roads should be given priority.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Recommendation</a:t>
                      </a:r>
                    </a:p>
                    <a:p>
                      <a:pPr algn="just"/>
                      <a:r>
                        <a:rPr lang="en-US" sz="2000" b="1" kern="1200" dirty="0">
                          <a:solidFill>
                            <a:schemeClr val="dk1"/>
                          </a:solidFill>
                          <a:effectLst/>
                          <a:latin typeface="+mn-lt"/>
                          <a:ea typeface="+mn-ea"/>
                          <a:cs typeface="+mn-cs"/>
                        </a:rPr>
                        <a:t>Formulation of financing strategy for road infrastructural development projects for all urban areas by mandated MDAs</a:t>
                      </a:r>
                      <a:r>
                        <a:rPr lang="en-US" sz="1600" b="1" kern="1200" dirty="0">
                          <a:solidFill>
                            <a:schemeClr val="dk1"/>
                          </a:solidFill>
                          <a:effectLst/>
                          <a:latin typeface="+mn-lt"/>
                          <a:ea typeface="+mn-ea"/>
                          <a:cs typeface="+mn-cs"/>
                        </a:rPr>
                        <a:t>.</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kern="1200" dirty="0">
                        <a:solidFill>
                          <a:schemeClr val="dk1"/>
                        </a:solidFill>
                        <a:effectLst/>
                        <a:latin typeface="+mn-lt"/>
                        <a:ea typeface="+mn-ea"/>
                        <a:cs typeface="+mn-cs"/>
                      </a:endParaRPr>
                    </a:p>
                  </a:txBody>
                  <a:tcPr marL="91453" marR="91453" marT="45728" marB="4572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02555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1843" y="0"/>
            <a:ext cx="7957232"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URBAN AIR TRANSPORT</a:t>
            </a:r>
          </a:p>
        </p:txBody>
      </p:sp>
      <p:graphicFrame>
        <p:nvGraphicFramePr>
          <p:cNvPr id="6" name="Table 4">
            <a:extLst>
              <a:ext uri="{FF2B5EF4-FFF2-40B4-BE49-F238E27FC236}">
                <a16:creationId xmlns:a16="http://schemas.microsoft.com/office/drawing/2014/main" id="{1751DDFB-1A9D-461D-AFCC-669E9FA4FC5C}"/>
              </a:ext>
            </a:extLst>
          </p:cNvPr>
          <p:cNvGraphicFramePr>
            <a:graphicFrameLocks noGrp="1"/>
          </p:cNvGraphicFramePr>
          <p:nvPr>
            <p:ph idx="1"/>
            <p:extLst>
              <p:ext uri="{D42A27DB-BD31-4B8C-83A1-F6EECF244321}">
                <p14:modId xmlns:p14="http://schemas.microsoft.com/office/powerpoint/2010/main" val="1488661618"/>
              </p:ext>
            </p:extLst>
          </p:nvPr>
        </p:nvGraphicFramePr>
        <p:xfrm>
          <a:off x="990600" y="609600"/>
          <a:ext cx="8135937" cy="6248400"/>
        </p:xfrm>
        <a:graphic>
          <a:graphicData uri="http://schemas.openxmlformats.org/drawingml/2006/table">
            <a:tbl>
              <a:tblPr firstRow="1" bandRow="1">
                <a:tableStyleId>{5C22544A-7EE6-4342-B048-85BDC9FD1C3A}</a:tableStyleId>
              </a:tblPr>
              <a:tblGrid>
                <a:gridCol w="4232014">
                  <a:extLst>
                    <a:ext uri="{9D8B030D-6E8A-4147-A177-3AD203B41FA5}">
                      <a16:colId xmlns:a16="http://schemas.microsoft.com/office/drawing/2014/main" val="20000"/>
                    </a:ext>
                  </a:extLst>
                </a:gridCol>
                <a:gridCol w="3903923">
                  <a:extLst>
                    <a:ext uri="{9D8B030D-6E8A-4147-A177-3AD203B41FA5}">
                      <a16:colId xmlns:a16="http://schemas.microsoft.com/office/drawing/2014/main" val="20001"/>
                    </a:ext>
                  </a:extLst>
                </a:gridCol>
              </a:tblGrid>
              <a:tr h="457216">
                <a:tc>
                  <a:txBody>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100" b="1" i="0" u="none" kern="1200" dirty="0">
                          <a:solidFill>
                            <a:srgbClr val="FF0000"/>
                          </a:solidFill>
                          <a:effectLst/>
                          <a:latin typeface="Trebuchet MS" panose="020B0603020202020204" pitchFamily="34" charset="0"/>
                          <a:ea typeface="+mn-ea"/>
                          <a:cs typeface="Times New Roman" panose="02020603050405020304" pitchFamily="18" charset="0"/>
                        </a:rPr>
                        <a:t>Key findings/issues</a:t>
                      </a:r>
                    </a:p>
                  </a:txBody>
                  <a:tcPr marL="91453" marR="91453" marT="45728" marB="45728" anchor="ctr">
                    <a:solidFill>
                      <a:srgbClr val="FFFFFF"/>
                    </a:solidFill>
                  </a:tcPr>
                </a:tc>
                <a:tc rowSpan="2">
                  <a:txBody>
                    <a:bodyPr/>
                    <a:lstStyle/>
                    <a:p>
                      <a:pPr marL="0" algn="just" defTabSz="457200" rtl="0" eaLnBrk="1" latinLnBrk="0" hangingPunct="1"/>
                      <a:r>
                        <a:rPr lang="en-US" sz="2100" b="1" i="0" u="none" kern="1200" dirty="0">
                          <a:solidFill>
                            <a:srgbClr val="FF0000"/>
                          </a:solidFill>
                          <a:effectLst/>
                          <a:latin typeface="Trebuchet MS" panose="020B0603020202020204" pitchFamily="34" charset="0"/>
                          <a:ea typeface="+mn-ea"/>
                          <a:cs typeface="Times New Roman" panose="02020603050405020304" pitchFamily="18" charset="0"/>
                        </a:rPr>
                        <a:t>Conclusion.</a:t>
                      </a:r>
                    </a:p>
                    <a:p>
                      <a:pPr marL="0" algn="just" defTabSz="457200" rtl="0" eaLnBrk="1" latinLnBrk="0" hangingPunct="1"/>
                      <a:r>
                        <a:rPr lang="en-US" sz="2100" b="1" i="0" u="none" kern="1200" dirty="0">
                          <a:solidFill>
                            <a:schemeClr val="tx1"/>
                          </a:solidFill>
                          <a:effectLst/>
                          <a:latin typeface="Trebuchet MS" panose="020B0603020202020204" pitchFamily="34" charset="0"/>
                          <a:ea typeface="+mn-ea"/>
                          <a:cs typeface="Times New Roman" panose="02020603050405020304" pitchFamily="18" charset="0"/>
                        </a:rPr>
                        <a:t>There were minimum contribution by aerodromes to promote urban development.</a:t>
                      </a:r>
                    </a:p>
                    <a:p>
                      <a:pPr marL="0" algn="just" defTabSz="457200" rtl="0" eaLnBrk="1" latinLnBrk="0" hangingPunct="1"/>
                      <a:r>
                        <a:rPr lang="en-US" sz="2100" b="1" i="0" u="none" kern="1200" dirty="0">
                          <a:solidFill>
                            <a:srgbClr val="FF0000"/>
                          </a:solidFill>
                          <a:effectLst/>
                          <a:latin typeface="Trebuchet MS" panose="020B0603020202020204" pitchFamily="34" charset="0"/>
                          <a:ea typeface="+mn-ea"/>
                          <a:cs typeface="Times New Roman" panose="02020603050405020304" pitchFamily="18" charset="0"/>
                        </a:rPr>
                        <a:t>Recommendation. </a:t>
                      </a:r>
                    </a:p>
                    <a:p>
                      <a:pPr marL="342900" indent="-342900" algn="just" defTabSz="457200" rtl="0" eaLnBrk="1" latinLnBrk="0" hangingPunct="1">
                        <a:buFont typeface="Wingdings" panose="05000000000000000000" pitchFamily="2" charset="2"/>
                        <a:buChar char="q"/>
                      </a:pPr>
                      <a:r>
                        <a:rPr lang="en-US" sz="2100" b="1" i="0" u="none" kern="1200" dirty="0">
                          <a:solidFill>
                            <a:schemeClr val="tx1"/>
                          </a:solidFill>
                          <a:effectLst/>
                          <a:latin typeface="Trebuchet MS" panose="020B0603020202020204" pitchFamily="34" charset="0"/>
                          <a:ea typeface="+mn-ea"/>
                          <a:cs typeface="Times New Roman" panose="02020603050405020304" pitchFamily="18" charset="0"/>
                        </a:rPr>
                        <a:t>With the re-birth of Uganda airlines as a national carrier, home based air routes for intercity connection should be promoted for tourism development. </a:t>
                      </a:r>
                    </a:p>
                    <a:p>
                      <a:pPr marL="342900" indent="-342900" algn="just" defTabSz="457200" rtl="0" eaLnBrk="1" latinLnBrk="0" hangingPunct="1">
                        <a:buFont typeface="Wingdings" panose="05000000000000000000" pitchFamily="2" charset="2"/>
                        <a:buChar char="q"/>
                      </a:pPr>
                      <a:r>
                        <a:rPr lang="en-US" sz="2100" b="1" i="0" u="none" kern="1200" dirty="0">
                          <a:solidFill>
                            <a:srgbClr val="0000FF"/>
                          </a:solidFill>
                          <a:effectLst/>
                          <a:latin typeface="Trebuchet MS" panose="020B0603020202020204" pitchFamily="34" charset="0"/>
                          <a:ea typeface="+mn-ea"/>
                          <a:cs typeface="Times New Roman" panose="02020603050405020304" pitchFamily="18" charset="0"/>
                        </a:rPr>
                        <a:t>Support infrastructure at all aerodromes should be improved to acceptable standards.</a:t>
                      </a:r>
                    </a:p>
                  </a:txBody>
                  <a:tcPr marL="91453" marR="91453" marT="45728" marB="45728">
                    <a:solidFill>
                      <a:srgbClr val="FFFFFF"/>
                    </a:solidFill>
                  </a:tcPr>
                </a:tc>
                <a:extLst>
                  <a:ext uri="{0D108BD9-81ED-4DB2-BD59-A6C34878D82A}">
                    <a16:rowId xmlns:a16="http://schemas.microsoft.com/office/drawing/2014/main" val="10000"/>
                  </a:ext>
                </a:extLst>
              </a:tr>
              <a:tr h="5791184">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100" b="1" kern="1200" dirty="0">
                          <a:solidFill>
                            <a:schemeClr val="dk1"/>
                          </a:solidFill>
                          <a:effectLst/>
                          <a:latin typeface="Trebuchet MS" panose="020B0603020202020204" pitchFamily="34" charset="0"/>
                          <a:ea typeface="+mn-ea"/>
                          <a:cs typeface="Times New Roman" panose="02020603050405020304" pitchFamily="18" charset="0"/>
                        </a:rPr>
                        <a:t>Study found out that with the exception of Entebbe international airport public aerodromes that existed in urban areas, support facilities were generally in good condition </a:t>
                      </a:r>
                      <a:r>
                        <a:rPr lang="en-US" sz="2100" b="1" kern="1200" dirty="0">
                          <a:solidFill>
                            <a:srgbClr val="0000FF"/>
                          </a:solidFill>
                          <a:effectLst/>
                          <a:latin typeface="Trebuchet MS" panose="020B0603020202020204" pitchFamily="34" charset="0"/>
                          <a:ea typeface="+mn-ea"/>
                          <a:cs typeface="Times New Roman" panose="02020603050405020304" pitchFamily="18" charset="0"/>
                        </a:rPr>
                        <a:t>but usability by the local urban population of these facilities was less than 1%.</a:t>
                      </a:r>
                      <a:r>
                        <a:rPr lang="en-US" sz="2100" b="1" i="0" u="none" kern="1200" dirty="0">
                          <a:solidFill>
                            <a:srgbClr val="0000FF"/>
                          </a:solidFill>
                          <a:effectLst/>
                          <a:latin typeface="Trebuchet MS" panose="020B0603020202020204" pitchFamily="34" charset="0"/>
                          <a:ea typeface="+mn-ea"/>
                          <a:cs typeface="Times New Roman" panose="02020603050405020304" pitchFamily="18" charset="0"/>
                        </a:rPr>
                        <a:t>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100" b="1" i="0" u="none" kern="1200" dirty="0">
                          <a:solidFill>
                            <a:schemeClr val="tx1"/>
                          </a:solidFill>
                          <a:effectLst/>
                          <a:latin typeface="Trebuchet MS" panose="020B0603020202020204" pitchFamily="34" charset="0"/>
                          <a:ea typeface="+mn-ea"/>
                          <a:cs typeface="Times New Roman" panose="02020603050405020304" pitchFamily="18" charset="0"/>
                        </a:rPr>
                        <a:t>Limited land for the proposed expansion at some of the aerodromes.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100" b="1" i="0" u="none" kern="1200" dirty="0">
                          <a:solidFill>
                            <a:schemeClr val="tx1"/>
                          </a:solidFill>
                          <a:effectLst/>
                          <a:latin typeface="Trebuchet MS" panose="020B0603020202020204" pitchFamily="34" charset="0"/>
                          <a:ea typeface="+mn-ea"/>
                          <a:cs typeface="Times New Roman" panose="02020603050405020304" pitchFamily="18" charset="0"/>
                        </a:rPr>
                        <a:t>Heavy burden of maintaining commercial services at upcountry airports.</a:t>
                      </a:r>
                    </a:p>
                  </a:txBody>
                  <a:tcPr marL="91453" marR="91453" marT="45728" marB="45728">
                    <a:solidFill>
                      <a:srgbClr val="FFFFFF"/>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Conclusion</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kern="1200" dirty="0">
                          <a:solidFill>
                            <a:schemeClr val="dk1"/>
                          </a:solidFill>
                          <a:effectLst/>
                          <a:latin typeface="+mn-lt"/>
                          <a:ea typeface="+mn-ea"/>
                          <a:cs typeface="+mn-cs"/>
                        </a:rPr>
                        <a:t>In order to stimulate urban development specifically formulation of financing strategy of urban roads should be given priority.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Recommendation</a:t>
                      </a:r>
                    </a:p>
                    <a:p>
                      <a:pPr algn="just"/>
                      <a:r>
                        <a:rPr lang="en-US" sz="2000" b="1" kern="1200" dirty="0">
                          <a:solidFill>
                            <a:schemeClr val="dk1"/>
                          </a:solidFill>
                          <a:effectLst/>
                          <a:latin typeface="+mn-lt"/>
                          <a:ea typeface="+mn-ea"/>
                          <a:cs typeface="+mn-cs"/>
                        </a:rPr>
                        <a:t>Formulation of financing strategy for road infrastructural development projects for all urban areas by mandated MDAs</a:t>
                      </a:r>
                      <a:r>
                        <a:rPr lang="en-US" sz="1600" b="1" kern="1200" dirty="0">
                          <a:solidFill>
                            <a:schemeClr val="dk1"/>
                          </a:solidFill>
                          <a:effectLst/>
                          <a:latin typeface="+mn-lt"/>
                          <a:ea typeface="+mn-ea"/>
                          <a:cs typeface="+mn-cs"/>
                        </a:rPr>
                        <a:t>.</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kern="1200" dirty="0">
                        <a:solidFill>
                          <a:schemeClr val="dk1"/>
                        </a:solidFill>
                        <a:effectLst/>
                        <a:latin typeface="+mn-lt"/>
                        <a:ea typeface="+mn-ea"/>
                        <a:cs typeface="+mn-cs"/>
                      </a:endParaRPr>
                    </a:p>
                  </a:txBody>
                  <a:tcPr marL="91453" marR="91453" marT="45728" marB="4572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9304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8174" y="0"/>
            <a:ext cx="7957232"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Social &amp; Economic Infrastructure</a:t>
            </a:r>
          </a:p>
        </p:txBody>
      </p:sp>
      <p:sp>
        <p:nvSpPr>
          <p:cNvPr id="5" name="TextBox 4">
            <a:extLst>
              <a:ext uri="{FF2B5EF4-FFF2-40B4-BE49-F238E27FC236}">
                <a16:creationId xmlns:a16="http://schemas.microsoft.com/office/drawing/2014/main" id="{06696917-F400-442B-A966-905B9C6D32B5}"/>
              </a:ext>
            </a:extLst>
          </p:cNvPr>
          <p:cNvSpPr txBox="1"/>
          <p:nvPr/>
        </p:nvSpPr>
        <p:spPr>
          <a:xfrm>
            <a:off x="42141" y="533400"/>
            <a:ext cx="9059717" cy="1015663"/>
          </a:xfrm>
          <a:prstGeom prst="rect">
            <a:avLst/>
          </a:prstGeom>
          <a:solidFill>
            <a:srgbClr val="00FFCC"/>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b="1" spc="-5" dirty="0">
                <a:latin typeface="Trebuchet MS" panose="020B0603020202020204" pitchFamily="34" charset="0"/>
                <a:ea typeface="Calibri" panose="020F0502020204030204" pitchFamily="34" charset="0"/>
              </a:rPr>
              <a:t>C</a:t>
            </a:r>
            <a:r>
              <a:rPr lang="en-US" sz="2000" b="1" spc="-5" dirty="0">
                <a:effectLst/>
                <a:latin typeface="Trebuchet MS" panose="020B0603020202020204" pitchFamily="34" charset="0"/>
                <a:ea typeface="Calibri" panose="020F0502020204030204" pitchFamily="34" charset="0"/>
              </a:rPr>
              <a:t>onstruction &amp; maintenance of facilities that support social &amp; economic services, (schools, hospitals or health centers, markets and other public building structures). </a:t>
            </a:r>
            <a:endParaRPr lang="en-US" sz="2000" b="1" dirty="0">
              <a:latin typeface="Trebuchet MS" panose="020B0603020202020204" pitchFamily="34" charset="0"/>
            </a:endParaRPr>
          </a:p>
        </p:txBody>
      </p:sp>
      <p:sp>
        <p:nvSpPr>
          <p:cNvPr id="10" name="TextBox 9">
            <a:extLst>
              <a:ext uri="{FF2B5EF4-FFF2-40B4-BE49-F238E27FC236}">
                <a16:creationId xmlns:a16="http://schemas.microsoft.com/office/drawing/2014/main" id="{1A958F2C-5ED6-4BBF-807F-84BF2E5FD76F}"/>
              </a:ext>
            </a:extLst>
          </p:cNvPr>
          <p:cNvSpPr txBox="1"/>
          <p:nvPr/>
        </p:nvSpPr>
        <p:spPr>
          <a:xfrm>
            <a:off x="0" y="1600200"/>
            <a:ext cx="9144000" cy="5062924"/>
          </a:xfrm>
          <a:prstGeom prst="rect">
            <a:avLst/>
          </a:prstGeom>
          <a:solidFill>
            <a:schemeClr val="bg1">
              <a:lumMod val="95000"/>
            </a:schemeClr>
          </a:solid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lang="en-US" sz="1700" b="1" dirty="0">
                <a:solidFill>
                  <a:srgbClr val="0000FF"/>
                </a:solidFill>
                <a:latin typeface="Trebuchet MS" panose="020B0603020202020204" pitchFamily="34" charset="0"/>
              </a:rPr>
              <a:t>Financing</a:t>
            </a:r>
            <a:r>
              <a:rPr lang="en-US" sz="1700" b="1" kern="1200" dirty="0">
                <a:solidFill>
                  <a:srgbClr val="0000FF"/>
                </a:solidFill>
                <a:effectLst/>
                <a:latin typeface="Trebuchet MS" panose="020B0603020202020204" pitchFamily="34" charset="0"/>
              </a:rPr>
              <a:t>.</a:t>
            </a:r>
          </a:p>
          <a:p>
            <a:pPr marL="285750" indent="-285750" algn="just" defTabSz="457200" eaLnBrk="1" fontAlgn="auto" hangingPunct="1">
              <a:spcBef>
                <a:spcPts val="0"/>
              </a:spcBef>
              <a:spcAft>
                <a:spcPts val="0"/>
              </a:spcAft>
              <a:buFont typeface="Wingdings" panose="05000000000000000000" pitchFamily="2" charset="2"/>
              <a:buChar char="q"/>
              <a:defRPr/>
            </a:pPr>
            <a:r>
              <a:rPr lang="en-US" sz="1700" b="1" kern="1200" dirty="0">
                <a:solidFill>
                  <a:schemeClr val="dk1"/>
                </a:solidFill>
                <a:effectLst/>
                <a:latin typeface="Trebuchet MS" panose="020B0603020202020204" pitchFamily="34" charset="0"/>
              </a:rPr>
              <a:t>Resources for the social &amp; economic infrastructure include Local revenue, Gov’t transfers &amp; external funding channeled through Ministry of finance, Planning &amp; economic development.</a:t>
            </a:r>
          </a:p>
          <a:p>
            <a:pPr algn="just" defTabSz="457200" eaLnBrk="1" fontAlgn="auto" hangingPunct="1">
              <a:spcBef>
                <a:spcPts val="0"/>
              </a:spcBef>
              <a:spcAft>
                <a:spcPts val="0"/>
              </a:spcAft>
              <a:defRPr/>
            </a:pPr>
            <a:r>
              <a:rPr lang="en-US" sz="1700" b="1" kern="1200" dirty="0">
                <a:solidFill>
                  <a:srgbClr val="0000FF"/>
                </a:solidFill>
                <a:effectLst/>
                <a:latin typeface="Trebuchet MS" panose="020B0603020202020204" pitchFamily="34" charset="0"/>
              </a:rPr>
              <a:t>Budget allocations.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kern="1200" dirty="0">
                <a:solidFill>
                  <a:schemeClr val="dk1"/>
                </a:solidFill>
                <a:effectLst/>
                <a:latin typeface="Trebuchet MS" panose="020B0603020202020204" pitchFamily="34" charset="0"/>
              </a:rPr>
              <a:t>Urban authorities Study found out that meagre resources were allocated to construction &amp; maintenance of social and economic infrastructure.  Available funds were committed to only recurrent expenditure and none to capital projects.</a:t>
            </a:r>
          </a:p>
          <a:p>
            <a:pPr marR="0" lvl="0" algn="just" defTabSz="457200" rtl="0" eaLnBrk="1" fontAlgn="auto" latinLnBrk="0" hangingPunct="1">
              <a:lnSpc>
                <a:spcPct val="100000"/>
              </a:lnSpc>
              <a:spcBef>
                <a:spcPts val="0"/>
              </a:spcBef>
              <a:spcAft>
                <a:spcPts val="0"/>
              </a:spcAft>
              <a:buClrTx/>
              <a:buSzTx/>
              <a:tabLst/>
              <a:defRPr/>
            </a:pPr>
            <a:r>
              <a:rPr lang="en-US" sz="1700" b="1" dirty="0">
                <a:solidFill>
                  <a:srgbClr val="0000FF"/>
                </a:solidFill>
                <a:latin typeface="Trebuchet MS" panose="020B0603020202020204" pitchFamily="34" charset="0"/>
              </a:rPr>
              <a:t>External funding</a:t>
            </a:r>
          </a:p>
          <a:p>
            <a:pPr algn="just" defTabSz="457200" eaLnBrk="1" fontAlgn="auto" hangingPunct="1">
              <a:spcBef>
                <a:spcPts val="0"/>
              </a:spcBef>
              <a:spcAft>
                <a:spcPts val="0"/>
              </a:spcAft>
              <a:defRPr/>
            </a:pPr>
            <a:r>
              <a:rPr lang="en-US" sz="1700" b="1" kern="1200" dirty="0">
                <a:solidFill>
                  <a:schemeClr val="dk1"/>
                </a:solidFill>
                <a:effectLst/>
                <a:latin typeface="Trebuchet MS" panose="020B0603020202020204" pitchFamily="34" charset="0"/>
              </a:rPr>
              <a:t>The following projects had contributed to the rehabilitation and development of social &amp; economic infrastructure through line ministries.</a:t>
            </a:r>
            <a:endParaRPr lang="en-US" sz="1700" b="1" kern="1200" dirty="0">
              <a:solidFill>
                <a:srgbClr val="0000FF"/>
              </a:solidFill>
              <a:effectLst/>
              <a:latin typeface="Trebuchet MS" panose="020B0603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US" sz="1700" b="1" kern="1200" dirty="0">
                <a:solidFill>
                  <a:schemeClr val="dk1"/>
                </a:solidFill>
                <a:effectLst/>
                <a:latin typeface="Trebuchet MS" panose="020B0603020202020204" pitchFamily="34" charset="0"/>
              </a:rPr>
              <a:t>Markets &amp; agricultural improvement project (MATIP) for construction of central &amp; </a:t>
            </a:r>
            <a:r>
              <a:rPr lang="en-US" sz="1700" b="1" kern="1200" dirty="0" err="1">
                <a:solidFill>
                  <a:schemeClr val="dk1"/>
                </a:solidFill>
                <a:effectLst/>
                <a:latin typeface="Trebuchet MS" panose="020B0603020202020204" pitchFamily="34" charset="0"/>
              </a:rPr>
              <a:t>auxillary</a:t>
            </a:r>
            <a:r>
              <a:rPr lang="en-US" sz="1700" b="1" kern="1200" dirty="0">
                <a:solidFill>
                  <a:schemeClr val="dk1"/>
                </a:solidFill>
                <a:effectLst/>
                <a:latin typeface="Trebuchet MS" panose="020B0603020202020204" pitchFamily="34" charset="0"/>
              </a:rPr>
              <a:t> markets aimed to boost markets in 21 MCs.</a:t>
            </a:r>
          </a:p>
          <a:p>
            <a:pPr marL="342900" marR="0" lvl="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US" sz="1700" b="1" kern="1200" dirty="0">
                <a:solidFill>
                  <a:schemeClr val="dk1"/>
                </a:solidFill>
                <a:effectLst/>
                <a:latin typeface="Trebuchet MS" panose="020B0603020202020204" pitchFamily="34" charset="0"/>
              </a:rPr>
              <a:t>Uganda teachers &amp; schools effectiveness project (UTSEP) that provides construction of primary school facilities.</a:t>
            </a:r>
          </a:p>
          <a:p>
            <a:pPr marL="342900" marR="0" lvl="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US" sz="1700" b="1" kern="1200" dirty="0">
                <a:solidFill>
                  <a:schemeClr val="dk1"/>
                </a:solidFill>
                <a:effectLst/>
                <a:latin typeface="Trebuchet MS" panose="020B0603020202020204" pitchFamily="34" charset="0"/>
              </a:rPr>
              <a:t>Uganda secondary school expansion project &amp; UGIFT project for Construction of secondary schools.</a:t>
            </a:r>
          </a:p>
          <a:p>
            <a:pPr marL="342900" marR="0" lvl="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US" sz="1700" b="1" kern="1200" dirty="0">
                <a:solidFill>
                  <a:schemeClr val="dk1"/>
                </a:solidFill>
                <a:effectLst/>
                <a:latin typeface="Trebuchet MS" panose="020B0603020202020204" pitchFamily="34" charset="0"/>
              </a:rPr>
              <a:t>Under MOH, Uganda health services rehabilitation project aimed at rehabilitation of selected primary &amp; secondary health care services.</a:t>
            </a:r>
          </a:p>
        </p:txBody>
      </p:sp>
    </p:spTree>
    <p:extLst>
      <p:ext uri="{BB962C8B-B14F-4D97-AF65-F5344CB8AC3E}">
        <p14:creationId xmlns:p14="http://schemas.microsoft.com/office/powerpoint/2010/main" val="1525617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30480"/>
            <a:ext cx="7957232"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Social &amp; Economic Infrastructure</a:t>
            </a:r>
          </a:p>
        </p:txBody>
      </p:sp>
      <p:sp>
        <p:nvSpPr>
          <p:cNvPr id="10" name="TextBox 9">
            <a:extLst>
              <a:ext uri="{FF2B5EF4-FFF2-40B4-BE49-F238E27FC236}">
                <a16:creationId xmlns:a16="http://schemas.microsoft.com/office/drawing/2014/main" id="{1A958F2C-5ED6-4BBF-807F-84BF2E5FD76F}"/>
              </a:ext>
            </a:extLst>
          </p:cNvPr>
          <p:cNvSpPr txBox="1"/>
          <p:nvPr/>
        </p:nvSpPr>
        <p:spPr>
          <a:xfrm>
            <a:off x="914400" y="620688"/>
            <a:ext cx="8229600" cy="5632311"/>
          </a:xfrm>
          <a:prstGeom prst="rect">
            <a:avLst/>
          </a:prstGeom>
          <a:solidFill>
            <a:schemeClr val="bg1">
              <a:lumMod val="95000"/>
            </a:schemeClr>
          </a:solidFill>
        </p:spPr>
        <p:txBody>
          <a:bodyPr wrap="square">
            <a:spAutoFit/>
          </a:bodyPr>
          <a:lstStyle/>
          <a:p>
            <a:pPr marL="0" algn="just" defTabSz="457200" rtl="0" eaLnBrk="1" latinLnBrk="0" hangingPunct="1"/>
            <a:r>
              <a:rPr lang="en-US" sz="3600" b="1" u="none" kern="1200" dirty="0">
                <a:solidFill>
                  <a:srgbClr val="FF0000"/>
                </a:solidFill>
                <a:effectLst/>
                <a:latin typeface="+mj-lt"/>
              </a:rPr>
              <a:t>Conclusion.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1" u="none" kern="1200" dirty="0">
                <a:solidFill>
                  <a:schemeClr val="tx1"/>
                </a:solidFill>
                <a:effectLst/>
                <a:latin typeface="+mj-lt"/>
              </a:rPr>
              <a:t>The above </a:t>
            </a:r>
            <a:r>
              <a:rPr lang="en-US" sz="3600" b="1" dirty="0">
                <a:latin typeface="+mj-lt"/>
              </a:rPr>
              <a:t>external funded projects </a:t>
            </a:r>
            <a:r>
              <a:rPr lang="en-US" sz="3600" b="1" u="none" kern="1200" dirty="0">
                <a:solidFill>
                  <a:schemeClr val="tx1"/>
                </a:solidFill>
                <a:effectLst/>
                <a:latin typeface="+mj-lt"/>
              </a:rPr>
              <a:t> where the right step in the right direction.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1" u="none" kern="1200" dirty="0">
                <a:solidFill>
                  <a:srgbClr val="FF0000"/>
                </a:solidFill>
                <a:effectLst/>
                <a:latin typeface="+mj-lt"/>
              </a:rPr>
              <a:t>Recommendation.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1" u="none" kern="1200" dirty="0">
                <a:solidFill>
                  <a:schemeClr val="tx1"/>
                </a:solidFill>
                <a:effectLst/>
                <a:latin typeface="+mj-lt"/>
              </a:rPr>
              <a:t>Formulating financing strategy for social and economic infrastructural development projects for all urban areas  should be prioritized</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3600" b="1" kern="1200" dirty="0">
              <a:solidFill>
                <a:schemeClr val="dk1"/>
              </a:solidFill>
              <a:effectLst/>
              <a:latin typeface="+mj-lt"/>
            </a:endParaRPr>
          </a:p>
        </p:txBody>
      </p:sp>
      <p:pic>
        <p:nvPicPr>
          <p:cNvPr id="5" name="Picture 29">
            <a:extLst>
              <a:ext uri="{FF2B5EF4-FFF2-40B4-BE49-F238E27FC236}">
                <a16:creationId xmlns:a16="http://schemas.microsoft.com/office/drawing/2014/main" id="{EA996EBF-2BB1-30F3-814E-84FA85401F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192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00400"/>
            <a:ext cx="7453295" cy="1280890"/>
          </a:xfrm>
        </p:spPr>
        <p:txBody>
          <a:bodyPr>
            <a:noAutofit/>
          </a:bodyPr>
          <a:lstStyle/>
          <a:p>
            <a:pPr algn="ctr"/>
            <a:r>
              <a:rPr lang="en-US" sz="4400" b="1" dirty="0">
                <a:solidFill>
                  <a:schemeClr val="accent3">
                    <a:lumMod val="75000"/>
                  </a:schemeClr>
                </a:solidFill>
                <a:effectLst/>
              </a:rPr>
              <a:t>URBAN UTILITIES PROVISION</a:t>
            </a:r>
          </a:p>
        </p:txBody>
      </p:sp>
      <p:pic>
        <p:nvPicPr>
          <p:cNvPr id="3" name="Picture 29">
            <a:extLst>
              <a:ext uri="{FF2B5EF4-FFF2-40B4-BE49-F238E27FC236}">
                <a16:creationId xmlns:a16="http://schemas.microsoft.com/office/drawing/2014/main" id="{06F4BFEF-5C5E-BCA2-B4A8-E4C174C4A8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6366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29789" cy="584775"/>
          </a:xfrm>
          <a:prstGeom prst="rect">
            <a:avLst/>
          </a:prstGeom>
          <a:solidFill>
            <a:schemeClr val="accent2">
              <a:lumMod val="20000"/>
              <a:lumOff val="80000"/>
            </a:schemeClr>
          </a:solidFill>
        </p:spPr>
        <p:txBody>
          <a:bodyPr vert="horz" wrap="square" lIns="68580" tIns="34290" rIns="68580" bIns="34290" rtlCol="0" anchor="b">
            <a:spAutoFit/>
          </a:bodyPr>
          <a:lstStyle>
            <a:lvl1pPr algn="ctr">
              <a:spcBef>
                <a:spcPct val="0"/>
              </a:spcBef>
              <a:buNone/>
              <a:defRPr kumimoji="0" sz="2800" b="1">
                <a:solidFill>
                  <a:schemeClr val="tx2">
                    <a:satMod val="130000"/>
                  </a:schemeClr>
                </a:solidFill>
                <a:effectLst/>
                <a:latin typeface="+mj-lt"/>
                <a:ea typeface="+mj-ea"/>
                <a:cs typeface="+mj-cs"/>
              </a:defRPr>
            </a:lvl1pPr>
          </a:lstStyle>
          <a:p>
            <a:r>
              <a:rPr lang="en-US" dirty="0"/>
              <a:t>Urban water supply</a:t>
            </a:r>
          </a:p>
        </p:txBody>
      </p:sp>
      <p:sp>
        <p:nvSpPr>
          <p:cNvPr id="8" name="TextBox 7">
            <a:extLst>
              <a:ext uri="{FF2B5EF4-FFF2-40B4-BE49-F238E27FC236}">
                <a16:creationId xmlns:a16="http://schemas.microsoft.com/office/drawing/2014/main" id="{09F65244-8C7B-47F7-8944-3D1331E9133A}"/>
              </a:ext>
            </a:extLst>
          </p:cNvPr>
          <p:cNvSpPr txBox="1"/>
          <p:nvPr/>
        </p:nvSpPr>
        <p:spPr>
          <a:xfrm>
            <a:off x="0" y="548626"/>
            <a:ext cx="9144000" cy="1754326"/>
          </a:xfrm>
          <a:prstGeom prst="rect">
            <a:avLst/>
          </a:prstGeom>
          <a:solidFill>
            <a:srgbClr val="FBE7CF"/>
          </a:solidFill>
          <a:ln>
            <a:noFill/>
          </a:ln>
        </p:spPr>
        <p:txBody>
          <a:bodyPr wrap="square">
            <a:spAutoFit/>
          </a:bodyPr>
          <a:lstStyle/>
          <a:p>
            <a:pPr algn="just">
              <a:defRPr/>
            </a:pPr>
            <a:r>
              <a:rPr lang="en-US" sz="1800" b="1" dirty="0">
                <a:solidFill>
                  <a:srgbClr val="000000"/>
                </a:solidFill>
                <a:latin typeface="Trebuchet MS" panose="020B0603020202020204" pitchFamily="34" charset="0"/>
                <a:cs typeface="Times New Roman" panose="02020603050405020304" pitchFamily="18" charset="0"/>
              </a:rPr>
              <a:t>Large towns were under the jurisdiction of NWSC and Small towns outside the jurisdiction of NWSC were managed by the DWD-MWE in conjunction with respective District and Urban Authorities</a:t>
            </a:r>
          </a:p>
          <a:p>
            <a:pPr algn="just">
              <a:defRPr/>
            </a:pPr>
            <a:r>
              <a:rPr lang="en-US" sz="1800" b="1" dirty="0">
                <a:solidFill>
                  <a:srgbClr val="009900"/>
                </a:solidFill>
                <a:latin typeface="Trebuchet MS" panose="020B0603020202020204" pitchFamily="34" charset="0"/>
                <a:cs typeface="Times New Roman" panose="02020603050405020304" pitchFamily="18" charset="0"/>
              </a:rPr>
              <a:t>The study investigated the state of urban water supply by looking at access to safe piped water WHERE piped water is defined as tap water from the distribution lines of a piped water supply station</a:t>
            </a:r>
          </a:p>
        </p:txBody>
      </p:sp>
      <p:sp>
        <p:nvSpPr>
          <p:cNvPr id="9" name="TextBox 8">
            <a:extLst>
              <a:ext uri="{FF2B5EF4-FFF2-40B4-BE49-F238E27FC236}">
                <a16:creationId xmlns:a16="http://schemas.microsoft.com/office/drawing/2014/main" id="{F6162E83-AB7A-4CFC-8FD0-320DB5EA23C1}"/>
              </a:ext>
            </a:extLst>
          </p:cNvPr>
          <p:cNvSpPr txBox="1"/>
          <p:nvPr/>
        </p:nvSpPr>
        <p:spPr>
          <a:xfrm>
            <a:off x="0" y="2327657"/>
            <a:ext cx="5076055" cy="4530343"/>
          </a:xfrm>
          <a:prstGeom prst="rect">
            <a:avLst/>
          </a:prstGeom>
          <a:solidFill>
            <a:srgbClr val="F7F9F1"/>
          </a:solidFill>
        </p:spPr>
        <p:txBody>
          <a:bodyPr wrap="square">
            <a:spAutoFit/>
          </a:bodyPr>
          <a:lstStyle/>
          <a:p>
            <a:pPr algn="just">
              <a:defRPr/>
            </a:pPr>
            <a:r>
              <a:rPr lang="en-US" sz="1800" b="1" dirty="0">
                <a:solidFill>
                  <a:srgbClr val="0000FF"/>
                </a:solidFill>
                <a:latin typeface="Trebuchet MS" panose="020B0603020202020204" pitchFamily="34" charset="0"/>
              </a:rPr>
              <a:t>Cities</a:t>
            </a:r>
          </a:p>
          <a:p>
            <a:pPr marL="285750" marR="0" indent="-285750" algn="just">
              <a:lnSpc>
                <a:spcPct val="107000"/>
              </a:lnSpc>
              <a:spcBef>
                <a:spcPts val="0"/>
              </a:spcBef>
              <a:spcAft>
                <a:spcPts val="0"/>
              </a:spcAft>
              <a:buFont typeface="Wingdings" panose="05000000000000000000" pitchFamily="2" charset="2"/>
              <a:buChar char="v"/>
            </a:pPr>
            <a:r>
              <a:rPr lang="en-US" sz="1800" b="1" dirty="0">
                <a:solidFill>
                  <a:srgbClr val="000000"/>
                </a:solidFill>
                <a:latin typeface="Trebuchet MS" panose="020B0603020202020204" pitchFamily="34" charset="0"/>
                <a:cs typeface="Times New Roman" panose="02020603050405020304" pitchFamily="18" charset="0"/>
              </a:rPr>
              <a:t>According to water and environment sector plan 2020 prepared by (MWE), the target was to increase urban water supply from </a:t>
            </a:r>
            <a:r>
              <a:rPr lang="en-US" sz="1800" b="1" dirty="0">
                <a:solidFill>
                  <a:srgbClr val="FF0000"/>
                </a:solidFill>
                <a:latin typeface="Trebuchet MS" panose="020B0603020202020204" pitchFamily="34" charset="0"/>
                <a:cs typeface="Times New Roman" panose="02020603050405020304" pitchFamily="18" charset="0"/>
              </a:rPr>
              <a:t>73% in 2014/15 to 100% by 2019/20 </a:t>
            </a:r>
            <a:r>
              <a:rPr lang="en-US" sz="1800" b="1" dirty="0">
                <a:solidFill>
                  <a:srgbClr val="000000"/>
                </a:solidFill>
                <a:latin typeface="Trebuchet MS" panose="020B0603020202020204" pitchFamily="34" charset="0"/>
                <a:cs typeface="Times New Roman" panose="02020603050405020304" pitchFamily="18" charset="0"/>
              </a:rPr>
              <a:t>in towns with population greater than 15000. </a:t>
            </a:r>
          </a:p>
          <a:p>
            <a:pPr marL="285750" marR="0" indent="-285750" algn="just">
              <a:lnSpc>
                <a:spcPct val="107000"/>
              </a:lnSpc>
              <a:spcBef>
                <a:spcPts val="0"/>
              </a:spcBef>
              <a:spcAft>
                <a:spcPts val="0"/>
              </a:spcAft>
              <a:buFont typeface="Wingdings" panose="05000000000000000000" pitchFamily="2" charset="2"/>
              <a:buChar char="v"/>
            </a:pPr>
            <a:r>
              <a:rPr lang="en-US" sz="1800" b="1" dirty="0">
                <a:solidFill>
                  <a:srgbClr val="000000"/>
                </a:solidFill>
                <a:latin typeface="Trebuchet MS" panose="020B0603020202020204" pitchFamily="34" charset="0"/>
                <a:cs typeface="Times New Roman" panose="02020603050405020304" pitchFamily="18" charset="0"/>
              </a:rPr>
              <a:t>By 2014 only </a:t>
            </a:r>
            <a:r>
              <a:rPr lang="en-US" sz="1800" b="1" dirty="0">
                <a:solidFill>
                  <a:srgbClr val="FF0000"/>
                </a:solidFill>
                <a:latin typeface="Trebuchet MS" panose="020B0603020202020204" pitchFamily="34" charset="0"/>
                <a:cs typeface="Times New Roman" panose="02020603050405020304" pitchFamily="18" charset="0"/>
              </a:rPr>
              <a:t>two Cities</a:t>
            </a:r>
            <a:r>
              <a:rPr lang="en-US" sz="1800" b="1" dirty="0">
                <a:solidFill>
                  <a:srgbClr val="000000"/>
                </a:solidFill>
                <a:latin typeface="Trebuchet MS" panose="020B0603020202020204" pitchFamily="34" charset="0"/>
                <a:cs typeface="Times New Roman" panose="02020603050405020304" pitchFamily="18" charset="0"/>
              </a:rPr>
              <a:t> (Kampala &amp; Jinja) had achieved 73% and </a:t>
            </a:r>
            <a:r>
              <a:rPr lang="en-US" sz="2000" b="1" dirty="0">
                <a:solidFill>
                  <a:srgbClr val="FF0000"/>
                </a:solidFill>
                <a:latin typeface="Trebuchet MS" panose="020B0603020202020204" pitchFamily="34" charset="0"/>
                <a:cs typeface="Times New Roman" panose="02020603050405020304" pitchFamily="18" charset="0"/>
              </a:rPr>
              <a:t>none</a:t>
            </a:r>
            <a:r>
              <a:rPr lang="en-US" sz="1800" b="1" dirty="0">
                <a:solidFill>
                  <a:srgbClr val="000000"/>
                </a:solidFill>
                <a:latin typeface="Trebuchet MS" panose="020B0603020202020204" pitchFamily="34" charset="0"/>
                <a:cs typeface="Times New Roman" panose="02020603050405020304" pitchFamily="18" charset="0"/>
              </a:rPr>
              <a:t> of the cities had achieved 100% access by 2020</a:t>
            </a:r>
          </a:p>
          <a:p>
            <a:pPr marL="285750" indent="-285750" algn="just">
              <a:lnSpc>
                <a:spcPct val="107000"/>
              </a:lnSpc>
              <a:spcBef>
                <a:spcPts val="0"/>
              </a:spcBef>
              <a:spcAft>
                <a:spcPts val="0"/>
              </a:spcAft>
              <a:buFont typeface="Wingdings" panose="05000000000000000000" pitchFamily="2" charset="2"/>
              <a:buChar char="v"/>
            </a:pPr>
            <a:r>
              <a:rPr lang="en-US" sz="1800" b="1" dirty="0">
                <a:solidFill>
                  <a:srgbClr val="000000"/>
                </a:solidFill>
                <a:latin typeface="Trebuchet MS" panose="020B0603020202020204" pitchFamily="34" charset="0"/>
                <a:cs typeface="Times New Roman" panose="02020603050405020304" pitchFamily="18" charset="0"/>
              </a:rPr>
              <a:t>Failure to hit the 100% target was mainly because NWSC lacks capacity to meet the growing demand for services &amp; urban poverty where households cannot afford connection fees and water charges. </a:t>
            </a:r>
          </a:p>
        </p:txBody>
      </p:sp>
      <p:graphicFrame>
        <p:nvGraphicFramePr>
          <p:cNvPr id="10" name="Chart 9">
            <a:extLst>
              <a:ext uri="{FF2B5EF4-FFF2-40B4-BE49-F238E27FC236}">
                <a16:creationId xmlns:a16="http://schemas.microsoft.com/office/drawing/2014/main" id="{5A444562-AE5C-43B2-B3F0-7188CBED56C4}"/>
              </a:ext>
            </a:extLst>
          </p:cNvPr>
          <p:cNvGraphicFramePr/>
          <p:nvPr/>
        </p:nvGraphicFramePr>
        <p:xfrm>
          <a:off x="5070764" y="2313710"/>
          <a:ext cx="4059025" cy="4530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536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20A81B-F18D-4AB0-BB11-AA1CF4B2EA47}"/>
              </a:ext>
            </a:extLst>
          </p:cNvPr>
          <p:cNvGraphicFramePr/>
          <p:nvPr>
            <p:extLst>
              <p:ext uri="{D42A27DB-BD31-4B8C-83A1-F6EECF244321}">
                <p14:modId xmlns:p14="http://schemas.microsoft.com/office/powerpoint/2010/main" val="499475956"/>
              </p:ext>
            </p:extLst>
          </p:nvPr>
        </p:nvGraphicFramePr>
        <p:xfrm>
          <a:off x="5166844" y="4010145"/>
          <a:ext cx="400486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1574CCB-0846-4CED-A295-C90104A4565F}"/>
              </a:ext>
            </a:extLst>
          </p:cNvPr>
          <p:cNvSpPr txBox="1"/>
          <p:nvPr/>
        </p:nvSpPr>
        <p:spPr>
          <a:xfrm>
            <a:off x="430337" y="0"/>
            <a:ext cx="8713663" cy="584775"/>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water supply…</a:t>
            </a:r>
          </a:p>
        </p:txBody>
      </p:sp>
      <p:sp>
        <p:nvSpPr>
          <p:cNvPr id="6" name="TextBox 5">
            <a:extLst>
              <a:ext uri="{FF2B5EF4-FFF2-40B4-BE49-F238E27FC236}">
                <a16:creationId xmlns:a16="http://schemas.microsoft.com/office/drawing/2014/main" id="{4962EAE6-8FDD-4295-8520-EB53B855C264}"/>
              </a:ext>
            </a:extLst>
          </p:cNvPr>
          <p:cNvSpPr txBox="1"/>
          <p:nvPr/>
        </p:nvSpPr>
        <p:spPr>
          <a:xfrm>
            <a:off x="27709" y="609600"/>
            <a:ext cx="5139135" cy="6257482"/>
          </a:xfrm>
          <a:prstGeom prst="rect">
            <a:avLst/>
          </a:prstGeom>
          <a:solidFill>
            <a:srgbClr val="F7F9F1"/>
          </a:solidFill>
        </p:spPr>
        <p:txBody>
          <a:bodyPr wrap="square">
            <a:spAutoFit/>
          </a:bodyPr>
          <a:lstStyle/>
          <a:p>
            <a:pPr algn="just">
              <a:defRPr/>
            </a:pPr>
            <a:r>
              <a:rPr lang="en-US" sz="2200" b="1" dirty="0">
                <a:solidFill>
                  <a:srgbClr val="0000FF"/>
                </a:solidFill>
                <a:latin typeface="Trebuchet MS" panose="020B0603020202020204" pitchFamily="34" charset="0"/>
              </a:rPr>
              <a:t>Municipalities</a:t>
            </a:r>
          </a:p>
          <a:p>
            <a:pPr marL="285750" marR="0" indent="-285750" algn="just">
              <a:lnSpc>
                <a:spcPct val="107000"/>
              </a:lnSpc>
              <a:spcBef>
                <a:spcPts val="0"/>
              </a:spcBef>
              <a:spcAft>
                <a:spcPts val="0"/>
              </a:spcAft>
              <a:buFont typeface="Wingdings" panose="05000000000000000000" pitchFamily="2" charset="2"/>
              <a:buChar char="v"/>
            </a:pPr>
            <a:r>
              <a:rPr lang="en-US" sz="2200" b="1" dirty="0">
                <a:solidFill>
                  <a:srgbClr val="000000"/>
                </a:solidFill>
                <a:latin typeface="Trebuchet MS" panose="020B0603020202020204" pitchFamily="34" charset="0"/>
                <a:cs typeface="Times New Roman" panose="02020603050405020304" pitchFamily="18" charset="0"/>
              </a:rPr>
              <a:t>By 2014 none of MCs had achieved 73%.</a:t>
            </a:r>
          </a:p>
          <a:p>
            <a:pPr marR="0" algn="just">
              <a:lnSpc>
                <a:spcPct val="107000"/>
              </a:lnSpc>
              <a:spcBef>
                <a:spcPts val="0"/>
              </a:spcBef>
              <a:spcAft>
                <a:spcPts val="0"/>
              </a:spcAft>
            </a:pPr>
            <a:r>
              <a:rPr lang="en-US" sz="2200" b="1" dirty="0">
                <a:solidFill>
                  <a:srgbClr val="0000FF"/>
                </a:solidFill>
                <a:latin typeface="Trebuchet MS" panose="020B0603020202020204" pitchFamily="34" charset="0"/>
                <a:cs typeface="Times New Roman" panose="02020603050405020304" pitchFamily="18" charset="0"/>
              </a:rPr>
              <a:t>Town Councils</a:t>
            </a:r>
          </a:p>
          <a:p>
            <a:pPr marL="342900" marR="0" indent="-342900" algn="just">
              <a:spcBef>
                <a:spcPts val="0"/>
              </a:spcBef>
              <a:spcAft>
                <a:spcPts val="0"/>
              </a:spcAft>
              <a:buFont typeface="Wingdings" panose="05000000000000000000" pitchFamily="2" charset="2"/>
              <a:buChar char="q"/>
            </a:pPr>
            <a:r>
              <a:rPr lang="en-US" sz="2200" b="1" dirty="0">
                <a:solidFill>
                  <a:srgbClr val="000000"/>
                </a:solidFill>
                <a:latin typeface="Trebuchet MS" panose="020B0603020202020204" pitchFamily="34" charset="0"/>
                <a:ea typeface="Times New Roman" panose="02020603050405020304" pitchFamily="18" charset="0"/>
              </a:rPr>
              <a:t>W</a:t>
            </a:r>
            <a:r>
              <a:rPr lang="en-US" sz="2200" b="1" dirty="0">
                <a:solidFill>
                  <a:srgbClr val="000000"/>
                </a:solidFill>
                <a:effectLst/>
                <a:latin typeface="Trebuchet MS" panose="020B0603020202020204" pitchFamily="34" charset="0"/>
                <a:ea typeface="Times New Roman" panose="02020603050405020304" pitchFamily="18" charset="0"/>
              </a:rPr>
              <a:t>ater and Environment Sector Plan 2020 indicated that safe water coverage in the small towns had significantly increased from 55% to 60% as a result of completion of new construction works under the Water and Sanitation Development Facilities’ (WSDFs) arrangements instituted by the MWE. </a:t>
            </a:r>
          </a:p>
          <a:p>
            <a:pPr marL="342900" indent="-342900" algn="just">
              <a:spcBef>
                <a:spcPts val="0"/>
              </a:spcBef>
              <a:spcAft>
                <a:spcPts val="0"/>
              </a:spcAft>
              <a:buFont typeface="Wingdings" panose="05000000000000000000" pitchFamily="2" charset="2"/>
              <a:buChar char="q"/>
            </a:pPr>
            <a:r>
              <a:rPr lang="en-US" sz="2200" b="1" dirty="0">
                <a:solidFill>
                  <a:srgbClr val="FF0000"/>
                </a:solidFill>
                <a:latin typeface="Trebuchet MS" panose="020B0603020202020204" pitchFamily="34" charset="0"/>
                <a:cs typeface="Times New Roman" panose="02020603050405020304" pitchFamily="18" charset="0"/>
              </a:rPr>
              <a:t>Majority of TCs had more than 15,000 people but were categorized as small towns outside NWSC</a:t>
            </a:r>
          </a:p>
        </p:txBody>
      </p:sp>
      <p:graphicFrame>
        <p:nvGraphicFramePr>
          <p:cNvPr id="7" name="Chart 6">
            <a:extLst>
              <a:ext uri="{FF2B5EF4-FFF2-40B4-BE49-F238E27FC236}">
                <a16:creationId xmlns:a16="http://schemas.microsoft.com/office/drawing/2014/main" id="{3D65FEDF-B1AE-46BA-B6FE-BE165376D1B0}"/>
              </a:ext>
            </a:extLst>
          </p:cNvPr>
          <p:cNvGraphicFramePr/>
          <p:nvPr>
            <p:extLst>
              <p:ext uri="{D42A27DB-BD31-4B8C-83A1-F6EECF244321}">
                <p14:modId xmlns:p14="http://schemas.microsoft.com/office/powerpoint/2010/main" val="1156331561"/>
              </p:ext>
            </p:extLst>
          </p:nvPr>
        </p:nvGraphicFramePr>
        <p:xfrm>
          <a:off x="5048347" y="557903"/>
          <a:ext cx="4067944" cy="339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7952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99391"/>
            <a:ext cx="8713663" cy="615553"/>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water supply..</a:t>
            </a:r>
          </a:p>
        </p:txBody>
      </p:sp>
      <p:sp>
        <p:nvSpPr>
          <p:cNvPr id="2" name="TextBox 1"/>
          <p:cNvSpPr txBox="1"/>
          <p:nvPr/>
        </p:nvSpPr>
        <p:spPr>
          <a:xfrm>
            <a:off x="0" y="527620"/>
            <a:ext cx="4572000" cy="6001643"/>
          </a:xfrm>
          <a:prstGeom prst="rect">
            <a:avLst/>
          </a:prstGeom>
          <a:solidFill>
            <a:srgbClr val="FBE7CF"/>
          </a:solidFill>
        </p:spPr>
        <p:txBody>
          <a:bodyPr wrap="square">
            <a:spAutoFit/>
          </a:bodyPr>
          <a:lstStyle/>
          <a:p>
            <a:pPr marL="0" marR="0" algn="just">
              <a:spcBef>
                <a:spcPts val="0"/>
              </a:spcBef>
              <a:spcAft>
                <a:spcPts val="0"/>
              </a:spcAft>
            </a:pPr>
            <a:r>
              <a:rPr lang="en-US" sz="1600" b="1" dirty="0">
                <a:solidFill>
                  <a:srgbClr val="FF0000"/>
                </a:solidFill>
                <a:latin typeface="Trebuchet MS" panose="020B0603020202020204" pitchFamily="34" charset="0"/>
              </a:rPr>
              <a:t>Key issues.</a:t>
            </a: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Yu Gothic UI" panose="020B0500000000000000" pitchFamily="34" charset="-128"/>
                <a:cs typeface="Times New Roman" panose="02020603050405020304" pitchFamily="18" charset="0"/>
              </a:rPr>
              <a:t>Unreliable and intermittent power supply in northern Uganda had affected water production.</a:t>
            </a:r>
          </a:p>
          <a:p>
            <a:pPr marL="34290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Yu Gothic UI" panose="020B0500000000000000" pitchFamily="34" charset="-128"/>
                <a:cs typeface="Times New Roman" panose="02020603050405020304" pitchFamily="18" charset="0"/>
              </a:rPr>
              <a:t>Prolonged drought in some areas that affected water supply reliability, </a:t>
            </a: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especially in northern Uganda.</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By law a city is equivalent to a district, but c</a:t>
            </a:r>
            <a:r>
              <a:rPr lang="en-US" sz="1600" b="1" dirty="0">
                <a:effectLst/>
                <a:latin typeface="Trebuchet MS" panose="020B0603020202020204" pitchFamily="34" charset="0"/>
                <a:ea typeface="Yu Gothic UI" panose="020B0500000000000000" pitchFamily="34" charset="-128"/>
                <a:cs typeface="Times New Roman" panose="02020603050405020304" pitchFamily="18" charset="0"/>
              </a:rPr>
              <a:t>ities do not benefit from the Water grant like districts to cover up gaps left by NWSC Despite the high population in comparison to districts (rural </a:t>
            </a:r>
            <a:r>
              <a:rPr lang="en-US" sz="1600" b="1" dirty="0">
                <a:latin typeface="Trebuchet MS" panose="020B0603020202020204" pitchFamily="34" charset="0"/>
                <a:ea typeface="Yu Gothic UI" panose="020B0500000000000000" pitchFamily="34" charset="-128"/>
                <a:cs typeface="Times New Roman" panose="02020603050405020304" pitchFamily="18" charset="0"/>
              </a:rPr>
              <a:t>area</a:t>
            </a:r>
            <a:r>
              <a:rPr lang="en-US" sz="1600" b="1" dirty="0">
                <a:effectLst/>
                <a:latin typeface="Trebuchet MS" panose="020B0603020202020204" pitchFamily="34" charset="0"/>
                <a:ea typeface="Yu Gothic UI" panose="020B0500000000000000" pitchFamily="34" charset="-128"/>
                <a:cs typeface="Times New Roman" panose="02020603050405020304" pitchFamily="18" charset="0"/>
              </a:rPr>
              <a:t>s).</a:t>
            </a:r>
          </a:p>
          <a:p>
            <a:pPr marL="342900" marR="0" lvl="0" indent="-342900" algn="just">
              <a:spcBef>
                <a:spcPts val="0"/>
              </a:spcBef>
              <a:spcAft>
                <a:spcPts val="0"/>
              </a:spcAft>
              <a:buFont typeface="Wingdings" panose="05000000000000000000" pitchFamily="2" charset="2"/>
              <a:buChar char=""/>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Climate change effects have led to low yields of both underground and surface water resources.</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Increased cost of production due to the need to use more quantities of chemicals to purify water in the NWSC-operated systems, </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Unplanned settlement patterns that lead to difficulties in the supply of water.</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Yu Gothic UI" panose="020B0500000000000000" pitchFamily="34" charset="-128"/>
                <a:cs typeface="Times New Roman" panose="02020603050405020304" pitchFamily="18" charset="0"/>
              </a:rPr>
              <a:t>Low level of connectivity in the newly taken-over towns which renders the unit cost of operation high.</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E4B9B8E-8FAB-4812-B9EC-BBD4E355936B}"/>
              </a:ext>
            </a:extLst>
          </p:cNvPr>
          <p:cNvSpPr txBox="1"/>
          <p:nvPr/>
        </p:nvSpPr>
        <p:spPr>
          <a:xfrm>
            <a:off x="4572000" y="527620"/>
            <a:ext cx="4572000" cy="6247864"/>
          </a:xfrm>
          <a:prstGeom prst="rect">
            <a:avLst/>
          </a:prstGeom>
          <a:solidFill>
            <a:srgbClr val="66FFFF"/>
          </a:solidFill>
        </p:spPr>
        <p:txBody>
          <a:bodyPr wrap="square">
            <a:spAutoFit/>
          </a:bodyPr>
          <a:lstStyle/>
          <a:p>
            <a:pPr indent="-457200" algn="just">
              <a:spcBef>
                <a:spcPts val="0"/>
              </a:spcBef>
              <a:spcAft>
                <a:spcPts val="0"/>
              </a:spcAft>
            </a:pPr>
            <a:r>
              <a:rPr lang="en-US" sz="1600" b="1" dirty="0">
                <a:solidFill>
                  <a:srgbClr val="0000FF"/>
                </a:solidFill>
                <a:latin typeface="Trebuchet MS" panose="020B0603020202020204" pitchFamily="34" charset="0"/>
              </a:rPr>
              <a:t>Conclusion</a:t>
            </a:r>
          </a:p>
          <a:p>
            <a:pPr marL="0" marR="0" algn="just">
              <a:spcBef>
                <a:spcPts val="0"/>
              </a:spcBef>
              <a:spcAft>
                <a:spcPts val="0"/>
              </a:spcAft>
            </a:pPr>
            <a:r>
              <a:rPr lang="en-US" sz="1600" b="1" spc="-5" dirty="0">
                <a:effectLst/>
                <a:latin typeface="Trebuchet MS" panose="020B0603020202020204" pitchFamily="34" charset="0"/>
                <a:ea typeface="Cambria" panose="02040503050406030204" pitchFamily="18" charset="0"/>
                <a:cs typeface="Times New Roman" panose="02020603050405020304" pitchFamily="18" charset="0"/>
              </a:rPr>
              <a:t>Given the above issues level of water supply leaves a lot to be desired if the 100% target is to be achieved</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en-US" sz="1600" b="1" dirty="0">
                <a:solidFill>
                  <a:srgbClr val="0000FF"/>
                </a:solidFill>
                <a:latin typeface="Trebuchet MS" panose="020B0603020202020204" pitchFamily="34" charset="0"/>
              </a:rPr>
              <a:t>Recommendations.</a:t>
            </a:r>
          </a:p>
          <a:p>
            <a:pPr marL="342900" marR="0" lvl="0" indent="-342900" algn="just">
              <a:spcBef>
                <a:spcPts val="0"/>
              </a:spcBef>
              <a:spcAft>
                <a:spcPts val="0"/>
              </a:spcAft>
              <a:buFont typeface="Wingdings" panose="05000000000000000000" pitchFamily="2" charset="2"/>
              <a:buChar char=""/>
            </a:pPr>
            <a:r>
              <a:rPr lang="en-US" sz="1600" b="1" spc="-10" dirty="0">
                <a:effectLst/>
                <a:latin typeface="Trebuchet MS" panose="020B0603020202020204" pitchFamily="34" charset="0"/>
                <a:ea typeface="Cambria" panose="02040503050406030204" pitchFamily="18" charset="0"/>
                <a:cs typeface="Times New Roman" panose="02020603050405020304" pitchFamily="18" charset="0"/>
              </a:rPr>
              <a:t>Improve access to safe, affordable, and sustainable water supply </a:t>
            </a:r>
            <a:r>
              <a:rPr lang="en-US" sz="1600" b="1" spc="5" dirty="0">
                <a:effectLst/>
                <a:latin typeface="Trebuchet MS" panose="020B0603020202020204" pitchFamily="34" charset="0"/>
                <a:ea typeface="Cambria" panose="02040503050406030204" pitchFamily="18" charset="0"/>
                <a:cs typeface="Times New Roman" panose="02020603050405020304" pitchFamily="18" charset="0"/>
              </a:rPr>
              <a:t>f</a:t>
            </a:r>
            <a:r>
              <a:rPr lang="en-US" sz="1600" b="1" dirty="0">
                <a:effectLst/>
                <a:latin typeface="Trebuchet MS" panose="020B0603020202020204" pitchFamily="34" charset="0"/>
                <a:ea typeface="Cambria" panose="02040503050406030204" pitchFamily="18" charset="0"/>
                <a:cs typeface="Times New Roman" panose="02020603050405020304" pitchFamily="18" charset="0"/>
              </a:rPr>
              <a:t>or all large towns with an emphasis on the financial sustainability of NWSC systems.</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NWSC should take over small towns</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Cambria" panose="02040503050406030204" pitchFamily="18" charset="0"/>
                <a:cs typeface="Times New Roman" panose="02020603050405020304" pitchFamily="18" charset="0"/>
              </a:rPr>
              <a:t>Extend the water grant to all urban areas to extend water services that NWSC cannot afford.</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Cambria" panose="02040503050406030204" pitchFamily="18" charset="0"/>
                <a:cs typeface="Times New Roman" panose="02020603050405020304" pitchFamily="18" charset="0"/>
              </a:rPr>
              <a:t>Provision of adequate electricity supply and connection of all areas of Northern Uganda to national power grid network.</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Cambria" panose="02040503050406030204" pitchFamily="18" charset="0"/>
                <a:cs typeface="Times New Roman" panose="02020603050405020304" pitchFamily="18" charset="0"/>
              </a:rPr>
              <a:t>Enforcing protection of both underground and surface water resources by all stakeholders to reduce pollution, depletion and poor water quality.</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Cambria" panose="02040503050406030204" pitchFamily="18" charset="0"/>
                <a:cs typeface="Times New Roman" panose="02020603050405020304" pitchFamily="18" charset="0"/>
              </a:rPr>
              <a:t>Institute measures to reduce urban poverty.</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600" b="1" dirty="0">
                <a:effectLst/>
                <a:latin typeface="Trebuchet MS" panose="020B0603020202020204" pitchFamily="34" charset="0"/>
                <a:ea typeface="Cambria" panose="02040503050406030204" pitchFamily="18" charset="0"/>
                <a:cs typeface="Times New Roman" panose="02020603050405020304" pitchFamily="18" charset="0"/>
              </a:rPr>
              <a:t>Put much emphasis on the physical planning of all urban areas to eliminate unplanned settlements.</a:t>
            </a:r>
            <a:endParaRPr lang="en-US" sz="16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6918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083"/>
            <a:ext cx="9157855"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Sanitation</a:t>
            </a:r>
          </a:p>
        </p:txBody>
      </p:sp>
      <p:sp>
        <p:nvSpPr>
          <p:cNvPr id="8" name="TextBox 7">
            <a:extLst>
              <a:ext uri="{FF2B5EF4-FFF2-40B4-BE49-F238E27FC236}">
                <a16:creationId xmlns:a16="http://schemas.microsoft.com/office/drawing/2014/main" id="{09F65244-8C7B-47F7-8944-3D1331E9133A}"/>
              </a:ext>
            </a:extLst>
          </p:cNvPr>
          <p:cNvSpPr txBox="1"/>
          <p:nvPr/>
        </p:nvSpPr>
        <p:spPr>
          <a:xfrm>
            <a:off x="0" y="584775"/>
            <a:ext cx="9157855" cy="2405146"/>
          </a:xfrm>
          <a:prstGeom prst="rect">
            <a:avLst/>
          </a:prstGeom>
          <a:solidFill>
            <a:srgbClr val="FFFFFF"/>
          </a:solidFill>
        </p:spPr>
        <p:txBody>
          <a:bodyPr wrap="square">
            <a:spAutoFit/>
          </a:bodyPr>
          <a:lstStyle/>
          <a:p>
            <a:pPr marR="0" lvl="0" algn="just">
              <a:lnSpc>
                <a:spcPct val="107000"/>
              </a:lnSpc>
              <a:spcBef>
                <a:spcPts val="0"/>
              </a:spcBef>
              <a:spcAft>
                <a:spcPts val="0"/>
              </a:spcAft>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Two Sanitation systems exist:</a:t>
            </a:r>
          </a:p>
          <a:p>
            <a:pPr marL="342900" marR="0" lvl="0" indent="-342900" algn="just">
              <a:lnSpc>
                <a:spcPct val="107000"/>
              </a:lnSpc>
              <a:spcBef>
                <a:spcPts val="0"/>
              </a:spcBef>
              <a:spcAft>
                <a:spcPts val="0"/>
              </a:spcAft>
              <a:buFont typeface="+mj-lt"/>
              <a:buAutoNum type="arabicParenR"/>
            </a:pPr>
            <a:r>
              <a:rPr lang="en-US" sz="1800" b="1" dirty="0">
                <a:latin typeface="Trebuchet MS" panose="020B0603020202020204" pitchFamily="34" charset="0"/>
                <a:ea typeface="Calibri" panose="020F0502020204030204" pitchFamily="34" charset="0"/>
                <a:cs typeface="Times New Roman" panose="02020603050405020304" pitchFamily="18" charset="0"/>
              </a:rPr>
              <a:t>L</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arge towns under the jurisdiction of NWSC- (Flush toilets-sewer line and treatment).</a:t>
            </a:r>
          </a:p>
          <a:p>
            <a:pPr marL="342900" marR="0" lvl="0" indent="-342900" algn="just">
              <a:lnSpc>
                <a:spcPct val="107000"/>
              </a:lnSpc>
              <a:spcBef>
                <a:spcPts val="0"/>
              </a:spcBef>
              <a:spcAft>
                <a:spcPts val="0"/>
              </a:spcAft>
              <a:buFont typeface="+mj-lt"/>
              <a:buAutoNum type="arabicParenR"/>
            </a:pPr>
            <a:r>
              <a:rPr lang="en-US" sz="1800" b="1" dirty="0">
                <a:effectLst/>
                <a:latin typeface="Trebuchet MS" panose="020B0603020202020204" pitchFamily="34" charset="0"/>
                <a:ea typeface="Calibri" panose="020F0502020204030204" pitchFamily="34" charset="0"/>
              </a:rPr>
              <a:t>Small towns outside NWSC-Dry toilets/pit latrines/flush toilets with septic tanks-transport to treatment site.</a:t>
            </a:r>
            <a:endParaRPr lang="en-US" sz="1800" b="1" dirty="0">
              <a:effectLst/>
              <a:latin typeface="Trebuchet MS" panose="020B0603020202020204" pitchFamily="34" charset="0"/>
              <a:ea typeface="Calibri" panose="020F0502020204030204" pitchFamily="34" charset="0"/>
              <a:cs typeface="Times New Roman" panose="02020603050405020304" pitchFamily="18" charset="0"/>
            </a:endParaRPr>
          </a:p>
          <a:p>
            <a:pPr algn="just">
              <a:defRPr/>
            </a:pPr>
            <a:r>
              <a:rPr lang="en-US" sz="1800" b="1" dirty="0">
                <a:solidFill>
                  <a:srgbClr val="009900"/>
                </a:solidFill>
                <a:latin typeface="Trebuchet MS" panose="020B0603020202020204" pitchFamily="34" charset="0"/>
                <a:cs typeface="Times New Roman" panose="02020603050405020304" pitchFamily="18" charset="0"/>
              </a:rPr>
              <a:t>The study investigated the state of urban sanitation by looking at household access to piped sewerage for large towns and households with no toilet facilities FOR small towns. </a:t>
            </a:r>
          </a:p>
        </p:txBody>
      </p:sp>
      <p:sp>
        <p:nvSpPr>
          <p:cNvPr id="6" name="TextBox 5">
            <a:extLst>
              <a:ext uri="{FF2B5EF4-FFF2-40B4-BE49-F238E27FC236}">
                <a16:creationId xmlns:a16="http://schemas.microsoft.com/office/drawing/2014/main" id="{9F13D463-938B-4D08-9D37-756F60A72B01}"/>
              </a:ext>
            </a:extLst>
          </p:cNvPr>
          <p:cNvSpPr txBox="1"/>
          <p:nvPr/>
        </p:nvSpPr>
        <p:spPr>
          <a:xfrm>
            <a:off x="0" y="3013616"/>
            <a:ext cx="5444836" cy="3806748"/>
          </a:xfrm>
          <a:prstGeom prst="rect">
            <a:avLst/>
          </a:prstGeom>
          <a:solidFill>
            <a:srgbClr val="FBE7CF"/>
          </a:solidFill>
        </p:spPr>
        <p:txBody>
          <a:bodyPr wrap="square">
            <a:spAutoFit/>
          </a:bodyPr>
          <a:lstStyle/>
          <a:p>
            <a:pPr algn="just">
              <a:defRPr/>
            </a:pPr>
            <a:r>
              <a:rPr lang="en-US" sz="1750" b="1" dirty="0">
                <a:solidFill>
                  <a:srgbClr val="0000FF"/>
                </a:solidFill>
                <a:latin typeface="Constantia" panose="02030602050306030303" pitchFamily="18" charset="0"/>
              </a:rPr>
              <a:t>Cities</a:t>
            </a:r>
          </a:p>
          <a:p>
            <a:pPr marL="285750" marR="0" indent="-285750" algn="just">
              <a:lnSpc>
                <a:spcPct val="107000"/>
              </a:lnSpc>
              <a:spcBef>
                <a:spcPts val="0"/>
              </a:spcBef>
              <a:spcAft>
                <a:spcPts val="0"/>
              </a:spcAft>
              <a:buFont typeface="Wingdings" panose="05000000000000000000" pitchFamily="2" charset="2"/>
              <a:buChar char="v"/>
            </a:pPr>
            <a:r>
              <a:rPr lang="en-US" sz="1750" b="1" dirty="0">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P</a:t>
            </a:r>
            <a:r>
              <a:rPr lang="en-US" sz="1750" b="1"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iped sewerage in large towns stood at </a:t>
            </a:r>
            <a:r>
              <a:rPr lang="en-US" sz="1750" b="1" dirty="0">
                <a:solidFill>
                  <a:srgbClr val="FF0000"/>
                </a:solidFill>
                <a:effectLst/>
                <a:latin typeface="Constantia" panose="02030602050306030303" pitchFamily="18" charset="0"/>
                <a:ea typeface="Times New Roman" panose="02020603050405020304" pitchFamily="18" charset="0"/>
                <a:cs typeface="Times New Roman" panose="02020603050405020304" pitchFamily="18" charset="0"/>
              </a:rPr>
              <a:t>6% </a:t>
            </a:r>
            <a:r>
              <a:rPr lang="en-US" sz="1750" b="1"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(water and environment sector plan 2020 – MWE).</a:t>
            </a:r>
            <a:endParaRPr lang="en-US" sz="1750" b="1" dirty="0">
              <a:solidFill>
                <a:srgbClr val="000000"/>
              </a:solidFill>
              <a:latin typeface="Constantia" panose="02030602050306030303" pitchFamily="18" charset="0"/>
              <a:cs typeface="Times New Roman" panose="02020603050405020304" pitchFamily="18" charset="0"/>
            </a:endParaRPr>
          </a:p>
          <a:p>
            <a:pPr marL="285750" marR="0" indent="-285750" algn="just">
              <a:lnSpc>
                <a:spcPct val="107000"/>
              </a:lnSpc>
              <a:spcBef>
                <a:spcPts val="0"/>
              </a:spcBef>
              <a:spcAft>
                <a:spcPts val="0"/>
              </a:spcAft>
              <a:buFont typeface="Wingdings" panose="05000000000000000000" pitchFamily="2" charset="2"/>
              <a:buChar char="v"/>
            </a:pPr>
            <a:r>
              <a:rPr lang="en-US" sz="1750" b="1" dirty="0">
                <a:solidFill>
                  <a:srgbClr val="000000"/>
                </a:solidFill>
                <a:latin typeface="Constantia" panose="02030602050306030303" pitchFamily="18" charset="0"/>
                <a:cs typeface="Times New Roman" panose="02020603050405020304" pitchFamily="18" charset="0"/>
              </a:rPr>
              <a:t>All large towns had </a:t>
            </a:r>
            <a:r>
              <a:rPr lang="en-US" sz="1750" b="1" dirty="0">
                <a:solidFill>
                  <a:srgbClr val="FF0000"/>
                </a:solidFill>
                <a:latin typeface="Constantia" panose="02030602050306030303" pitchFamily="18" charset="0"/>
                <a:cs typeface="Times New Roman" panose="02020603050405020304" pitchFamily="18" charset="0"/>
              </a:rPr>
              <a:t>inadequate</a:t>
            </a:r>
            <a:r>
              <a:rPr lang="en-US" sz="1750" b="1" dirty="0">
                <a:solidFill>
                  <a:srgbClr val="000000"/>
                </a:solidFill>
                <a:latin typeface="Constantia" panose="02030602050306030303" pitchFamily="18" charset="0"/>
                <a:cs typeface="Times New Roman" panose="02020603050405020304" pitchFamily="18" charset="0"/>
              </a:rPr>
              <a:t> </a:t>
            </a:r>
            <a:r>
              <a:rPr lang="en-US" sz="1750" b="1" dirty="0" err="1">
                <a:solidFill>
                  <a:srgbClr val="000000"/>
                </a:solidFill>
                <a:latin typeface="Constantia" panose="02030602050306030303" pitchFamily="18" charset="0"/>
                <a:cs typeface="Times New Roman" panose="02020603050405020304" pitchFamily="18" charset="0"/>
              </a:rPr>
              <a:t>Hh</a:t>
            </a:r>
            <a:r>
              <a:rPr lang="en-US" sz="1750" b="1" dirty="0">
                <a:solidFill>
                  <a:srgbClr val="000000"/>
                </a:solidFill>
                <a:latin typeface="Constantia" panose="02030602050306030303" pitchFamily="18" charset="0"/>
                <a:cs typeface="Times New Roman" panose="02020603050405020304" pitchFamily="18" charset="0"/>
              </a:rPr>
              <a:t> access to piped sewerage, citizens were relying on on-site sanitation facilities. This was mainly due to inadequate sewer network and infrastructure.</a:t>
            </a:r>
          </a:p>
          <a:p>
            <a:pPr marL="285750" indent="-285750" algn="just">
              <a:lnSpc>
                <a:spcPct val="107000"/>
              </a:lnSpc>
              <a:spcBef>
                <a:spcPts val="0"/>
              </a:spcBef>
              <a:spcAft>
                <a:spcPts val="0"/>
              </a:spcAft>
              <a:buFont typeface="Wingdings" panose="05000000000000000000" pitchFamily="2" charset="2"/>
              <a:buChar char="v"/>
            </a:pPr>
            <a:r>
              <a:rPr lang="en-US" sz="1750" b="1" dirty="0">
                <a:solidFill>
                  <a:srgbClr val="000000"/>
                </a:solidFill>
                <a:effectLst/>
                <a:latin typeface="Constantia" panose="02030602050306030303" pitchFamily="18" charset="0"/>
                <a:ea typeface="Times New Roman" panose="02020603050405020304" pitchFamily="18" charset="0"/>
              </a:rPr>
              <a:t>NWSC agrees that sewerage coverage was still low </a:t>
            </a:r>
            <a:r>
              <a:rPr lang="en-US" sz="1750" b="1" dirty="0" err="1">
                <a:solidFill>
                  <a:srgbClr val="000000"/>
                </a:solidFill>
                <a:latin typeface="Constantia" panose="02030602050306030303" pitchFamily="18" charset="0"/>
                <a:ea typeface="Yu Gothic UI" panose="020B0500000000000000" pitchFamily="34" charset="-128"/>
              </a:rPr>
              <a:t>i.e</a:t>
            </a:r>
            <a:r>
              <a:rPr lang="en-US" sz="1750" b="1" dirty="0">
                <a:solidFill>
                  <a:srgbClr val="000000"/>
                </a:solidFill>
                <a:latin typeface="Constantia" panose="02030602050306030303" pitchFamily="18" charset="0"/>
                <a:ea typeface="Yu Gothic UI" panose="020B0500000000000000" pitchFamily="34" charset="-128"/>
              </a:rPr>
              <a:t> </a:t>
            </a:r>
            <a:r>
              <a:rPr lang="en-US" sz="1750" b="1" dirty="0">
                <a:effectLst/>
                <a:latin typeface="Constantia" panose="02030602050306030303" pitchFamily="18" charset="0"/>
                <a:ea typeface="Yu Gothic UI" panose="020B0500000000000000" pitchFamily="34" charset="-128"/>
              </a:rPr>
              <a:t>need to upscale sewerage services through infrastructural development.</a:t>
            </a:r>
            <a:endParaRPr lang="en-US" sz="1750" b="1" dirty="0">
              <a:effectLst/>
              <a:latin typeface="Constantia" panose="02030602050306030303" pitchFamily="18" charset="0"/>
              <a:ea typeface="Times New Roman" panose="02020603050405020304" pitchFamily="18" charset="0"/>
            </a:endParaRPr>
          </a:p>
          <a:p>
            <a:pPr marL="285750" marR="0" indent="-285750" algn="just">
              <a:lnSpc>
                <a:spcPct val="107000"/>
              </a:lnSpc>
              <a:spcBef>
                <a:spcPts val="0"/>
              </a:spcBef>
              <a:spcAft>
                <a:spcPts val="0"/>
              </a:spcAft>
              <a:buFont typeface="Wingdings" panose="05000000000000000000" pitchFamily="2" charset="2"/>
              <a:buChar char="v"/>
            </a:pPr>
            <a:r>
              <a:rPr lang="en-US" sz="1750" b="1" dirty="0">
                <a:effectLst/>
                <a:latin typeface="Constantia" panose="02030602050306030303" pitchFamily="18" charset="0"/>
                <a:ea typeface="Yu Gothic UI" panose="020B0500000000000000" pitchFamily="34" charset="-128"/>
                <a:cs typeface="Times New Roman" panose="02020603050405020304" pitchFamily="18" charset="0"/>
              </a:rPr>
              <a:t>substantial proportion of </a:t>
            </a:r>
            <a:r>
              <a:rPr lang="en-US" sz="1750" b="1" dirty="0" err="1">
                <a:effectLst/>
                <a:latin typeface="Constantia" panose="02030602050306030303" pitchFamily="18" charset="0"/>
                <a:ea typeface="Yu Gothic UI" panose="020B0500000000000000" pitchFamily="34" charset="-128"/>
                <a:cs typeface="Times New Roman" panose="02020603050405020304" pitchFamily="18" charset="0"/>
              </a:rPr>
              <a:t>Hh</a:t>
            </a:r>
            <a:r>
              <a:rPr lang="en-US" sz="1750" b="1" dirty="0" err="1">
                <a:latin typeface="Constantia" panose="02030602050306030303" pitchFamily="18" charset="0"/>
                <a:ea typeface="Yu Gothic UI" panose="020B0500000000000000" pitchFamily="34" charset="-128"/>
                <a:cs typeface="Times New Roman" panose="02020603050405020304" pitchFamily="18" charset="0"/>
              </a:rPr>
              <a:t>s</a:t>
            </a:r>
            <a:r>
              <a:rPr lang="en-US" sz="1750" b="1" dirty="0">
                <a:latin typeface="Constantia" panose="02030602050306030303" pitchFamily="18" charset="0"/>
                <a:ea typeface="Yu Gothic UI" panose="020B0500000000000000" pitchFamily="34" charset="-128"/>
                <a:cs typeface="Times New Roman" panose="02020603050405020304" pitchFamily="18" charset="0"/>
              </a:rPr>
              <a:t> </a:t>
            </a:r>
            <a:r>
              <a:rPr lang="en-US" sz="1750" b="1" dirty="0">
                <a:effectLst/>
                <a:latin typeface="Constantia" panose="02030602050306030303" pitchFamily="18" charset="0"/>
                <a:ea typeface="Yu Gothic UI" panose="020B0500000000000000" pitchFamily="34" charset="-128"/>
                <a:cs typeface="Times New Roman" panose="02020603050405020304" pitchFamily="18" charset="0"/>
              </a:rPr>
              <a:t>lacked toilet facilities due to unplanned settlement patterns </a:t>
            </a:r>
            <a:endParaRPr lang="en-US" sz="1750" b="1" dirty="0">
              <a:solidFill>
                <a:srgbClr val="000000"/>
              </a:solidFill>
              <a:latin typeface="Constantia" panose="02030602050306030303" pitchFamily="18"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A7CC9BFF-C841-4065-AB89-91CD07A1406D}"/>
              </a:ext>
            </a:extLst>
          </p:cNvPr>
          <p:cNvGraphicFramePr/>
          <p:nvPr>
            <p:extLst>
              <p:ext uri="{D42A27DB-BD31-4B8C-83A1-F6EECF244321}">
                <p14:modId xmlns:p14="http://schemas.microsoft.com/office/powerpoint/2010/main" val="3015800627"/>
              </p:ext>
            </p:extLst>
          </p:nvPr>
        </p:nvGraphicFramePr>
        <p:xfrm>
          <a:off x="5444836" y="3013616"/>
          <a:ext cx="3699164" cy="3844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08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E44AFD-CEEE-45CF-AA9C-26350A779104}"/>
              </a:ext>
            </a:extLst>
          </p:cNvPr>
          <p:cNvSpPr>
            <a:spLocks noGrp="1"/>
          </p:cNvSpPr>
          <p:nvPr>
            <p:ph type="title"/>
          </p:nvPr>
        </p:nvSpPr>
        <p:spPr>
          <a:xfrm>
            <a:off x="990600" y="0"/>
            <a:ext cx="8153399" cy="684803"/>
          </a:xfrm>
          <a:solidFill>
            <a:schemeClr val="accent2">
              <a:lumMod val="20000"/>
              <a:lumOff val="80000"/>
            </a:schemeClr>
          </a:solidFill>
        </p:spPr>
        <p:txBody>
          <a:bodyPr vert="horz" wrap="square" lIns="68580" tIns="34290" rIns="68580" bIns="34290" rtlCol="0" anchor="b">
            <a:spAutoFit/>
          </a:bodyPr>
          <a:lstStyle/>
          <a:p>
            <a:pPr algn="ctr" fontAlgn="base">
              <a:lnSpc>
                <a:spcPct val="100000"/>
              </a:lnSpc>
              <a:spcAft>
                <a:spcPct val="0"/>
              </a:spcAft>
            </a:pPr>
            <a:r>
              <a:rPr lang="en-US" sz="2000" b="1" dirty="0">
                <a:ln w="0"/>
                <a:solidFill>
                  <a:schemeClr val="accent3">
                    <a:lumMod val="75000"/>
                  </a:schemeClr>
                </a:solidFill>
                <a:effectLst/>
              </a:rPr>
              <a:t>THE URBAN SECTOR AS A CATALYST FOR NATIONAL DEVELOPMENT SOCIO- ECONOMIC TRANSFORMATION</a:t>
            </a:r>
          </a:p>
        </p:txBody>
      </p:sp>
      <p:sp>
        <p:nvSpPr>
          <p:cNvPr id="3" name="Content Placeholder 2">
            <a:extLst>
              <a:ext uri="{FF2B5EF4-FFF2-40B4-BE49-F238E27FC236}">
                <a16:creationId xmlns:a16="http://schemas.microsoft.com/office/drawing/2014/main" id="{D91FAA37-1239-49BF-BA5D-2DF13632B62D}"/>
              </a:ext>
            </a:extLst>
          </p:cNvPr>
          <p:cNvSpPr>
            <a:spLocks noGrp="1"/>
          </p:cNvSpPr>
          <p:nvPr>
            <p:ph idx="1"/>
          </p:nvPr>
        </p:nvSpPr>
        <p:spPr>
          <a:xfrm>
            <a:off x="990600" y="684803"/>
            <a:ext cx="8153400" cy="6173197"/>
          </a:xfrm>
        </p:spPr>
        <p:txBody>
          <a:bodyPr>
            <a:normAutofit fontScale="92500" lnSpcReduction="10000"/>
          </a:bodyPr>
          <a:lstStyle/>
          <a:p>
            <a:pPr marL="342900" indent="-342900" algn="just">
              <a:spcBef>
                <a:spcPts val="0"/>
              </a:spcBef>
              <a:buFont typeface="Wingdings" panose="05000000000000000000" pitchFamily="2" charset="2"/>
              <a:buChar char="q"/>
              <a:defRPr/>
            </a:pPr>
            <a:r>
              <a:rPr lang="en-US" sz="2400" b="1" dirty="0">
                <a:solidFill>
                  <a:srgbClr val="000000"/>
                </a:solidFill>
              </a:rPr>
              <a:t>Government prioritizes sustainable development of the urban sector as the engine for the country’s economic growth and to provide high quality of life</a:t>
            </a:r>
          </a:p>
          <a:p>
            <a:pPr marL="342900" indent="-342900" algn="just">
              <a:spcBef>
                <a:spcPts val="0"/>
              </a:spcBef>
              <a:buFont typeface="Wingdings" panose="05000000000000000000" pitchFamily="2" charset="2"/>
              <a:buChar char="q"/>
              <a:defRPr/>
            </a:pPr>
            <a:r>
              <a:rPr lang="en-US" sz="2400" b="1" dirty="0">
                <a:solidFill>
                  <a:srgbClr val="000000"/>
                </a:solidFill>
              </a:rPr>
              <a:t>The sector offers real economic opportunities; </a:t>
            </a:r>
          </a:p>
          <a:p>
            <a:pPr marL="800100" lvl="1" indent="-342900" algn="just">
              <a:spcBef>
                <a:spcPts val="0"/>
              </a:spcBef>
              <a:buFont typeface="Wingdings" panose="05000000000000000000" pitchFamily="2" charset="2"/>
              <a:buChar char="§"/>
              <a:defRPr/>
            </a:pPr>
            <a:r>
              <a:rPr lang="en-US" sz="2400" b="1" dirty="0">
                <a:solidFill>
                  <a:srgbClr val="0000FF"/>
                </a:solidFill>
              </a:rPr>
              <a:t>about 70%  average contribution to the GDP of the Country (NUP). </a:t>
            </a:r>
          </a:p>
          <a:p>
            <a:pPr marL="800100" lvl="1" indent="-342900" algn="just">
              <a:spcBef>
                <a:spcPts val="0"/>
              </a:spcBef>
              <a:buFont typeface="Wingdings" panose="05000000000000000000" pitchFamily="2" charset="2"/>
              <a:buChar char="§"/>
              <a:defRPr/>
            </a:pPr>
            <a:r>
              <a:rPr lang="en-US" sz="2400" b="1" dirty="0">
                <a:solidFill>
                  <a:srgbClr val="0000FF"/>
                </a:solidFill>
              </a:rPr>
              <a:t>Poverty level is 7% lower in urban areas compared to 19% in rural areas (NUP). </a:t>
            </a:r>
          </a:p>
          <a:p>
            <a:pPr marL="800100" lvl="1" indent="-342900" algn="just">
              <a:buFont typeface="Wingdings" panose="05000000000000000000" pitchFamily="2" charset="2"/>
              <a:buChar char="§"/>
              <a:defRPr/>
            </a:pPr>
            <a:r>
              <a:rPr lang="en-US" sz="2400" b="1" dirty="0">
                <a:solidFill>
                  <a:srgbClr val="0000FF"/>
                </a:solidFill>
              </a:rPr>
              <a:t>If well planned and effectively managed, will result in a competitive and productive sector to stimulate socio-economic growth  </a:t>
            </a:r>
          </a:p>
          <a:p>
            <a:pPr marL="800100" lvl="1" indent="-342900" algn="just">
              <a:buFont typeface="Wingdings" panose="05000000000000000000" pitchFamily="2" charset="2"/>
              <a:buChar char="§"/>
              <a:defRPr/>
            </a:pPr>
            <a:r>
              <a:rPr lang="en-US" sz="2400" b="1" dirty="0">
                <a:solidFill>
                  <a:srgbClr val="0000FF"/>
                </a:solidFill>
              </a:rPr>
              <a:t>Benefits of agglomeration which enhances access to services </a:t>
            </a:r>
          </a:p>
          <a:p>
            <a:pPr marL="800100" lvl="1" indent="-342900" algn="just">
              <a:buFont typeface="Wingdings" panose="05000000000000000000" pitchFamily="2" charset="2"/>
              <a:buChar char="§"/>
              <a:defRPr/>
            </a:pPr>
            <a:r>
              <a:rPr lang="en-US" sz="2400" b="1" dirty="0">
                <a:solidFill>
                  <a:srgbClr val="0000FF"/>
                </a:solidFill>
              </a:rPr>
              <a:t>Plays a dual role as a producer and consumer. </a:t>
            </a:r>
          </a:p>
          <a:p>
            <a:pPr marL="800100" lvl="1" indent="-342900" algn="just">
              <a:buFont typeface="Wingdings" panose="05000000000000000000" pitchFamily="2" charset="2"/>
              <a:buChar char="§"/>
              <a:defRPr/>
            </a:pPr>
            <a:r>
              <a:rPr lang="en-US" sz="2400" b="1" dirty="0">
                <a:solidFill>
                  <a:srgbClr val="0000FF"/>
                </a:solidFill>
              </a:rPr>
              <a:t>Market for goods and services both internally generated and from rural areas</a:t>
            </a:r>
          </a:p>
          <a:p>
            <a:pPr marL="342900" indent="-342900" algn="just">
              <a:spcBef>
                <a:spcPts val="0"/>
              </a:spcBef>
              <a:buFont typeface="Wingdings" panose="05000000000000000000" pitchFamily="2" charset="2"/>
              <a:buChar char="q"/>
              <a:defRPr/>
            </a:pPr>
            <a:r>
              <a:rPr lang="en-US" sz="2400" b="1" dirty="0">
                <a:solidFill>
                  <a:srgbClr val="000000"/>
                </a:solidFill>
              </a:rPr>
              <a:t>The target is to attain the Country’s Vision 2040 of Middle Income Status if urbanization is harnessed properly </a:t>
            </a:r>
          </a:p>
          <a:p>
            <a:endParaRPr lang="en-UG" sz="3600" dirty="0"/>
          </a:p>
        </p:txBody>
      </p:sp>
      <p:sp>
        <p:nvSpPr>
          <p:cNvPr id="4" name="Date Placeholder 3">
            <a:extLst>
              <a:ext uri="{FF2B5EF4-FFF2-40B4-BE49-F238E27FC236}">
                <a16:creationId xmlns:a16="http://schemas.microsoft.com/office/drawing/2014/main" id="{36CA073F-6427-4EFB-8E74-E7183755018F}"/>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7F06A7F4-69DF-4EAB-B558-3DACF052443C}"/>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DD7CE952-8003-4AF2-B3E7-8A8002DEA5A5}"/>
              </a:ext>
            </a:extLst>
          </p:cNvPr>
          <p:cNvSpPr>
            <a:spLocks noGrp="1"/>
          </p:cNvSpPr>
          <p:nvPr>
            <p:ph type="sldNum" sz="quarter" idx="12"/>
          </p:nvPr>
        </p:nvSpPr>
        <p:spPr/>
        <p:txBody>
          <a:bodyPr/>
          <a:lstStyle/>
          <a:p>
            <a:fld id="{B98AC166-1B4F-47B9-BA79-3BAABD98AD8B}" type="slidenum">
              <a:rPr lang="en-US" smtClean="0"/>
              <a:t>11</a:t>
            </a:fld>
            <a:endParaRPr lang="en-US"/>
          </a:p>
        </p:txBody>
      </p:sp>
      <p:pic>
        <p:nvPicPr>
          <p:cNvPr id="8" name="Picture 29">
            <a:extLst>
              <a:ext uri="{FF2B5EF4-FFF2-40B4-BE49-F238E27FC236}">
                <a16:creationId xmlns:a16="http://schemas.microsoft.com/office/drawing/2014/main" id="{9F40FA74-2990-4A73-BF1D-C9C533FC82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6469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858" y="10807"/>
            <a:ext cx="8713663" cy="584775"/>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Sanitation..</a:t>
            </a:r>
          </a:p>
        </p:txBody>
      </p:sp>
      <p:sp>
        <p:nvSpPr>
          <p:cNvPr id="8" name="TextBox 7">
            <a:extLst>
              <a:ext uri="{FF2B5EF4-FFF2-40B4-BE49-F238E27FC236}">
                <a16:creationId xmlns:a16="http://schemas.microsoft.com/office/drawing/2014/main" id="{09F65244-8C7B-47F7-8944-3D1331E9133A}"/>
              </a:ext>
            </a:extLst>
          </p:cNvPr>
          <p:cNvSpPr txBox="1"/>
          <p:nvPr/>
        </p:nvSpPr>
        <p:spPr>
          <a:xfrm>
            <a:off x="0" y="722395"/>
            <a:ext cx="4657863" cy="6306470"/>
          </a:xfrm>
          <a:prstGeom prst="rect">
            <a:avLst/>
          </a:prstGeom>
          <a:solidFill>
            <a:srgbClr val="CCFFFF"/>
          </a:solidFill>
        </p:spPr>
        <p:txBody>
          <a:bodyPr wrap="square">
            <a:spAutoFit/>
          </a:bodyPr>
          <a:lstStyle/>
          <a:p>
            <a:pPr algn="just">
              <a:defRPr/>
            </a:pPr>
            <a:r>
              <a:rPr lang="en-US" sz="1900" b="1" dirty="0">
                <a:solidFill>
                  <a:srgbClr val="0000FF"/>
                </a:solidFill>
                <a:latin typeface="Trebuchet MS" panose="020B0603020202020204" pitchFamily="34" charset="0"/>
              </a:rPr>
              <a:t>Municipalities</a:t>
            </a:r>
          </a:p>
          <a:p>
            <a:pPr marL="285750" indent="-285750" algn="just">
              <a:lnSpc>
                <a:spcPct val="107000"/>
              </a:lnSpc>
              <a:spcBef>
                <a:spcPts val="0"/>
              </a:spcBef>
              <a:spcAft>
                <a:spcPts val="0"/>
              </a:spcAft>
              <a:buFont typeface="Wingdings" panose="05000000000000000000" pitchFamily="2" charset="2"/>
              <a:buChar char="v"/>
            </a:pPr>
            <a:r>
              <a:rPr lang="en-US" sz="1900" b="1" dirty="0">
                <a:solidFill>
                  <a:srgbClr val="000000"/>
                </a:solidFill>
                <a:latin typeface="Trebuchet MS" panose="020B0603020202020204" pitchFamily="34" charset="0"/>
                <a:cs typeface="Times New Roman" panose="02020603050405020304" pitchFamily="18" charset="0"/>
              </a:rPr>
              <a:t>All MCs had more than 15000 people categorized as large towns under the jurisdiction of NWSC but majority completely lacked piped sewerage services.</a:t>
            </a:r>
          </a:p>
          <a:p>
            <a:pPr algn="just">
              <a:lnSpc>
                <a:spcPct val="107000"/>
              </a:lnSpc>
              <a:spcBef>
                <a:spcPts val="0"/>
              </a:spcBef>
              <a:spcAft>
                <a:spcPts val="0"/>
              </a:spcAft>
            </a:pPr>
            <a:r>
              <a:rPr lang="en-US" sz="1900" b="1" dirty="0">
                <a:solidFill>
                  <a:srgbClr val="0000FF"/>
                </a:solidFill>
                <a:latin typeface="Trebuchet MS" panose="020B0603020202020204" pitchFamily="34" charset="0"/>
                <a:cs typeface="Times New Roman" panose="02020603050405020304" pitchFamily="18" charset="0"/>
              </a:rPr>
              <a:t>Town Councils</a:t>
            </a:r>
          </a:p>
          <a:p>
            <a:pPr marL="285750" indent="-285750" algn="just">
              <a:lnSpc>
                <a:spcPct val="107000"/>
              </a:lnSpc>
              <a:spcBef>
                <a:spcPts val="0"/>
              </a:spcBef>
              <a:spcAft>
                <a:spcPts val="0"/>
              </a:spcAft>
              <a:buFont typeface="Wingdings" panose="05000000000000000000" pitchFamily="2" charset="2"/>
              <a:buChar char="v"/>
            </a:pPr>
            <a:r>
              <a:rPr lang="en-US" sz="1900" b="1" dirty="0">
                <a:solidFill>
                  <a:srgbClr val="000000"/>
                </a:solidFill>
                <a:latin typeface="Trebuchet MS" panose="020B0603020202020204" pitchFamily="34" charset="0"/>
                <a:cs typeface="Times New Roman" panose="02020603050405020304" pitchFamily="18" charset="0"/>
              </a:rPr>
              <a:t>None of TCs had access to conventional sewerage services-Majority of TCs had more than 15000 but were categorized as small towns outside NWSC</a:t>
            </a:r>
          </a:p>
          <a:p>
            <a:pPr marL="285750" indent="-285750" algn="just">
              <a:lnSpc>
                <a:spcPct val="107000"/>
              </a:lnSpc>
              <a:spcBef>
                <a:spcPts val="0"/>
              </a:spcBef>
              <a:spcAft>
                <a:spcPts val="0"/>
              </a:spcAft>
              <a:buFont typeface="Wingdings" panose="05000000000000000000" pitchFamily="2" charset="2"/>
              <a:buChar char="v"/>
            </a:pPr>
            <a:r>
              <a:rPr lang="en-US" sz="1900" b="1" dirty="0">
                <a:solidFill>
                  <a:srgbClr val="0033CC"/>
                </a:solidFill>
                <a:latin typeface="Trebuchet MS" panose="020B0603020202020204" pitchFamily="34" charset="0"/>
                <a:cs typeface="Times New Roman" panose="02020603050405020304" pitchFamily="18" charset="0"/>
              </a:rPr>
              <a:t>Northern and eastern Uganda had the highest proportions of people with no toilet facilities. This was probably due to negative cultural beliefs, taboos, urban poverty and weak institutional and management framework for enforcement of existing laws.</a:t>
            </a:r>
          </a:p>
        </p:txBody>
      </p:sp>
      <p:graphicFrame>
        <p:nvGraphicFramePr>
          <p:cNvPr id="6" name="Chart 5">
            <a:extLst>
              <a:ext uri="{FF2B5EF4-FFF2-40B4-BE49-F238E27FC236}">
                <a16:creationId xmlns:a16="http://schemas.microsoft.com/office/drawing/2014/main" id="{4882A801-11BF-4D18-8E53-3D8495D9146C}"/>
              </a:ext>
            </a:extLst>
          </p:cNvPr>
          <p:cNvGraphicFramePr/>
          <p:nvPr>
            <p:extLst>
              <p:ext uri="{D42A27DB-BD31-4B8C-83A1-F6EECF244321}">
                <p14:modId xmlns:p14="http://schemas.microsoft.com/office/powerpoint/2010/main" val="2264979654"/>
              </p:ext>
            </p:extLst>
          </p:nvPr>
        </p:nvGraphicFramePr>
        <p:xfrm>
          <a:off x="4794951" y="550857"/>
          <a:ext cx="4032449"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37FA33A-3BF3-4290-AE10-7479A9F4995C}"/>
              </a:ext>
            </a:extLst>
          </p:cNvPr>
          <p:cNvGraphicFramePr/>
          <p:nvPr>
            <p:extLst>
              <p:ext uri="{D42A27DB-BD31-4B8C-83A1-F6EECF244321}">
                <p14:modId xmlns:p14="http://schemas.microsoft.com/office/powerpoint/2010/main" val="1638997897"/>
              </p:ext>
            </p:extLst>
          </p:nvPr>
        </p:nvGraphicFramePr>
        <p:xfrm>
          <a:off x="4570689" y="3859730"/>
          <a:ext cx="439379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4979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923" y="77143"/>
            <a:ext cx="8713663" cy="615553"/>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sanitation...</a:t>
            </a:r>
          </a:p>
        </p:txBody>
      </p:sp>
      <p:sp>
        <p:nvSpPr>
          <p:cNvPr id="2" name="TextBox 1"/>
          <p:cNvSpPr txBox="1"/>
          <p:nvPr/>
        </p:nvSpPr>
        <p:spPr>
          <a:xfrm>
            <a:off x="990600" y="692696"/>
            <a:ext cx="8153400" cy="6262355"/>
          </a:xfrm>
          <a:prstGeom prst="rect">
            <a:avLst/>
          </a:prstGeom>
          <a:solidFill>
            <a:srgbClr val="CCFFFF"/>
          </a:solidFill>
        </p:spPr>
        <p:txBody>
          <a:bodyPr wrap="square">
            <a:spAutoFit/>
          </a:bodyPr>
          <a:lstStyle/>
          <a:p>
            <a:pPr marL="0" marR="0" algn="just">
              <a:lnSpc>
                <a:spcPct val="107000"/>
              </a:lnSpc>
              <a:spcBef>
                <a:spcPts val="0"/>
              </a:spcBef>
              <a:spcAft>
                <a:spcPts val="0"/>
              </a:spcAft>
            </a:pPr>
            <a:r>
              <a:rPr lang="en-US" sz="2000" b="1" dirty="0">
                <a:solidFill>
                  <a:srgbClr val="FF0000"/>
                </a:solidFill>
                <a:latin typeface="+mj-lt"/>
                <a:cs typeface="Times New Roman" panose="02020603050405020304" pitchFamily="18" charset="0"/>
              </a:rPr>
              <a:t>Key issues.</a:t>
            </a:r>
          </a:p>
          <a:p>
            <a:pPr marL="342900" marR="0" lvl="0" indent="-342900" algn="just">
              <a:lnSpc>
                <a:spcPct val="107000"/>
              </a:lnSpc>
              <a:spcBef>
                <a:spcPts val="0"/>
              </a:spcBef>
              <a:spcAft>
                <a:spcPts val="0"/>
              </a:spcAft>
              <a:buFont typeface="Wingdings" panose="05000000000000000000" pitchFamily="2" charset="2"/>
              <a:buChar char=""/>
            </a:pPr>
            <a:r>
              <a:rPr lang="en-US" sz="2000" b="1" dirty="0">
                <a:latin typeface="+mj-lt"/>
                <a:ea typeface="Yu Gothic UI" panose="020B0500000000000000" pitchFamily="34" charset="-128"/>
                <a:cs typeface="Times New Roman" panose="02020603050405020304" pitchFamily="18" charset="0"/>
              </a:rPr>
              <a:t>Urban areas do not benefit from the sanitation grants like districts yet they are highly populated compared to districts which are rural in nature.</a:t>
            </a:r>
          </a:p>
          <a:p>
            <a:pPr marL="342900" marR="0" lvl="0" indent="-342900" algn="just">
              <a:lnSpc>
                <a:spcPct val="107000"/>
              </a:lnSpc>
              <a:spcBef>
                <a:spcPts val="0"/>
              </a:spcBef>
              <a:spcAft>
                <a:spcPts val="0"/>
              </a:spcAft>
              <a:buFont typeface="Wingdings" panose="05000000000000000000" pitchFamily="2" charset="2"/>
              <a:buChar char=""/>
            </a:pPr>
            <a:r>
              <a:rPr lang="en-US" sz="2000" b="1" dirty="0">
                <a:latin typeface="+mj-lt"/>
                <a:ea typeface="Yu Gothic UI" panose="020B0500000000000000" pitchFamily="34" charset="-128"/>
                <a:cs typeface="Times New Roman" panose="02020603050405020304" pitchFamily="18" charset="0"/>
              </a:rPr>
              <a:t>Urban poverty where households cannot afford sewer connection fees and cannot afford construction of individual cesspools. Lack of affordability was ascertained by households with no toilets. </a:t>
            </a:r>
          </a:p>
          <a:p>
            <a:pPr indent="-457200" algn="just">
              <a:lnSpc>
                <a:spcPct val="107000"/>
              </a:lnSpc>
              <a:spcBef>
                <a:spcPts val="0"/>
              </a:spcBef>
              <a:spcAft>
                <a:spcPts val="0"/>
              </a:spcAft>
            </a:pPr>
            <a:r>
              <a:rPr lang="en-US" sz="2000" b="1" dirty="0">
                <a:solidFill>
                  <a:srgbClr val="0000FF"/>
                </a:solidFill>
                <a:latin typeface="+mj-lt"/>
              </a:rPr>
              <a:t>Conclusion</a:t>
            </a:r>
          </a:p>
          <a:p>
            <a:pPr indent="-457200" algn="just">
              <a:lnSpc>
                <a:spcPct val="107000"/>
              </a:lnSpc>
              <a:spcBef>
                <a:spcPts val="0"/>
              </a:spcBef>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Sanitation is health and therefore lack or low access to a sanitation system depicts the appalling state of health conditions in Uganda’s urban centers. </a:t>
            </a:r>
          </a:p>
          <a:p>
            <a:pPr algn="just">
              <a:lnSpc>
                <a:spcPct val="107000"/>
              </a:lnSpc>
              <a:spcBef>
                <a:spcPts val="0"/>
              </a:spcBef>
              <a:spcAft>
                <a:spcPts val="0"/>
              </a:spcAft>
            </a:pPr>
            <a:r>
              <a:rPr lang="en-US" sz="2000" b="1" dirty="0">
                <a:solidFill>
                  <a:srgbClr val="0000FF"/>
                </a:solidFill>
                <a:latin typeface="+mj-lt"/>
              </a:rPr>
              <a:t>Recommendations.</a:t>
            </a:r>
          </a:p>
          <a:p>
            <a:pPr marL="342900" indent="-342900" algn="just">
              <a:lnSpc>
                <a:spcPct val="107000"/>
              </a:lnSpc>
              <a:spcBef>
                <a:spcPts val="0"/>
              </a:spcBef>
              <a:spcAft>
                <a:spcPts val="0"/>
              </a:spcAft>
              <a:buFont typeface="Wingdings" panose="05000000000000000000" pitchFamily="2" charset="2"/>
              <a:buChar char=""/>
            </a:pPr>
            <a:r>
              <a:rPr lang="en-US" sz="2000" b="1" spc="-10" dirty="0">
                <a:latin typeface="+mj-lt"/>
                <a:ea typeface="Cambria" panose="02040503050406030204" pitchFamily="18" charset="0"/>
                <a:cs typeface="Times New Roman" panose="02020603050405020304" pitchFamily="18" charset="0"/>
              </a:rPr>
              <a:t>Formulation of Financial strategy for sewerage services in urban areas.</a:t>
            </a:r>
          </a:p>
          <a:p>
            <a:pPr marL="342900" indent="-342900" algn="just">
              <a:lnSpc>
                <a:spcPct val="107000"/>
              </a:lnSpc>
              <a:spcBef>
                <a:spcPts val="0"/>
              </a:spcBef>
              <a:spcAft>
                <a:spcPts val="0"/>
              </a:spcAft>
              <a:buFont typeface="Wingdings" panose="05000000000000000000" pitchFamily="2" charset="2"/>
              <a:buChar char=""/>
            </a:pPr>
            <a:r>
              <a:rPr lang="en-US" sz="2000" b="1" spc="-10" dirty="0">
                <a:latin typeface="+mj-lt"/>
                <a:ea typeface="Cambria" panose="02040503050406030204" pitchFamily="18" charset="0"/>
                <a:cs typeface="Times New Roman" panose="02020603050405020304" pitchFamily="18" charset="0"/>
              </a:rPr>
              <a:t>Upscale sewerage services through infrastructure development in all urban areas of Uganda</a:t>
            </a:r>
          </a:p>
          <a:p>
            <a:pPr marL="342900" indent="-342900" algn="just">
              <a:lnSpc>
                <a:spcPct val="107000"/>
              </a:lnSpc>
              <a:spcBef>
                <a:spcPts val="0"/>
              </a:spcBef>
              <a:spcAft>
                <a:spcPts val="0"/>
              </a:spcAft>
              <a:buFont typeface="Wingdings" panose="05000000000000000000" pitchFamily="2" charset="2"/>
              <a:buChar char=""/>
            </a:pPr>
            <a:r>
              <a:rPr lang="en-US" sz="2000" b="1" spc="-10" dirty="0">
                <a:latin typeface="+mj-lt"/>
                <a:ea typeface="Cambria" panose="02040503050406030204" pitchFamily="18" charset="0"/>
                <a:cs typeface="Times New Roman" panose="02020603050405020304" pitchFamily="18" charset="0"/>
              </a:rPr>
              <a:t>Extend the Sanitation grant to all urban areas to extend sewerage services where NWSC cannot afford.</a:t>
            </a:r>
          </a:p>
          <a:p>
            <a:pPr indent="-457200" algn="just">
              <a:lnSpc>
                <a:spcPct val="107000"/>
              </a:lnSpc>
              <a:spcBef>
                <a:spcPts val="0"/>
              </a:spcBef>
              <a:spcAft>
                <a:spcPts val="0"/>
              </a:spcAft>
            </a:pPr>
            <a:endParaRPr lang="en-US" sz="2000" b="1" dirty="0">
              <a:solidFill>
                <a:srgbClr val="0000FF"/>
              </a:solidFill>
              <a:latin typeface="+mj-lt"/>
            </a:endParaRPr>
          </a:p>
        </p:txBody>
      </p:sp>
      <p:pic>
        <p:nvPicPr>
          <p:cNvPr id="4" name="Picture 29">
            <a:extLst>
              <a:ext uri="{FF2B5EF4-FFF2-40B4-BE49-F238E27FC236}">
                <a16:creationId xmlns:a16="http://schemas.microsoft.com/office/drawing/2014/main" id="{87A7819B-FF45-1077-2F84-74510C4F7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125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33263"/>
            <a:ext cx="8713663"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electricity supply</a:t>
            </a:r>
          </a:p>
        </p:txBody>
      </p:sp>
      <p:sp>
        <p:nvSpPr>
          <p:cNvPr id="8" name="TextBox 7">
            <a:extLst>
              <a:ext uri="{FF2B5EF4-FFF2-40B4-BE49-F238E27FC236}">
                <a16:creationId xmlns:a16="http://schemas.microsoft.com/office/drawing/2014/main" id="{09F65244-8C7B-47F7-8944-3D1331E9133A}"/>
              </a:ext>
            </a:extLst>
          </p:cNvPr>
          <p:cNvSpPr txBox="1"/>
          <p:nvPr/>
        </p:nvSpPr>
        <p:spPr>
          <a:xfrm>
            <a:off x="0" y="692696"/>
            <a:ext cx="9144000" cy="2108782"/>
          </a:xfrm>
          <a:prstGeom prst="rect">
            <a:avLst/>
          </a:prstGeom>
          <a:solidFill>
            <a:srgbClr val="F7F9F1"/>
          </a:solidFill>
        </p:spPr>
        <p:txBody>
          <a:bodyPr wrap="square">
            <a:spAutoFit/>
          </a:bodyPr>
          <a:lstStyle/>
          <a:p>
            <a:pPr marL="0" marR="0" algn="just">
              <a:lnSpc>
                <a:spcPct val="107000"/>
              </a:lnSpc>
              <a:defRPr/>
            </a:pPr>
            <a:r>
              <a:rPr lang="en-US" sz="1800" b="1" dirty="0">
                <a:latin typeface="Trebuchet MS" panose="020B0603020202020204" pitchFamily="34" charset="0"/>
                <a:cs typeface="Times New Roman" panose="02020603050405020304" pitchFamily="18" charset="0"/>
              </a:rPr>
              <a:t>As part of the </a:t>
            </a:r>
            <a:r>
              <a:rPr lang="en-US" sz="1800" b="1" dirty="0" err="1">
                <a:latin typeface="Trebuchet MS" panose="020B0603020202020204" pitchFamily="34" charset="0"/>
                <a:cs typeface="Times New Roman" panose="02020603050405020304" pitchFamily="18" charset="0"/>
              </a:rPr>
              <a:t>GoU</a:t>
            </a:r>
            <a:r>
              <a:rPr lang="en-US" sz="1800" b="1" dirty="0">
                <a:latin typeface="Trebuchet MS" panose="020B0603020202020204" pitchFamily="34" charset="0"/>
                <a:cs typeface="Times New Roman" panose="02020603050405020304" pitchFamily="18" charset="0"/>
              </a:rPr>
              <a:t> privatization policy to attract foreign direct capital under electricity generation subsector, the operations of UEDCL in urban &amp; semi-urban areas except off-grid stations were </a:t>
            </a:r>
            <a:r>
              <a:rPr lang="en-US" sz="1800" b="1" dirty="0" err="1">
                <a:latin typeface="Trebuchet MS" panose="020B0603020202020204" pitchFamily="34" charset="0"/>
                <a:cs typeface="Times New Roman" panose="02020603050405020304" pitchFamily="18" charset="0"/>
              </a:rPr>
              <a:t>concessioned</a:t>
            </a:r>
            <a:r>
              <a:rPr lang="en-US" sz="1800" b="1" dirty="0">
                <a:latin typeface="Trebuchet MS" panose="020B0603020202020204" pitchFamily="34" charset="0"/>
                <a:cs typeface="Times New Roman" panose="02020603050405020304" pitchFamily="18" charset="0"/>
              </a:rPr>
              <a:t> to Umeme Ltd in 2005 for 20 years under Lease and assignment agreement.  </a:t>
            </a:r>
          </a:p>
          <a:p>
            <a:pPr algn="just">
              <a:defRPr/>
            </a:pPr>
            <a:r>
              <a:rPr lang="en-US" sz="1800" b="1" dirty="0">
                <a:solidFill>
                  <a:srgbClr val="0000FF"/>
                </a:solidFill>
                <a:latin typeface="Trebuchet MS" panose="020B0603020202020204" pitchFamily="34" charset="0"/>
                <a:cs typeface="Times New Roman" panose="02020603050405020304" pitchFamily="18" charset="0"/>
              </a:rPr>
              <a:t>The study investigated the share of the urban population using reliable electricity (with available electricity connection at home or relying primarily on electricity for lighting).</a:t>
            </a:r>
          </a:p>
        </p:txBody>
      </p:sp>
      <p:sp>
        <p:nvSpPr>
          <p:cNvPr id="6" name="TextBox 5">
            <a:extLst>
              <a:ext uri="{FF2B5EF4-FFF2-40B4-BE49-F238E27FC236}">
                <a16:creationId xmlns:a16="http://schemas.microsoft.com/office/drawing/2014/main" id="{45A90275-8C1D-4296-933A-16C579EC42DF}"/>
              </a:ext>
            </a:extLst>
          </p:cNvPr>
          <p:cNvSpPr txBox="1"/>
          <p:nvPr/>
        </p:nvSpPr>
        <p:spPr>
          <a:xfrm>
            <a:off x="0" y="2801478"/>
            <a:ext cx="5004048" cy="4358822"/>
          </a:xfrm>
          <a:prstGeom prst="rect">
            <a:avLst/>
          </a:prstGeom>
          <a:solidFill>
            <a:srgbClr val="F7F9F1"/>
          </a:solidFill>
        </p:spPr>
        <p:txBody>
          <a:bodyPr wrap="square">
            <a:spAutoFit/>
          </a:bodyPr>
          <a:lstStyle/>
          <a:p>
            <a:pPr marL="0" marR="0" algn="just">
              <a:lnSpc>
                <a:spcPct val="107000"/>
              </a:lnSpc>
              <a:defRPr/>
            </a:pPr>
            <a:r>
              <a:rPr lang="en-US" sz="1700" b="1" dirty="0">
                <a:solidFill>
                  <a:srgbClr val="FF0000"/>
                </a:solidFill>
                <a:latin typeface="Trebuchet MS" panose="020B0603020202020204" pitchFamily="34" charset="0"/>
              </a:rPr>
              <a:t>Cities</a:t>
            </a:r>
          </a:p>
          <a:p>
            <a:pPr marL="285750" indent="-285750" algn="just">
              <a:lnSpc>
                <a:spcPct val="107000"/>
              </a:lnSpc>
              <a:spcBef>
                <a:spcPts val="0"/>
              </a:spcBef>
              <a:spcAft>
                <a:spcPts val="0"/>
              </a:spcAft>
              <a:buFont typeface="Wingdings" panose="05000000000000000000" pitchFamily="2" charset="2"/>
              <a:buChar char="v"/>
            </a:pPr>
            <a:r>
              <a:rPr lang="en-US" sz="1700" b="1" dirty="0">
                <a:solidFill>
                  <a:srgbClr val="000000"/>
                </a:solidFill>
                <a:latin typeface="Trebuchet MS" panose="020B0603020202020204" pitchFamily="34" charset="0"/>
                <a:cs typeface="Times New Roman" panose="02020603050405020304" pitchFamily="18" charset="0"/>
              </a:rPr>
              <a:t>Access to electricity (% of population) in Uganda was reported at </a:t>
            </a:r>
            <a:r>
              <a:rPr lang="en-US" sz="1700" b="1" dirty="0">
                <a:solidFill>
                  <a:srgbClr val="009900"/>
                </a:solidFill>
                <a:latin typeface="Trebuchet MS" panose="020B0603020202020204" pitchFamily="34" charset="0"/>
                <a:cs typeface="Times New Roman" panose="02020603050405020304" pitchFamily="18" charset="0"/>
              </a:rPr>
              <a:t>42.07% in 2020</a:t>
            </a:r>
            <a:r>
              <a:rPr lang="en-US" sz="1700" b="1" dirty="0">
                <a:solidFill>
                  <a:srgbClr val="000000"/>
                </a:solidFill>
                <a:latin typeface="Trebuchet MS" panose="020B0603020202020204" pitchFamily="34" charset="0"/>
                <a:cs typeface="Times New Roman" panose="02020603050405020304" pitchFamily="18" charset="0"/>
              </a:rPr>
              <a:t>, according to world bank collection of development indicators &amp; also the national </a:t>
            </a:r>
            <a:r>
              <a:rPr lang="en-US" sz="1700" b="1" dirty="0">
                <a:solidFill>
                  <a:srgbClr val="009900"/>
                </a:solidFill>
                <a:latin typeface="Trebuchet MS" panose="020B0603020202020204" pitchFamily="34" charset="0"/>
                <a:cs typeface="Times New Roman" panose="02020603050405020304" pitchFamily="18" charset="0"/>
              </a:rPr>
              <a:t>connection rate for urban areas was at 42%.</a:t>
            </a:r>
          </a:p>
          <a:p>
            <a:pPr marL="285750" marR="0" indent="-285750" algn="just">
              <a:lnSpc>
                <a:spcPct val="107000"/>
              </a:lnSpc>
              <a:spcBef>
                <a:spcPts val="0"/>
              </a:spcBef>
              <a:spcAft>
                <a:spcPts val="0"/>
              </a:spcAft>
              <a:buFont typeface="Wingdings" panose="05000000000000000000" pitchFamily="2" charset="2"/>
              <a:buChar char="v"/>
            </a:pPr>
            <a:r>
              <a:rPr lang="en-US" sz="1700" b="1" dirty="0">
                <a:solidFill>
                  <a:srgbClr val="000000"/>
                </a:solidFill>
                <a:latin typeface="Trebuchet MS" panose="020B0603020202020204" pitchFamily="34" charset="0"/>
                <a:cs typeface="Times New Roman" panose="02020603050405020304" pitchFamily="18" charset="0"/>
              </a:rPr>
              <a:t>Access to electricity in Uganda was reported at </a:t>
            </a:r>
            <a:r>
              <a:rPr lang="en-US" sz="1700" b="1" dirty="0">
                <a:solidFill>
                  <a:srgbClr val="009900"/>
                </a:solidFill>
                <a:latin typeface="Trebuchet MS" panose="020B0603020202020204" pitchFamily="34" charset="0"/>
                <a:cs typeface="Times New Roman" panose="02020603050405020304" pitchFamily="18" charset="0"/>
              </a:rPr>
              <a:t>57% where 19% on national grid &amp; 38% off-grid including solar power</a:t>
            </a:r>
            <a:r>
              <a:rPr lang="en-US" sz="1700" b="1" dirty="0">
                <a:solidFill>
                  <a:srgbClr val="000000"/>
                </a:solidFill>
                <a:latin typeface="Trebuchet MS" panose="020B0603020202020204" pitchFamily="34" charset="0"/>
                <a:cs typeface="Times New Roman" panose="02020603050405020304" pitchFamily="18" charset="0"/>
              </a:rPr>
              <a:t>, (budget speech FY 2022/2023).</a:t>
            </a:r>
          </a:p>
          <a:p>
            <a:pPr marL="285750" indent="-285750" algn="just">
              <a:lnSpc>
                <a:spcPct val="107000"/>
              </a:lnSpc>
              <a:spcBef>
                <a:spcPts val="0"/>
              </a:spcBef>
              <a:spcAft>
                <a:spcPts val="0"/>
              </a:spcAft>
              <a:buFont typeface="Wingdings" panose="05000000000000000000" pitchFamily="2" charset="2"/>
              <a:buChar char="v"/>
            </a:pPr>
            <a:r>
              <a:rPr lang="en-US" sz="1700" b="1" dirty="0">
                <a:solidFill>
                  <a:srgbClr val="000000"/>
                </a:solidFill>
                <a:latin typeface="Trebuchet MS" panose="020B0603020202020204" pitchFamily="34" charset="0"/>
                <a:cs typeface="Times New Roman" panose="02020603050405020304" pitchFamily="18" charset="0"/>
              </a:rPr>
              <a:t>Kampala had the highest at 86% while </a:t>
            </a:r>
            <a:r>
              <a:rPr lang="en-US" sz="1700" b="1" dirty="0" err="1">
                <a:solidFill>
                  <a:srgbClr val="000000"/>
                </a:solidFill>
                <a:latin typeface="Trebuchet MS" panose="020B0603020202020204" pitchFamily="34" charset="0"/>
                <a:cs typeface="Times New Roman" panose="02020603050405020304" pitchFamily="18" charset="0"/>
              </a:rPr>
              <a:t>Arua</a:t>
            </a:r>
            <a:r>
              <a:rPr lang="en-US" sz="1700" b="1" dirty="0">
                <a:solidFill>
                  <a:srgbClr val="000000"/>
                </a:solidFill>
                <a:latin typeface="Trebuchet MS" panose="020B0603020202020204" pitchFamily="34" charset="0"/>
                <a:cs typeface="Times New Roman" panose="02020603050405020304" pitchFamily="18" charset="0"/>
              </a:rPr>
              <a:t> and </a:t>
            </a:r>
            <a:r>
              <a:rPr lang="en-US" sz="1700" b="1" dirty="0" err="1">
                <a:solidFill>
                  <a:srgbClr val="000000"/>
                </a:solidFill>
                <a:latin typeface="Trebuchet MS" panose="020B0603020202020204" pitchFamily="34" charset="0"/>
                <a:cs typeface="Times New Roman" panose="02020603050405020304" pitchFamily="18" charset="0"/>
              </a:rPr>
              <a:t>Gulu</a:t>
            </a:r>
            <a:r>
              <a:rPr lang="en-US" sz="1700" b="1" dirty="0">
                <a:solidFill>
                  <a:srgbClr val="000000"/>
                </a:solidFill>
                <a:latin typeface="Trebuchet MS" panose="020B0603020202020204" pitchFamily="34" charset="0"/>
                <a:cs typeface="Times New Roman" panose="02020603050405020304" pitchFamily="18" charset="0"/>
              </a:rPr>
              <a:t> had the least at 14%.  Averagely the connection rate within cities stood at 38.2% which is quite low for this level of urban development.</a:t>
            </a:r>
          </a:p>
        </p:txBody>
      </p:sp>
      <p:graphicFrame>
        <p:nvGraphicFramePr>
          <p:cNvPr id="7" name="Chart 6">
            <a:extLst>
              <a:ext uri="{FF2B5EF4-FFF2-40B4-BE49-F238E27FC236}">
                <a16:creationId xmlns:a16="http://schemas.microsoft.com/office/drawing/2014/main" id="{29F8AE7B-952E-4857-A86D-BF88A8393F27}"/>
              </a:ext>
            </a:extLst>
          </p:cNvPr>
          <p:cNvGraphicFramePr/>
          <p:nvPr>
            <p:extLst>
              <p:ext uri="{D42A27DB-BD31-4B8C-83A1-F6EECF244321}">
                <p14:modId xmlns:p14="http://schemas.microsoft.com/office/powerpoint/2010/main" val="1306206220"/>
              </p:ext>
            </p:extLst>
          </p:nvPr>
        </p:nvGraphicFramePr>
        <p:xfrm>
          <a:off x="4954519" y="2801479"/>
          <a:ext cx="4189481" cy="4056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80723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753"/>
            <a:ext cx="9132587" cy="504001"/>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electricity supply..</a:t>
            </a:r>
          </a:p>
        </p:txBody>
      </p:sp>
      <p:sp>
        <p:nvSpPr>
          <p:cNvPr id="8" name="TextBox 7">
            <a:extLst>
              <a:ext uri="{FF2B5EF4-FFF2-40B4-BE49-F238E27FC236}">
                <a16:creationId xmlns:a16="http://schemas.microsoft.com/office/drawing/2014/main" id="{09F65244-8C7B-47F7-8944-3D1331E9133A}"/>
              </a:ext>
            </a:extLst>
          </p:cNvPr>
          <p:cNvSpPr txBox="1"/>
          <p:nvPr/>
        </p:nvSpPr>
        <p:spPr>
          <a:xfrm>
            <a:off x="0" y="748681"/>
            <a:ext cx="5076055" cy="6140142"/>
          </a:xfrm>
          <a:prstGeom prst="rect">
            <a:avLst/>
          </a:prstGeom>
          <a:solidFill>
            <a:srgbClr val="FEF9EC"/>
          </a:solidFill>
        </p:spPr>
        <p:txBody>
          <a:bodyPr wrap="square">
            <a:spAutoFit/>
          </a:bodyPr>
          <a:lstStyle/>
          <a:p>
            <a:pPr marL="0" marR="0" algn="just">
              <a:spcBef>
                <a:spcPts val="0"/>
              </a:spcBef>
              <a:spcAft>
                <a:spcPts val="0"/>
              </a:spcAft>
            </a:pPr>
            <a:r>
              <a:rPr lang="en-US" sz="2100" b="1" spc="10" dirty="0">
                <a:solidFill>
                  <a:srgbClr val="0000FF"/>
                </a:solidFill>
                <a:latin typeface="Constantia" panose="02030602050306030303" pitchFamily="18" charset="0"/>
                <a:ea typeface="Times New Roman" panose="02020603050405020304" pitchFamily="18" charset="0"/>
              </a:rPr>
              <a:t>M</a:t>
            </a:r>
            <a:r>
              <a:rPr lang="en-US" sz="2100" b="1" spc="10" dirty="0">
                <a:solidFill>
                  <a:srgbClr val="0000FF"/>
                </a:solidFill>
                <a:effectLst/>
                <a:latin typeface="Constantia" panose="02030602050306030303" pitchFamily="18" charset="0"/>
                <a:ea typeface="Times New Roman" panose="02020603050405020304" pitchFamily="18" charset="0"/>
              </a:rPr>
              <a:t>unicipalities</a:t>
            </a:r>
            <a:r>
              <a:rPr lang="en-US" sz="2100" spc="10" dirty="0">
                <a:effectLst/>
                <a:latin typeface="Constantia" panose="02030602050306030303" pitchFamily="18" charset="0"/>
                <a:ea typeface="Times New Roman" panose="02020603050405020304" pitchFamily="18" charset="0"/>
              </a:rPr>
              <a:t> </a:t>
            </a:r>
          </a:p>
          <a:p>
            <a:pPr marL="285750" marR="0" indent="-285750" algn="just">
              <a:spcBef>
                <a:spcPts val="0"/>
              </a:spcBef>
              <a:spcAft>
                <a:spcPts val="0"/>
              </a:spcAft>
              <a:buFont typeface="Wingdings" panose="05000000000000000000" pitchFamily="2" charset="2"/>
              <a:buChar char="q"/>
            </a:pPr>
            <a:r>
              <a:rPr lang="en-US" sz="2100" b="1" spc="10" dirty="0">
                <a:latin typeface="Constantia" panose="02030602050306030303" pitchFamily="18" charset="0"/>
                <a:ea typeface="Times New Roman" panose="02020603050405020304" pitchFamily="18" charset="0"/>
              </a:rPr>
              <a:t>T</a:t>
            </a:r>
            <a:r>
              <a:rPr lang="en-US" sz="2100" b="1" spc="10" dirty="0">
                <a:effectLst/>
                <a:latin typeface="Constantia" panose="02030602050306030303" pitchFamily="18" charset="0"/>
                <a:ea typeface="Times New Roman" panose="02020603050405020304" pitchFamily="18" charset="0"/>
              </a:rPr>
              <a:t>he situation in municipalities is slightly better than that of cities with an average of </a:t>
            </a:r>
            <a:r>
              <a:rPr lang="en-US" sz="2100" b="1" spc="10" dirty="0">
                <a:solidFill>
                  <a:srgbClr val="FF0000"/>
                </a:solidFill>
                <a:effectLst/>
                <a:latin typeface="Constantia" panose="02030602050306030303" pitchFamily="18" charset="0"/>
                <a:ea typeface="Times New Roman" panose="02020603050405020304" pitchFamily="18" charset="0"/>
              </a:rPr>
              <a:t>43.8</a:t>
            </a:r>
            <a:r>
              <a:rPr lang="en-US" sz="2100" b="1" spc="10" dirty="0">
                <a:effectLst/>
                <a:latin typeface="Constantia" panose="02030602050306030303" pitchFamily="18" charset="0"/>
                <a:ea typeface="Times New Roman" panose="02020603050405020304" pitchFamily="18" charset="0"/>
              </a:rPr>
              <a:t>%.</a:t>
            </a:r>
          </a:p>
          <a:p>
            <a:pPr marL="285750" marR="0" indent="-285750" algn="just">
              <a:spcBef>
                <a:spcPts val="0"/>
              </a:spcBef>
              <a:spcAft>
                <a:spcPts val="0"/>
              </a:spcAft>
              <a:buFont typeface="Wingdings" panose="05000000000000000000" pitchFamily="2" charset="2"/>
              <a:buChar char="q"/>
            </a:pPr>
            <a:r>
              <a:rPr lang="en-US" sz="2100" b="1" spc="10" dirty="0">
                <a:latin typeface="Constantia" panose="02030602050306030303" pitchFamily="18" charset="0"/>
                <a:ea typeface="Times New Roman" panose="02020603050405020304" pitchFamily="18" charset="0"/>
              </a:rPr>
              <a:t>W</a:t>
            </a:r>
            <a:r>
              <a:rPr lang="en-US" sz="2100" b="1" spc="10" dirty="0">
                <a:effectLst/>
                <a:latin typeface="Constantia" panose="02030602050306030303" pitchFamily="18" charset="0"/>
                <a:ea typeface="Times New Roman" panose="02020603050405020304" pitchFamily="18" charset="0"/>
              </a:rPr>
              <a:t>orst performing MCs were </a:t>
            </a:r>
            <a:r>
              <a:rPr lang="en-US" sz="2100" b="1" spc="10" dirty="0" err="1">
                <a:effectLst/>
                <a:latin typeface="Constantia" panose="02030602050306030303" pitchFamily="18" charset="0"/>
                <a:ea typeface="Times New Roman" panose="02020603050405020304" pitchFamily="18" charset="0"/>
              </a:rPr>
              <a:t>Kumi</a:t>
            </a:r>
            <a:r>
              <a:rPr lang="en-US" sz="2100" b="1" spc="10" dirty="0">
                <a:effectLst/>
                <a:latin typeface="Constantia" panose="02030602050306030303" pitchFamily="18" charset="0"/>
                <a:ea typeface="Times New Roman" panose="02020603050405020304" pitchFamily="18" charset="0"/>
              </a:rPr>
              <a:t> and </a:t>
            </a:r>
            <a:r>
              <a:rPr lang="en-US" sz="2100" b="1" spc="10" dirty="0" err="1">
                <a:effectLst/>
                <a:latin typeface="Constantia" panose="02030602050306030303" pitchFamily="18" charset="0"/>
                <a:ea typeface="Times New Roman" panose="02020603050405020304" pitchFamily="18" charset="0"/>
              </a:rPr>
              <a:t>Nebbi</a:t>
            </a:r>
            <a:r>
              <a:rPr lang="en-US" sz="2100" b="1" spc="10" dirty="0">
                <a:effectLst/>
                <a:latin typeface="Constantia" panose="02030602050306030303" pitchFamily="18" charset="0"/>
                <a:ea typeface="Times New Roman" panose="02020603050405020304" pitchFamily="18" charset="0"/>
              </a:rPr>
              <a:t> (below 16%), however MCs within the </a:t>
            </a:r>
            <a:r>
              <a:rPr lang="en-US" sz="2100" b="1" spc="10" dirty="0">
                <a:solidFill>
                  <a:srgbClr val="FF0000"/>
                </a:solidFill>
                <a:effectLst/>
                <a:latin typeface="Constantia" panose="02030602050306030303" pitchFamily="18" charset="0"/>
                <a:ea typeface="Times New Roman" panose="02020603050405020304" pitchFamily="18" charset="0"/>
              </a:rPr>
              <a:t>GKMA had the highest</a:t>
            </a:r>
            <a:r>
              <a:rPr lang="en-US" sz="2100" b="1" spc="10" dirty="0">
                <a:effectLst/>
                <a:latin typeface="Constantia" panose="02030602050306030303" pitchFamily="18" charset="0"/>
                <a:ea typeface="Times New Roman" panose="02020603050405020304" pitchFamily="18" charset="0"/>
              </a:rPr>
              <a:t> connection rate (above 60%).</a:t>
            </a:r>
            <a:endParaRPr lang="en-US" sz="2100" b="1" dirty="0">
              <a:effectLst/>
              <a:latin typeface="Times New Roman" panose="02020603050405020304" pitchFamily="18" charset="0"/>
              <a:ea typeface="Times New Roman" panose="02020603050405020304" pitchFamily="18" charset="0"/>
            </a:endParaRPr>
          </a:p>
          <a:p>
            <a:pPr marL="0" marR="0" algn="just">
              <a:spcBef>
                <a:spcPts val="600"/>
              </a:spcBef>
              <a:spcAft>
                <a:spcPts val="0"/>
              </a:spcAft>
            </a:pPr>
            <a:r>
              <a:rPr lang="en-US" sz="2100" b="1" i="0" dirty="0">
                <a:solidFill>
                  <a:srgbClr val="0000FF"/>
                </a:solidFill>
                <a:effectLst/>
                <a:latin typeface="Constantia" panose="02030602050306030303" pitchFamily="18" charset="0"/>
                <a:ea typeface="Calibri" panose="020F0502020204030204" pitchFamily="34" charset="0"/>
                <a:cs typeface="Times New Roman" panose="02020603050405020304" pitchFamily="18" charset="0"/>
              </a:rPr>
              <a:t> Town Councils.</a:t>
            </a:r>
          </a:p>
          <a:p>
            <a:pPr marL="285750" marR="0" indent="-285750" algn="just">
              <a:spcBef>
                <a:spcPts val="600"/>
              </a:spcBef>
              <a:spcAft>
                <a:spcPts val="0"/>
              </a:spcAft>
              <a:buFont typeface="Wingdings" panose="05000000000000000000" pitchFamily="2" charset="2"/>
              <a:buChar char="q"/>
            </a:pPr>
            <a:r>
              <a:rPr lang="en-US" sz="2100" b="1" spc="10" dirty="0">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T</a:t>
            </a: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otal average connection rate for town council was </a:t>
            </a:r>
            <a:r>
              <a:rPr lang="en-US" sz="2100" b="1" spc="10" dirty="0">
                <a:solidFill>
                  <a:srgbClr val="FF0000"/>
                </a:solidFill>
                <a:effectLst/>
                <a:latin typeface="Constantia" panose="02030602050306030303" pitchFamily="18" charset="0"/>
                <a:ea typeface="Times New Roman" panose="02020603050405020304" pitchFamily="18" charset="0"/>
                <a:cs typeface="Times New Roman" panose="02020603050405020304" pitchFamily="18" charset="0"/>
              </a:rPr>
              <a:t>27.9% far below</a:t>
            </a: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 the national average (42%).  </a:t>
            </a:r>
          </a:p>
          <a:p>
            <a:pPr marL="285750" marR="0" indent="-285750" algn="just">
              <a:spcBef>
                <a:spcPts val="600"/>
              </a:spcBef>
              <a:spcAft>
                <a:spcPts val="0"/>
              </a:spcAft>
              <a:buFont typeface="Wingdings" panose="05000000000000000000" pitchFamily="2" charset="2"/>
              <a:buChar char="q"/>
            </a:pP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The least connection rate was observed in </a:t>
            </a:r>
            <a:r>
              <a:rPr lang="en-US" sz="2100" b="1" spc="10" dirty="0" err="1">
                <a:effectLst/>
                <a:latin typeface="Constantia" panose="02030602050306030303" pitchFamily="18" charset="0"/>
                <a:ea typeface="Times New Roman" panose="02020603050405020304" pitchFamily="18" charset="0"/>
                <a:cs typeface="Times New Roman" panose="02020603050405020304" pitchFamily="18" charset="0"/>
              </a:rPr>
              <a:t>Dokolo</a:t>
            </a: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 and </a:t>
            </a:r>
            <a:r>
              <a:rPr lang="en-US" sz="2100" b="1" spc="10" dirty="0" err="1">
                <a:effectLst/>
                <a:latin typeface="Constantia" panose="02030602050306030303" pitchFamily="18" charset="0"/>
                <a:ea typeface="Times New Roman" panose="02020603050405020304" pitchFamily="18" charset="0"/>
                <a:cs typeface="Times New Roman" panose="02020603050405020304" pitchFamily="18" charset="0"/>
              </a:rPr>
              <a:t>Packwach</a:t>
            </a: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 as less than 12% while </a:t>
            </a:r>
            <a:r>
              <a:rPr lang="en-US" sz="2100" b="1" spc="10" dirty="0" err="1">
                <a:effectLst/>
                <a:latin typeface="Constantia" panose="02030602050306030303" pitchFamily="18" charset="0"/>
                <a:ea typeface="Times New Roman" panose="02020603050405020304" pitchFamily="18" charset="0"/>
                <a:cs typeface="Times New Roman" panose="02020603050405020304" pitchFamily="18" charset="0"/>
              </a:rPr>
              <a:t>Kasangati</a:t>
            </a: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 and </a:t>
            </a:r>
            <a:r>
              <a:rPr lang="en-US" sz="2100" b="1" spc="10" dirty="0" err="1">
                <a:effectLst/>
                <a:latin typeface="Constantia" panose="02030602050306030303" pitchFamily="18" charset="0"/>
                <a:ea typeface="Times New Roman" panose="02020603050405020304" pitchFamily="18" charset="0"/>
                <a:cs typeface="Times New Roman" panose="02020603050405020304" pitchFamily="18" charset="0"/>
              </a:rPr>
              <a:t>Busiu</a:t>
            </a:r>
            <a:r>
              <a:rPr lang="en-US" sz="2100" b="1" spc="10" dirty="0">
                <a:effectLst/>
                <a:latin typeface="Constantia" panose="02030602050306030303" pitchFamily="18" charset="0"/>
                <a:ea typeface="Times New Roman" panose="02020603050405020304" pitchFamily="18" charset="0"/>
                <a:cs typeface="Times New Roman" panose="02020603050405020304" pitchFamily="18" charset="0"/>
              </a:rPr>
              <a:t> recorded the highest at 59% and 45% respectively</a:t>
            </a:r>
            <a:r>
              <a:rPr lang="en-US" sz="2100" b="1" spc="10" dirty="0">
                <a:solidFill>
                  <a:srgbClr val="009900"/>
                </a:solidFill>
                <a:effectLst/>
                <a:latin typeface="Trebuchet MS" panose="020B0603020202020204" pitchFamily="34" charset="0"/>
                <a:ea typeface="Times New Roman" panose="02020603050405020304" pitchFamily="18" charset="0"/>
                <a:cs typeface="Times New Roman" panose="02020603050405020304" pitchFamily="18" charset="0"/>
              </a:rPr>
              <a:t>.</a:t>
            </a:r>
            <a:endParaRPr lang="en-US" sz="2100" b="1"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0FB6104B-E10D-46CC-A704-BB039FF920F0}"/>
              </a:ext>
            </a:extLst>
          </p:cNvPr>
          <p:cNvGraphicFramePr/>
          <p:nvPr>
            <p:extLst>
              <p:ext uri="{D42A27DB-BD31-4B8C-83A1-F6EECF244321}">
                <p14:modId xmlns:p14="http://schemas.microsoft.com/office/powerpoint/2010/main" val="2599142134"/>
              </p:ext>
            </p:extLst>
          </p:nvPr>
        </p:nvGraphicFramePr>
        <p:xfrm>
          <a:off x="5044185" y="489248"/>
          <a:ext cx="4099815"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25B1A7B-9D4E-45FA-A5B7-2AA70360DAAC}"/>
              </a:ext>
            </a:extLst>
          </p:cNvPr>
          <p:cNvGraphicFramePr/>
          <p:nvPr>
            <p:extLst>
              <p:ext uri="{D42A27DB-BD31-4B8C-83A1-F6EECF244321}">
                <p14:modId xmlns:p14="http://schemas.microsoft.com/office/powerpoint/2010/main" val="4293796857"/>
              </p:ext>
            </p:extLst>
          </p:nvPr>
        </p:nvGraphicFramePr>
        <p:xfrm>
          <a:off x="5044185" y="3645024"/>
          <a:ext cx="4088402" cy="3212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68574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6025"/>
            <a:ext cx="9121760"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electricity supply...</a:t>
            </a:r>
          </a:p>
        </p:txBody>
      </p:sp>
      <p:sp>
        <p:nvSpPr>
          <p:cNvPr id="2" name="TextBox 1"/>
          <p:cNvSpPr txBox="1"/>
          <p:nvPr/>
        </p:nvSpPr>
        <p:spPr>
          <a:xfrm>
            <a:off x="0" y="704983"/>
            <a:ext cx="4572000" cy="6000617"/>
          </a:xfrm>
          <a:prstGeom prst="rect">
            <a:avLst/>
          </a:prstGeom>
          <a:solidFill>
            <a:srgbClr val="FEF9EC"/>
          </a:solidFill>
        </p:spPr>
        <p:txBody>
          <a:bodyPr wrap="square">
            <a:spAutoFit/>
          </a:bodyPr>
          <a:lstStyle/>
          <a:p>
            <a:pPr marL="0" marR="0" algn="just">
              <a:lnSpc>
                <a:spcPct val="107000"/>
              </a:lnSpc>
              <a:spcBef>
                <a:spcPts val="0"/>
              </a:spcBef>
              <a:spcAft>
                <a:spcPts val="0"/>
              </a:spcAft>
            </a:pPr>
            <a:r>
              <a:rPr lang="en-US" b="1" dirty="0">
                <a:solidFill>
                  <a:srgbClr val="FF0000"/>
                </a:solidFill>
                <a:latin typeface="+mj-lt"/>
                <a:cs typeface="Times New Roman" panose="02020603050405020304" pitchFamily="18" charset="0"/>
              </a:rPr>
              <a:t>Key issues.</a:t>
            </a:r>
          </a:p>
          <a:p>
            <a:pPr marL="342900" indent="-342900" algn="just">
              <a:lnSpc>
                <a:spcPct val="107000"/>
              </a:lnSpc>
              <a:spcBef>
                <a:spcPts val="0"/>
              </a:spcBef>
              <a:spcAft>
                <a:spcPts val="0"/>
              </a:spcAft>
              <a:buFont typeface="Wingdings" panose="05000000000000000000" pitchFamily="2" charset="2"/>
              <a:buChar char=""/>
            </a:pPr>
            <a:r>
              <a:rPr lang="en-US" b="1" dirty="0">
                <a:latin typeface="+mj-lt"/>
                <a:cs typeface="Times New Roman" panose="02020603050405020304" pitchFamily="18" charset="0"/>
              </a:rPr>
              <a:t>Lack of network coverage and access.</a:t>
            </a:r>
          </a:p>
          <a:p>
            <a:pPr marL="342900" indent="-342900" algn="just">
              <a:lnSpc>
                <a:spcPct val="107000"/>
              </a:lnSpc>
              <a:spcBef>
                <a:spcPts val="0"/>
              </a:spcBef>
              <a:spcAft>
                <a:spcPts val="0"/>
              </a:spcAft>
              <a:buFont typeface="Wingdings" panose="05000000000000000000" pitchFamily="2" charset="2"/>
              <a:buChar char=""/>
            </a:pPr>
            <a:r>
              <a:rPr lang="en-US" b="1" dirty="0">
                <a:latin typeface="+mj-lt"/>
                <a:cs typeface="Times New Roman" panose="02020603050405020304" pitchFamily="18" charset="0"/>
              </a:rPr>
              <a:t>low-capacity infrastructure that is unable to cope-up with the electricity distribution requirements, inability to create sufficient demand to consume electricity.</a:t>
            </a:r>
          </a:p>
          <a:p>
            <a:pPr marL="342900" indent="-342900" algn="just">
              <a:lnSpc>
                <a:spcPct val="107000"/>
              </a:lnSpc>
              <a:spcBef>
                <a:spcPts val="0"/>
              </a:spcBef>
              <a:spcAft>
                <a:spcPts val="0"/>
              </a:spcAft>
              <a:buFont typeface="Wingdings" panose="05000000000000000000" pitchFamily="2" charset="2"/>
              <a:buChar char=""/>
            </a:pPr>
            <a:r>
              <a:rPr lang="en-US" b="1" dirty="0">
                <a:solidFill>
                  <a:srgbClr val="0033CC"/>
                </a:solidFill>
                <a:latin typeface="+mj-lt"/>
                <a:cs typeface="Times New Roman" panose="02020603050405020304" pitchFamily="18" charset="0"/>
              </a:rPr>
              <a:t>Non-expansion and refurbishment of distribution infrastructure.</a:t>
            </a:r>
          </a:p>
          <a:p>
            <a:pPr marL="342900" indent="-342900" algn="just">
              <a:lnSpc>
                <a:spcPct val="107000"/>
              </a:lnSpc>
              <a:spcBef>
                <a:spcPts val="0"/>
              </a:spcBef>
              <a:spcAft>
                <a:spcPts val="0"/>
              </a:spcAft>
              <a:buFont typeface="Wingdings" panose="05000000000000000000" pitchFamily="2" charset="2"/>
              <a:buChar char=""/>
            </a:pPr>
            <a:r>
              <a:rPr lang="en-US" b="1" dirty="0">
                <a:latin typeface="+mj-lt"/>
                <a:cs typeface="Times New Roman" panose="02020603050405020304" pitchFamily="18" charset="0"/>
              </a:rPr>
              <a:t>High investment costs from the predominantly private sector (resulting in affordability challenges) and quality assurance challenges associated with infrastructural development projects.</a:t>
            </a:r>
          </a:p>
          <a:p>
            <a:pPr marL="342900" indent="-342900" algn="just">
              <a:lnSpc>
                <a:spcPct val="107000"/>
              </a:lnSpc>
              <a:spcBef>
                <a:spcPts val="0"/>
              </a:spcBef>
              <a:spcAft>
                <a:spcPts val="0"/>
              </a:spcAft>
              <a:buFont typeface="Wingdings" panose="05000000000000000000" pitchFamily="2" charset="2"/>
              <a:buChar char=""/>
            </a:pPr>
            <a:r>
              <a:rPr lang="en-US" b="1" dirty="0">
                <a:solidFill>
                  <a:srgbClr val="0033CC"/>
                </a:solidFill>
                <a:latin typeface="+mj-lt"/>
                <a:cs typeface="Times New Roman" panose="02020603050405020304" pitchFamily="18" charset="0"/>
              </a:rPr>
              <a:t>Use of other energy sources especially solar energy (considered to be cheaper) has posed great competition to urban electricity supply.</a:t>
            </a:r>
          </a:p>
        </p:txBody>
      </p:sp>
      <p:sp>
        <p:nvSpPr>
          <p:cNvPr id="6" name="TextBox 5">
            <a:extLst>
              <a:ext uri="{FF2B5EF4-FFF2-40B4-BE49-F238E27FC236}">
                <a16:creationId xmlns:a16="http://schemas.microsoft.com/office/drawing/2014/main" id="{8E4B9B8E-8FAB-4812-B9EC-BBD4E355936B}"/>
              </a:ext>
            </a:extLst>
          </p:cNvPr>
          <p:cNvSpPr txBox="1"/>
          <p:nvPr/>
        </p:nvSpPr>
        <p:spPr>
          <a:xfrm>
            <a:off x="4572000" y="753521"/>
            <a:ext cx="4549761" cy="5952079"/>
          </a:xfrm>
          <a:prstGeom prst="rect">
            <a:avLst/>
          </a:prstGeom>
          <a:solidFill>
            <a:srgbClr val="FBE7CF"/>
          </a:solidFill>
        </p:spPr>
        <p:txBody>
          <a:bodyPr wrap="square">
            <a:spAutoFit/>
          </a:bodyPr>
          <a:lstStyle/>
          <a:p>
            <a:pPr algn="just">
              <a:lnSpc>
                <a:spcPct val="107000"/>
              </a:lnSpc>
              <a:spcBef>
                <a:spcPts val="0"/>
              </a:spcBef>
              <a:spcAft>
                <a:spcPts val="0"/>
              </a:spcAft>
            </a:pPr>
            <a:r>
              <a:rPr lang="en-US" sz="2100" b="1" dirty="0">
                <a:solidFill>
                  <a:srgbClr val="0000FF"/>
                </a:solidFill>
                <a:latin typeface="+mj-lt"/>
              </a:rPr>
              <a:t>Conclusion</a:t>
            </a:r>
          </a:p>
          <a:p>
            <a:pPr algn="just">
              <a:lnSpc>
                <a:spcPct val="107000"/>
              </a:lnSpc>
              <a:spcBef>
                <a:spcPts val="0"/>
              </a:spcBef>
              <a:spcAft>
                <a:spcPts val="0"/>
              </a:spcAft>
            </a:pPr>
            <a:r>
              <a:rPr lang="en-US" sz="2100" b="1" dirty="0">
                <a:solidFill>
                  <a:srgbClr val="000000"/>
                </a:solidFill>
                <a:effectLst/>
                <a:latin typeface="+mj-lt"/>
                <a:ea typeface="Times New Roman" panose="02020603050405020304" pitchFamily="18" charset="0"/>
                <a:cs typeface="Times New Roman" panose="02020603050405020304" pitchFamily="18" charset="0"/>
              </a:rPr>
              <a:t>The limited connection rates within Uganda’s urban areas indicates that the populace cannot use electricity to spearhead development yet this is not only critical for economic &amp; industrial development </a:t>
            </a:r>
            <a:endParaRPr lang="en-US" sz="2100" b="1" dirty="0">
              <a:solidFill>
                <a:srgbClr val="0000FF"/>
              </a:solidFill>
              <a:latin typeface="+mj-lt"/>
            </a:endParaRPr>
          </a:p>
          <a:p>
            <a:pPr algn="just">
              <a:lnSpc>
                <a:spcPct val="107000"/>
              </a:lnSpc>
              <a:spcBef>
                <a:spcPts val="0"/>
              </a:spcBef>
              <a:spcAft>
                <a:spcPts val="0"/>
              </a:spcAft>
            </a:pPr>
            <a:r>
              <a:rPr lang="en-US" sz="2100" b="1" dirty="0">
                <a:solidFill>
                  <a:srgbClr val="0000FF"/>
                </a:solidFill>
                <a:latin typeface="+mj-lt"/>
              </a:rPr>
              <a:t>Recommendations.</a:t>
            </a:r>
          </a:p>
          <a:p>
            <a:pPr marL="342900" marR="0" lvl="0" indent="-342900" algn="just">
              <a:lnSpc>
                <a:spcPct val="107000"/>
              </a:lnSpc>
              <a:spcBef>
                <a:spcPts val="0"/>
              </a:spcBef>
              <a:spcAft>
                <a:spcPts val="0"/>
              </a:spcAft>
              <a:buFont typeface="Wingdings" panose="05000000000000000000" pitchFamily="2" charset="2"/>
              <a:buChar char=""/>
            </a:pPr>
            <a:r>
              <a:rPr lang="en-US" sz="2100" b="1" spc="-10" dirty="0">
                <a:latin typeface="+mj-lt"/>
                <a:ea typeface="Cambria" panose="02040503050406030204" pitchFamily="18" charset="0"/>
                <a:cs typeface="Times New Roman" panose="02020603050405020304" pitchFamily="18" charset="0"/>
              </a:rPr>
              <a:t>Improve access and utilization of electricity in urban areas, especially to economic zones and other productive areas.</a:t>
            </a:r>
          </a:p>
          <a:p>
            <a:pPr marL="342900" marR="0" lvl="0" indent="-342900" algn="just">
              <a:lnSpc>
                <a:spcPct val="107000"/>
              </a:lnSpc>
              <a:spcBef>
                <a:spcPts val="0"/>
              </a:spcBef>
              <a:spcAft>
                <a:spcPts val="0"/>
              </a:spcAft>
              <a:buFont typeface="Wingdings" panose="05000000000000000000" pitchFamily="2" charset="2"/>
              <a:buChar char=""/>
            </a:pPr>
            <a:r>
              <a:rPr lang="en-US" sz="2100" b="1" spc="-10" dirty="0">
                <a:latin typeface="+mj-lt"/>
                <a:ea typeface="Cambria" panose="02040503050406030204" pitchFamily="18" charset="0"/>
                <a:cs typeface="Times New Roman" panose="02020603050405020304" pitchFamily="18" charset="0"/>
              </a:rPr>
              <a:t>Build new transmission lines to evacuate power and urban electrification programs be accelerated</a:t>
            </a:r>
          </a:p>
        </p:txBody>
      </p:sp>
    </p:spTree>
    <p:extLst>
      <p:ext uri="{BB962C8B-B14F-4D97-AF65-F5344CB8AC3E}">
        <p14:creationId xmlns:p14="http://schemas.microsoft.com/office/powerpoint/2010/main" val="35620614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68" y="0"/>
            <a:ext cx="8713663" cy="584775"/>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ICT</a:t>
            </a:r>
          </a:p>
        </p:txBody>
      </p:sp>
      <p:sp>
        <p:nvSpPr>
          <p:cNvPr id="8" name="TextBox 7">
            <a:extLst>
              <a:ext uri="{FF2B5EF4-FFF2-40B4-BE49-F238E27FC236}">
                <a16:creationId xmlns:a16="http://schemas.microsoft.com/office/drawing/2014/main" id="{09F65244-8C7B-47F7-8944-3D1331E9133A}"/>
              </a:ext>
            </a:extLst>
          </p:cNvPr>
          <p:cNvSpPr txBox="1"/>
          <p:nvPr/>
        </p:nvSpPr>
        <p:spPr>
          <a:xfrm>
            <a:off x="1" y="541975"/>
            <a:ext cx="9143999" cy="1200329"/>
          </a:xfrm>
          <a:prstGeom prst="rect">
            <a:avLst/>
          </a:prstGeom>
          <a:solidFill>
            <a:srgbClr val="F7F9F1"/>
          </a:solidFill>
        </p:spPr>
        <p:txBody>
          <a:bodyPr wrap="square">
            <a:spAutoFit/>
          </a:bodyPr>
          <a:lstStyle/>
          <a:p>
            <a:pPr algn="just">
              <a:defRPr/>
            </a:pPr>
            <a:r>
              <a:rPr lang="en-US" sz="1800" b="1" dirty="0">
                <a:solidFill>
                  <a:srgbClr val="000000"/>
                </a:solidFill>
                <a:latin typeface="Trebuchet MS" panose="020B0603020202020204" pitchFamily="34" charset="0"/>
                <a:cs typeface="Times New Roman" panose="02020603050405020304" pitchFamily="18" charset="0"/>
              </a:rPr>
              <a:t>Telephone and optical fiber networks are managed by state and private owned utilities. (NITA-U and MTN, Airtel plus others). </a:t>
            </a:r>
          </a:p>
          <a:p>
            <a:pPr algn="just">
              <a:defRPr/>
            </a:pPr>
            <a:r>
              <a:rPr lang="en-US" sz="1800" b="1" dirty="0">
                <a:solidFill>
                  <a:srgbClr val="FF3399"/>
                </a:solidFill>
                <a:latin typeface="Trebuchet MS" panose="020B0603020202020204" pitchFamily="34" charset="0"/>
                <a:cs typeface="Times New Roman" panose="02020603050405020304" pitchFamily="18" charset="0"/>
              </a:rPr>
              <a:t>The study investigated the share of the urban population that owns mobile phones and computers, and internet usage.</a:t>
            </a:r>
          </a:p>
        </p:txBody>
      </p:sp>
      <p:sp>
        <p:nvSpPr>
          <p:cNvPr id="6" name="TextBox 5">
            <a:extLst>
              <a:ext uri="{FF2B5EF4-FFF2-40B4-BE49-F238E27FC236}">
                <a16:creationId xmlns:a16="http://schemas.microsoft.com/office/drawing/2014/main" id="{BB5F581E-8AD7-441E-8FE6-D78F00DA9564}"/>
              </a:ext>
            </a:extLst>
          </p:cNvPr>
          <p:cNvSpPr txBox="1"/>
          <p:nvPr/>
        </p:nvSpPr>
        <p:spPr>
          <a:xfrm>
            <a:off x="0" y="1763867"/>
            <a:ext cx="4616217" cy="5115696"/>
          </a:xfrm>
          <a:prstGeom prst="rect">
            <a:avLst/>
          </a:prstGeom>
          <a:solidFill>
            <a:srgbClr val="FBE7CF"/>
          </a:solidFill>
        </p:spPr>
        <p:txBody>
          <a:bodyPr wrap="square">
            <a:spAutoFit/>
          </a:bodyPr>
          <a:lstStyle/>
          <a:p>
            <a:pPr marL="0" marR="0" algn="just">
              <a:lnSpc>
                <a:spcPct val="107000"/>
              </a:lnSpc>
              <a:defRPr/>
            </a:pPr>
            <a:r>
              <a:rPr lang="en-US" sz="1800" b="1" dirty="0">
                <a:solidFill>
                  <a:srgbClr val="FF0000"/>
                </a:solidFill>
                <a:latin typeface="+mj-lt"/>
              </a:rPr>
              <a:t>Internet Usage</a:t>
            </a:r>
          </a:p>
          <a:p>
            <a:pPr marL="285750" indent="-285750" algn="just">
              <a:lnSpc>
                <a:spcPct val="107000"/>
              </a:lnSpc>
              <a:spcBef>
                <a:spcPts val="0"/>
              </a:spcBef>
              <a:spcAft>
                <a:spcPts val="0"/>
              </a:spcAft>
              <a:buFont typeface="Wingdings" panose="05000000000000000000" pitchFamily="2" charset="2"/>
              <a:buChar char="v"/>
            </a:pPr>
            <a:r>
              <a:rPr lang="en-US" sz="1800" b="1" dirty="0">
                <a:solidFill>
                  <a:srgbClr val="000000"/>
                </a:solidFill>
                <a:latin typeface="+mj-lt"/>
                <a:ea typeface="Times New Roman" panose="02020603050405020304" pitchFamily="18" charset="0"/>
                <a:cs typeface="Times New Roman" panose="02020603050405020304" pitchFamily="18" charset="0"/>
              </a:rPr>
              <a:t>I</a:t>
            </a:r>
            <a:r>
              <a:rPr lang="en-US" sz="1800" b="1" dirty="0">
                <a:solidFill>
                  <a:srgbClr val="000000"/>
                </a:solidFill>
                <a:effectLst/>
                <a:latin typeface="+mj-lt"/>
                <a:ea typeface="Times New Roman" panose="02020603050405020304" pitchFamily="18" charset="0"/>
                <a:cs typeface="Times New Roman" panose="02020603050405020304" pitchFamily="18" charset="0"/>
              </a:rPr>
              <a:t>nternet usage was at a merger </a:t>
            </a:r>
            <a:r>
              <a:rPr lang="en-US" sz="1800" b="1" dirty="0">
                <a:solidFill>
                  <a:srgbClr val="0000FF"/>
                </a:solidFill>
                <a:effectLst/>
                <a:latin typeface="+mj-lt"/>
                <a:ea typeface="Times New Roman" panose="02020603050405020304" pitchFamily="18" charset="0"/>
                <a:cs typeface="Times New Roman" panose="02020603050405020304" pitchFamily="18" charset="0"/>
              </a:rPr>
              <a:t>17.4%</a:t>
            </a:r>
            <a:r>
              <a:rPr lang="en-US" sz="1800" b="1" dirty="0">
                <a:solidFill>
                  <a:srgbClr val="000000"/>
                </a:solidFill>
                <a:effectLst/>
                <a:latin typeface="+mj-lt"/>
                <a:ea typeface="Times New Roman" panose="02020603050405020304" pitchFamily="18" charset="0"/>
                <a:cs typeface="Times New Roman" panose="02020603050405020304" pitchFamily="18" charset="0"/>
              </a:rPr>
              <a:t> within urban areas.  </a:t>
            </a:r>
          </a:p>
          <a:p>
            <a:pPr marL="285750" indent="-285750" algn="just">
              <a:lnSpc>
                <a:spcPct val="107000"/>
              </a:lnSpc>
              <a:spcBef>
                <a:spcPts val="0"/>
              </a:spcBef>
              <a:spcAft>
                <a:spcPts val="0"/>
              </a:spcAft>
              <a:buFont typeface="Wingdings" panose="05000000000000000000" pitchFamily="2" charset="2"/>
              <a:buChar char="v"/>
            </a:pPr>
            <a:r>
              <a:rPr lang="en-US" sz="1800" b="1" dirty="0">
                <a:solidFill>
                  <a:srgbClr val="000000"/>
                </a:solidFill>
                <a:effectLst/>
                <a:latin typeface="+mj-lt"/>
                <a:ea typeface="Times New Roman" panose="02020603050405020304" pitchFamily="18" charset="0"/>
                <a:cs typeface="Times New Roman" panose="02020603050405020304" pitchFamily="18" charset="0"/>
              </a:rPr>
              <a:t>Central regions had the highest percentage of population above 10 years that used the internet services at 23.3%, followed by eastern region 18.3%, northern 14.7% while the western region was the lowest with 13.2%. </a:t>
            </a:r>
          </a:p>
          <a:p>
            <a:pPr marL="285750" indent="-285750" algn="just">
              <a:lnSpc>
                <a:spcPct val="107000"/>
              </a:lnSpc>
              <a:spcBef>
                <a:spcPts val="0"/>
              </a:spcBef>
              <a:spcAft>
                <a:spcPts val="0"/>
              </a:spcAft>
              <a:buFont typeface="Wingdings" panose="05000000000000000000" pitchFamily="2" charset="2"/>
              <a:buChar char="v"/>
            </a:pPr>
            <a:r>
              <a:rPr lang="en-US" sz="1800" b="1" dirty="0">
                <a:solidFill>
                  <a:srgbClr val="0000FF"/>
                </a:solidFill>
                <a:latin typeface="+mj-lt"/>
                <a:ea typeface="Times New Roman" panose="02020603050405020304" pitchFamily="18" charset="0"/>
                <a:cs typeface="Times New Roman" panose="02020603050405020304" pitchFamily="18" charset="0"/>
              </a:rPr>
              <a:t>MC</a:t>
            </a:r>
            <a:r>
              <a:rPr lang="en-US" sz="1800" b="1" dirty="0">
                <a:solidFill>
                  <a:srgbClr val="0000FF"/>
                </a:solidFill>
                <a:effectLst/>
                <a:latin typeface="+mj-lt"/>
                <a:ea typeface="Times New Roman" panose="02020603050405020304" pitchFamily="18" charset="0"/>
                <a:cs typeface="Times New Roman" panose="02020603050405020304" pitchFamily="18" charset="0"/>
              </a:rPr>
              <a:t>s had a higher percentage coverage (22.8%) as compared to TCs &amp; cities with 24% and 17.3% respectively.  </a:t>
            </a:r>
            <a:r>
              <a:rPr lang="en-US" sz="1800" b="1" dirty="0">
                <a:solidFill>
                  <a:srgbClr val="000000"/>
                </a:solidFill>
                <a:effectLst/>
                <a:latin typeface="+mj-lt"/>
                <a:ea typeface="Times New Roman" panose="02020603050405020304" pitchFamily="18" charset="0"/>
                <a:cs typeface="Times New Roman" panose="02020603050405020304" pitchFamily="18" charset="0"/>
              </a:rPr>
              <a:t>The low coverage in cities may be attributed to the annexed areas which are predominantly rural with limited access to internet services.</a:t>
            </a:r>
            <a:endParaRPr lang="en-US" sz="1800" b="1" dirty="0">
              <a:solidFill>
                <a:srgbClr val="000000"/>
              </a:solidFill>
              <a:latin typeface="+mj-lt"/>
              <a:cs typeface="Times New Roman" panose="02020603050405020304" pitchFamily="18" charset="0"/>
            </a:endParaRPr>
          </a:p>
        </p:txBody>
      </p:sp>
      <p:graphicFrame>
        <p:nvGraphicFramePr>
          <p:cNvPr id="7" name="Chart 6">
            <a:extLst>
              <a:ext uri="{FF2B5EF4-FFF2-40B4-BE49-F238E27FC236}">
                <a16:creationId xmlns:a16="http://schemas.microsoft.com/office/drawing/2014/main" id="{C47160B2-08C0-42B4-A3B4-5F47E804AA09}"/>
              </a:ext>
            </a:extLst>
          </p:cNvPr>
          <p:cNvGraphicFramePr/>
          <p:nvPr>
            <p:extLst>
              <p:ext uri="{D42A27DB-BD31-4B8C-83A1-F6EECF244321}">
                <p14:modId xmlns:p14="http://schemas.microsoft.com/office/powerpoint/2010/main" val="2932905378"/>
              </p:ext>
            </p:extLst>
          </p:nvPr>
        </p:nvGraphicFramePr>
        <p:xfrm>
          <a:off x="4616218" y="1763867"/>
          <a:ext cx="4527782" cy="4968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3242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386" y="0"/>
            <a:ext cx="8713663"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ICT..</a:t>
            </a:r>
          </a:p>
        </p:txBody>
      </p:sp>
      <p:sp>
        <p:nvSpPr>
          <p:cNvPr id="6" name="TextBox 5">
            <a:extLst>
              <a:ext uri="{FF2B5EF4-FFF2-40B4-BE49-F238E27FC236}">
                <a16:creationId xmlns:a16="http://schemas.microsoft.com/office/drawing/2014/main" id="{BB5F581E-8AD7-441E-8FE6-D78F00DA9564}"/>
              </a:ext>
            </a:extLst>
          </p:cNvPr>
          <p:cNvSpPr txBox="1"/>
          <p:nvPr/>
        </p:nvSpPr>
        <p:spPr>
          <a:xfrm>
            <a:off x="-44217" y="692696"/>
            <a:ext cx="4616217" cy="5928674"/>
          </a:xfrm>
          <a:prstGeom prst="rect">
            <a:avLst/>
          </a:prstGeom>
          <a:solidFill>
            <a:srgbClr val="CCFFFF"/>
          </a:solidFill>
        </p:spPr>
        <p:txBody>
          <a:bodyPr wrap="square">
            <a:spAutoFit/>
          </a:bodyPr>
          <a:lstStyle/>
          <a:p>
            <a:pPr marL="0" marR="0" algn="just">
              <a:lnSpc>
                <a:spcPct val="107000"/>
              </a:lnSpc>
              <a:defRPr/>
            </a:pPr>
            <a:r>
              <a:rPr lang="en-US" sz="1800" b="1" dirty="0">
                <a:solidFill>
                  <a:srgbClr val="0000FF"/>
                </a:solidFill>
                <a:latin typeface="+mj-lt"/>
                <a:ea typeface="Times New Roman" panose="02020603050405020304" pitchFamily="18" charset="0"/>
                <a:cs typeface="Times New Roman" panose="02020603050405020304" pitchFamily="18" charset="0"/>
              </a:rPr>
              <a:t>Ownership of </a:t>
            </a:r>
            <a:r>
              <a:rPr lang="en-US" sz="1800" b="1" dirty="0">
                <a:solidFill>
                  <a:srgbClr val="0000FF"/>
                </a:solidFill>
                <a:effectLst/>
                <a:latin typeface="+mj-lt"/>
                <a:ea typeface="Times New Roman" panose="02020603050405020304" pitchFamily="18" charset="0"/>
                <a:cs typeface="Times New Roman" panose="02020603050405020304" pitchFamily="18" charset="0"/>
              </a:rPr>
              <a:t>Mobile Phones </a:t>
            </a:r>
          </a:p>
          <a:p>
            <a:pPr marL="285750" marR="0" indent="-285750" algn="just">
              <a:spcBef>
                <a:spcPts val="0"/>
              </a:spcBef>
              <a:spcAft>
                <a:spcPts val="0"/>
              </a:spcAft>
              <a:buFont typeface="Wingdings" panose="05000000000000000000" pitchFamily="2" charset="2"/>
              <a:buChar char="q"/>
            </a:pPr>
            <a:r>
              <a:rPr lang="en-US" sz="1800" b="1" dirty="0">
                <a:solidFill>
                  <a:srgbClr val="000000"/>
                </a:solidFill>
                <a:effectLst/>
                <a:latin typeface="+mj-lt"/>
                <a:ea typeface="Times New Roman" panose="02020603050405020304" pitchFamily="18" charset="0"/>
              </a:rPr>
              <a:t>Use of mobile phones was significantly increasing across all regions.  Central region recorded the highest with 65.6%, followed by Western 53.6%, Eastern with 52.3% while northern region had 45%.  </a:t>
            </a:r>
          </a:p>
          <a:p>
            <a:pPr marL="285750" marR="0" indent="-285750" algn="just">
              <a:spcBef>
                <a:spcPts val="0"/>
              </a:spcBef>
              <a:spcAft>
                <a:spcPts val="0"/>
              </a:spcAft>
              <a:buFont typeface="Wingdings" panose="05000000000000000000" pitchFamily="2" charset="2"/>
              <a:buChar char="q"/>
            </a:pPr>
            <a:r>
              <a:rPr lang="en-US" sz="1800" b="1" dirty="0">
                <a:solidFill>
                  <a:srgbClr val="FF0000"/>
                </a:solidFill>
                <a:effectLst/>
                <a:latin typeface="+mj-lt"/>
                <a:ea typeface="Times New Roman" panose="02020603050405020304" pitchFamily="18" charset="0"/>
              </a:rPr>
              <a:t>Other than the northern region, the rest of the regions were either equal or above the national average of 52.9%.  </a:t>
            </a:r>
          </a:p>
          <a:p>
            <a:pPr marL="285750" marR="0" indent="-285750" algn="just">
              <a:spcBef>
                <a:spcPts val="0"/>
              </a:spcBef>
              <a:spcAft>
                <a:spcPts val="0"/>
              </a:spcAft>
              <a:buFont typeface="Wingdings" panose="05000000000000000000" pitchFamily="2" charset="2"/>
              <a:buChar char="q"/>
            </a:pPr>
            <a:r>
              <a:rPr lang="en-US" sz="1800" b="1" dirty="0">
                <a:solidFill>
                  <a:srgbClr val="000000"/>
                </a:solidFill>
                <a:latin typeface="+mj-lt"/>
                <a:ea typeface="Times New Roman" panose="02020603050405020304" pitchFamily="18" charset="0"/>
              </a:rPr>
              <a:t>I</a:t>
            </a:r>
            <a:r>
              <a:rPr lang="en-US" sz="1800" b="1" dirty="0">
                <a:solidFill>
                  <a:srgbClr val="000000"/>
                </a:solidFill>
                <a:effectLst/>
                <a:latin typeface="+mj-lt"/>
                <a:ea typeface="Times New Roman" panose="02020603050405020304" pitchFamily="18" charset="0"/>
              </a:rPr>
              <a:t>n terms of urban levels, municipalities recorded the highest with 56.3% followed by cities with 53.5% and town councils with 49%.  </a:t>
            </a:r>
          </a:p>
          <a:p>
            <a:pPr marL="285750" marR="0" indent="-285750" algn="just">
              <a:spcBef>
                <a:spcPts val="0"/>
              </a:spcBef>
              <a:spcAft>
                <a:spcPts val="0"/>
              </a:spcAft>
              <a:buFont typeface="Wingdings" panose="05000000000000000000" pitchFamily="2" charset="2"/>
              <a:buChar char="q"/>
            </a:pPr>
            <a:r>
              <a:rPr lang="en-US" sz="1800" b="1" dirty="0">
                <a:solidFill>
                  <a:srgbClr val="FF0000"/>
                </a:solidFill>
                <a:effectLst/>
                <a:latin typeface="+mj-lt"/>
                <a:ea typeface="Times New Roman" panose="02020603050405020304" pitchFamily="18" charset="0"/>
              </a:rPr>
              <a:t>There is a noticeable disparity between ownership of a device (52.9%) and usage of internet services (17.4%).  </a:t>
            </a:r>
            <a:r>
              <a:rPr lang="en-US" sz="1800" b="1" dirty="0">
                <a:solidFill>
                  <a:srgbClr val="000000"/>
                </a:solidFill>
                <a:effectLst/>
                <a:latin typeface="+mj-lt"/>
                <a:ea typeface="Times New Roman" panose="02020603050405020304" pitchFamily="18" charset="0"/>
              </a:rPr>
              <a:t>This implies that either many do not have smart phones or the cost of internet services is unaffordable by majority of the urban population.     </a:t>
            </a:r>
            <a:endParaRPr lang="en-US" sz="1800" b="1" dirty="0">
              <a:effectLst/>
              <a:latin typeface="+mj-lt"/>
              <a:ea typeface="Times New Roman" panose="02020603050405020304" pitchFamily="18" charset="0"/>
            </a:endParaRPr>
          </a:p>
        </p:txBody>
      </p:sp>
      <p:graphicFrame>
        <p:nvGraphicFramePr>
          <p:cNvPr id="9" name="Chart 8">
            <a:extLst>
              <a:ext uri="{FF2B5EF4-FFF2-40B4-BE49-F238E27FC236}">
                <a16:creationId xmlns:a16="http://schemas.microsoft.com/office/drawing/2014/main" id="{B6B247BD-A12B-4490-A7B5-ECECDBF59945}"/>
              </a:ext>
            </a:extLst>
          </p:cNvPr>
          <p:cNvGraphicFramePr/>
          <p:nvPr>
            <p:extLst>
              <p:ext uri="{D42A27DB-BD31-4B8C-83A1-F6EECF244321}">
                <p14:modId xmlns:p14="http://schemas.microsoft.com/office/powerpoint/2010/main" val="2131027745"/>
              </p:ext>
            </p:extLst>
          </p:nvPr>
        </p:nvGraphicFramePr>
        <p:xfrm>
          <a:off x="4628762" y="692696"/>
          <a:ext cx="4515238" cy="6165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6789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386" y="0"/>
            <a:ext cx="8713663"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ICT…</a:t>
            </a:r>
          </a:p>
        </p:txBody>
      </p:sp>
      <p:sp>
        <p:nvSpPr>
          <p:cNvPr id="6" name="TextBox 5">
            <a:extLst>
              <a:ext uri="{FF2B5EF4-FFF2-40B4-BE49-F238E27FC236}">
                <a16:creationId xmlns:a16="http://schemas.microsoft.com/office/drawing/2014/main" id="{BB5F581E-8AD7-441E-8FE6-D78F00DA9564}"/>
              </a:ext>
            </a:extLst>
          </p:cNvPr>
          <p:cNvSpPr txBox="1"/>
          <p:nvPr/>
        </p:nvSpPr>
        <p:spPr>
          <a:xfrm>
            <a:off x="-44217" y="533400"/>
            <a:ext cx="5048265" cy="6127703"/>
          </a:xfrm>
          <a:prstGeom prst="rect">
            <a:avLst/>
          </a:prstGeom>
          <a:solidFill>
            <a:srgbClr val="FFFFFF"/>
          </a:solidFill>
        </p:spPr>
        <p:txBody>
          <a:bodyPr wrap="square">
            <a:spAutoFit/>
          </a:bodyPr>
          <a:lstStyle/>
          <a:p>
            <a:pPr marL="0" marR="0" algn="just">
              <a:lnSpc>
                <a:spcPct val="107000"/>
              </a:lnSpc>
              <a:defRPr/>
            </a:pPr>
            <a:r>
              <a:rPr lang="en-US" sz="1700" b="1"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Ownership of computers</a:t>
            </a:r>
            <a:r>
              <a:rPr lang="en-US" sz="17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marL="285750" marR="0" indent="-285750" algn="just">
              <a:spcBef>
                <a:spcPts val="0"/>
              </a:spcBef>
              <a:spcAft>
                <a:spcPts val="0"/>
              </a:spcAft>
              <a:buFont typeface="Wingdings" panose="05000000000000000000" pitchFamily="2" charset="2"/>
              <a:buChar char="q"/>
            </a:pPr>
            <a:r>
              <a:rPr lang="en-US" sz="1700" b="1" dirty="0">
                <a:solidFill>
                  <a:srgbClr val="009900"/>
                </a:solidFill>
                <a:effectLst/>
                <a:latin typeface="Trebuchet MS" panose="020B0603020202020204" pitchFamily="34" charset="0"/>
                <a:ea typeface="Times New Roman" panose="02020603050405020304" pitchFamily="18" charset="0"/>
                <a:cs typeface="Times New Roman" panose="02020603050405020304" pitchFamily="18" charset="0"/>
              </a:rPr>
              <a:t>Ownership of computers in Uganda’s urban areas was significantly low across all regions with a national average of 8.1%.  </a:t>
            </a:r>
            <a:r>
              <a:rPr lang="en-US" sz="17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The central region recorded the highest with 12%, followed by Eastern 7.3% while Western and Northern recorded 6.3% and 6.7% respectively.  Other than the central region, the rest of the regions were below the national average.  </a:t>
            </a:r>
          </a:p>
          <a:p>
            <a:pPr marL="285750" marR="0" indent="-285750" algn="just">
              <a:spcBef>
                <a:spcPts val="0"/>
              </a:spcBef>
              <a:spcAft>
                <a:spcPts val="0"/>
              </a:spcAft>
              <a:buFont typeface="Wingdings" panose="05000000000000000000" pitchFamily="2" charset="2"/>
              <a:buChar char="q"/>
            </a:pPr>
            <a:r>
              <a:rPr lang="en-US" sz="1700" b="1" dirty="0">
                <a:solidFill>
                  <a:srgbClr val="0033CC"/>
                </a:solidFill>
                <a:latin typeface="Trebuchet MS" panose="020B0603020202020204" pitchFamily="34" charset="0"/>
                <a:ea typeface="Times New Roman" panose="02020603050405020304" pitchFamily="18" charset="0"/>
                <a:cs typeface="Times New Roman" panose="02020603050405020304" pitchFamily="18" charset="0"/>
              </a:rPr>
              <a:t>M</a:t>
            </a:r>
            <a:r>
              <a:rPr lang="en-US" sz="1700" b="1" dirty="0">
                <a:solidFill>
                  <a:srgbClr val="0033CC"/>
                </a:solidFill>
                <a:effectLst/>
                <a:latin typeface="Trebuchet MS" panose="020B0603020202020204" pitchFamily="34" charset="0"/>
                <a:ea typeface="Times New Roman" panose="02020603050405020304" pitchFamily="18" charset="0"/>
                <a:cs typeface="Times New Roman" panose="02020603050405020304" pitchFamily="18" charset="0"/>
              </a:rPr>
              <a:t>unicipalities recorded the highest with 9.8% followed by cities with 8.8% and town councils with 5.8%.</a:t>
            </a:r>
          </a:p>
          <a:p>
            <a:pPr marL="285750" indent="-285750" algn="just">
              <a:spcBef>
                <a:spcPts val="0"/>
              </a:spcBef>
              <a:spcAft>
                <a:spcPts val="0"/>
              </a:spcAft>
              <a:buFont typeface="Wingdings" panose="05000000000000000000" pitchFamily="2" charset="2"/>
              <a:buChar char="q"/>
            </a:pPr>
            <a:r>
              <a:rPr lang="en-US" sz="1700" b="1" dirty="0">
                <a:solidFill>
                  <a:srgbClr val="009900"/>
                </a:solidFill>
                <a:latin typeface="Trebuchet MS" panose="020B0603020202020204" pitchFamily="34" charset="0"/>
                <a:cs typeface="Times New Roman" panose="02020603050405020304" pitchFamily="18" charset="0"/>
              </a:rPr>
              <a:t>It was noted that there were more people with phones than those with computers, because:</a:t>
            </a:r>
          </a:p>
          <a:p>
            <a:pPr marL="742950" lvl="1" indent="-285750" algn="just">
              <a:spcBef>
                <a:spcPts val="0"/>
              </a:spcBef>
              <a:spcAft>
                <a:spcPts val="0"/>
              </a:spcAft>
              <a:buFont typeface="Wingdings" panose="05000000000000000000" pitchFamily="2" charset="2"/>
              <a:buChar char="§"/>
            </a:pPr>
            <a:r>
              <a:rPr lang="en-US" sz="1700" b="1" dirty="0">
                <a:solidFill>
                  <a:srgbClr val="000000"/>
                </a:solidFill>
                <a:latin typeface="Trebuchet MS" panose="020B0603020202020204" pitchFamily="34" charset="0"/>
                <a:cs typeface="Times New Roman" panose="02020603050405020304" pitchFamily="18" charset="0"/>
              </a:rPr>
              <a:t>It is cheaper to buy a phone than a computer.  </a:t>
            </a:r>
          </a:p>
          <a:p>
            <a:pPr marL="742950" lvl="1" indent="-285750" algn="just">
              <a:spcBef>
                <a:spcPts val="0"/>
              </a:spcBef>
              <a:spcAft>
                <a:spcPts val="0"/>
              </a:spcAft>
              <a:buFont typeface="Wingdings" panose="05000000000000000000" pitchFamily="2" charset="2"/>
              <a:buChar char="§"/>
            </a:pPr>
            <a:r>
              <a:rPr lang="en-US" sz="1700" b="1" dirty="0">
                <a:solidFill>
                  <a:srgbClr val="000000"/>
                </a:solidFill>
                <a:latin typeface="Trebuchet MS" panose="020B0603020202020204" pitchFamily="34" charset="0"/>
                <a:cs typeface="Times New Roman" panose="02020603050405020304" pitchFamily="18" charset="0"/>
              </a:rPr>
              <a:t>With the advent of smartphones which perform the same functions as computers to a greater extent, many prefer a phone to a computer as a way of cutting cost but also versatility.     </a:t>
            </a:r>
          </a:p>
        </p:txBody>
      </p:sp>
      <p:graphicFrame>
        <p:nvGraphicFramePr>
          <p:cNvPr id="5" name="Chart 4">
            <a:extLst>
              <a:ext uri="{FF2B5EF4-FFF2-40B4-BE49-F238E27FC236}">
                <a16:creationId xmlns:a16="http://schemas.microsoft.com/office/drawing/2014/main" id="{E6DC2FCB-0993-4622-8C63-B807416ADCFD}"/>
              </a:ext>
            </a:extLst>
          </p:cNvPr>
          <p:cNvGraphicFramePr/>
          <p:nvPr>
            <p:extLst>
              <p:ext uri="{D42A27DB-BD31-4B8C-83A1-F6EECF244321}">
                <p14:modId xmlns:p14="http://schemas.microsoft.com/office/powerpoint/2010/main" val="2569982780"/>
              </p:ext>
            </p:extLst>
          </p:nvPr>
        </p:nvGraphicFramePr>
        <p:xfrm>
          <a:off x="5004048" y="692696"/>
          <a:ext cx="4139952" cy="6165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494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68" y="5135"/>
            <a:ext cx="8713663" cy="615553"/>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Urban ICT....</a:t>
            </a:r>
          </a:p>
        </p:txBody>
      </p:sp>
      <p:sp>
        <p:nvSpPr>
          <p:cNvPr id="6" name="TextBox 5">
            <a:extLst>
              <a:ext uri="{FF2B5EF4-FFF2-40B4-BE49-F238E27FC236}">
                <a16:creationId xmlns:a16="http://schemas.microsoft.com/office/drawing/2014/main" id="{8E4B9B8E-8FAB-4812-B9EC-BBD4E355936B}"/>
              </a:ext>
            </a:extLst>
          </p:cNvPr>
          <p:cNvSpPr txBox="1"/>
          <p:nvPr/>
        </p:nvSpPr>
        <p:spPr>
          <a:xfrm>
            <a:off x="1066800" y="620688"/>
            <a:ext cx="8077200" cy="5865516"/>
          </a:xfrm>
          <a:prstGeom prst="rect">
            <a:avLst/>
          </a:prstGeom>
          <a:solidFill>
            <a:srgbClr val="CCFFFF"/>
          </a:solidFill>
        </p:spPr>
        <p:txBody>
          <a:bodyPr wrap="square">
            <a:spAutoFit/>
          </a:bodyPr>
          <a:lstStyle/>
          <a:p>
            <a:pPr algn="just">
              <a:lnSpc>
                <a:spcPct val="107000"/>
              </a:lnSpc>
              <a:spcBef>
                <a:spcPts val="0"/>
              </a:spcBef>
              <a:spcAft>
                <a:spcPts val="0"/>
              </a:spcAft>
            </a:pPr>
            <a:r>
              <a:rPr lang="en-US" sz="2200" b="1" dirty="0">
                <a:solidFill>
                  <a:srgbClr val="0000FF"/>
                </a:solidFill>
                <a:latin typeface="+mj-lt"/>
              </a:rPr>
              <a:t>Conclusion</a:t>
            </a:r>
          </a:p>
          <a:p>
            <a:pPr algn="just">
              <a:lnSpc>
                <a:spcPct val="107000"/>
              </a:lnSpc>
              <a:spcBef>
                <a:spcPts val="0"/>
              </a:spcBef>
              <a:spcAft>
                <a:spcPts val="0"/>
              </a:spcAft>
            </a:pPr>
            <a:r>
              <a:rPr lang="en-US" sz="2200" b="1" dirty="0">
                <a:latin typeface="+mj-lt"/>
                <a:ea typeface="Cambria" panose="02040503050406030204" pitchFamily="18" charset="0"/>
                <a:cs typeface="Times New Roman" panose="02020603050405020304" pitchFamily="18" charset="0"/>
              </a:rPr>
              <a:t>Though ICT is a national priority, its usage is still very low to bring meaningful development in this sector. Vision 2040 highlights the need to increase access to the national grid to 80%.</a:t>
            </a:r>
            <a:r>
              <a:rPr lang="en-US" sz="2200" dirty="0">
                <a:solidFill>
                  <a:srgbClr val="000000"/>
                </a:solidFill>
                <a:effectLst/>
                <a:latin typeface="+mj-lt"/>
                <a:ea typeface="Times New Roman" panose="02020603050405020304" pitchFamily="18" charset="0"/>
              </a:rPr>
              <a:t> </a:t>
            </a:r>
            <a:r>
              <a:rPr lang="en-US" sz="2200" b="1" dirty="0">
                <a:solidFill>
                  <a:srgbClr val="000000"/>
                </a:solidFill>
                <a:latin typeface="+mj-lt"/>
                <a:ea typeface="Cambria" panose="02040503050406030204" pitchFamily="18" charset="0"/>
                <a:cs typeface="Times New Roman" panose="02020603050405020304" pitchFamily="18" charset="0"/>
              </a:rPr>
              <a:t>L</a:t>
            </a:r>
            <a:r>
              <a:rPr lang="en-US" sz="2200" b="1" dirty="0">
                <a:latin typeface="+mj-lt"/>
                <a:ea typeface="Cambria" panose="02040503050406030204" pitchFamily="18" charset="0"/>
                <a:cs typeface="Times New Roman" panose="02020603050405020304" pitchFamily="18" charset="0"/>
              </a:rPr>
              <a:t>ooking at the current situation, government needs ICT performance by 73.7% in the next 18 years so as to realize its target.</a:t>
            </a:r>
          </a:p>
          <a:p>
            <a:pPr algn="just">
              <a:lnSpc>
                <a:spcPct val="107000"/>
              </a:lnSpc>
              <a:spcBef>
                <a:spcPts val="0"/>
              </a:spcBef>
              <a:spcAft>
                <a:spcPts val="0"/>
              </a:spcAft>
            </a:pPr>
            <a:r>
              <a:rPr lang="en-US" sz="2200" b="1" dirty="0">
                <a:solidFill>
                  <a:srgbClr val="0000FF"/>
                </a:solidFill>
                <a:latin typeface="+mj-lt"/>
              </a:rPr>
              <a:t>Recommendations.</a:t>
            </a:r>
          </a:p>
          <a:p>
            <a:pPr marL="342900" marR="0" lvl="0" indent="-342900" algn="just">
              <a:lnSpc>
                <a:spcPct val="107000"/>
              </a:lnSpc>
              <a:spcBef>
                <a:spcPts val="0"/>
              </a:spcBef>
              <a:spcAft>
                <a:spcPts val="0"/>
              </a:spcAft>
              <a:buFont typeface="Wingdings" panose="05000000000000000000" pitchFamily="2" charset="2"/>
              <a:buChar char=""/>
            </a:pPr>
            <a:r>
              <a:rPr lang="en-US" sz="2200" b="1" spc="-10" dirty="0">
                <a:latin typeface="+mj-lt"/>
                <a:ea typeface="Cambria" panose="02040503050406030204" pitchFamily="18" charset="0"/>
                <a:cs typeface="Times New Roman" panose="02020603050405020304" pitchFamily="18" charset="0"/>
              </a:rPr>
              <a:t>Ensure increased access and usage of ICT equipment and devices in urban centers in order to improve service delivery, employment and social transformation.</a:t>
            </a:r>
          </a:p>
          <a:p>
            <a:pPr marL="342900" marR="0" lvl="0" indent="-342900" algn="just">
              <a:lnSpc>
                <a:spcPct val="107000"/>
              </a:lnSpc>
              <a:spcBef>
                <a:spcPts val="0"/>
              </a:spcBef>
              <a:spcAft>
                <a:spcPts val="0"/>
              </a:spcAft>
              <a:buFont typeface="Wingdings" panose="05000000000000000000" pitchFamily="2" charset="2"/>
              <a:buChar char=""/>
            </a:pPr>
            <a:r>
              <a:rPr lang="en-US" sz="2200" b="1" spc="-10" dirty="0">
                <a:latin typeface="+mj-lt"/>
                <a:ea typeface="Cambria" panose="02040503050406030204" pitchFamily="18" charset="0"/>
                <a:cs typeface="Times New Roman" panose="02020603050405020304" pitchFamily="18" charset="0"/>
              </a:rPr>
              <a:t>Government should invest in providing internet services within central areas like markets and taxi parks</a:t>
            </a:r>
          </a:p>
          <a:p>
            <a:pPr marL="342900" marR="0" lvl="0" indent="-342900" algn="just">
              <a:lnSpc>
                <a:spcPct val="107000"/>
              </a:lnSpc>
              <a:spcBef>
                <a:spcPts val="0"/>
              </a:spcBef>
              <a:spcAft>
                <a:spcPts val="0"/>
              </a:spcAft>
              <a:buFont typeface="Wingdings" panose="05000000000000000000" pitchFamily="2" charset="2"/>
              <a:buChar char=""/>
            </a:pPr>
            <a:r>
              <a:rPr lang="en-US" sz="2200" b="1" spc="-10" dirty="0">
                <a:latin typeface="+mj-lt"/>
                <a:ea typeface="Cambria" panose="02040503050406030204" pitchFamily="18" charset="0"/>
                <a:cs typeface="Times New Roman" panose="02020603050405020304" pitchFamily="18" charset="0"/>
              </a:rPr>
              <a:t>Subsidize</a:t>
            </a:r>
          </a:p>
          <a:p>
            <a:pPr marL="342900" marR="0" lvl="0" indent="-342900" algn="just">
              <a:lnSpc>
                <a:spcPct val="107000"/>
              </a:lnSpc>
              <a:spcBef>
                <a:spcPts val="0"/>
              </a:spcBef>
              <a:spcAft>
                <a:spcPts val="0"/>
              </a:spcAft>
              <a:buFont typeface="Wingdings" panose="05000000000000000000" pitchFamily="2" charset="2"/>
              <a:buChar char=""/>
            </a:pPr>
            <a:r>
              <a:rPr lang="en-US" sz="2200" b="1" spc="-10" dirty="0">
                <a:latin typeface="+mj-lt"/>
                <a:ea typeface="Cambria" panose="02040503050406030204" pitchFamily="18" charset="0"/>
                <a:cs typeface="Times New Roman" panose="02020603050405020304" pitchFamily="18" charset="0"/>
              </a:rPr>
              <a:t> internet provision so as to reduce data costs and increase usage and consumption of internet services</a:t>
            </a:r>
          </a:p>
        </p:txBody>
      </p:sp>
      <p:pic>
        <p:nvPicPr>
          <p:cNvPr id="4" name="Picture 29">
            <a:extLst>
              <a:ext uri="{FF2B5EF4-FFF2-40B4-BE49-F238E27FC236}">
                <a16:creationId xmlns:a16="http://schemas.microsoft.com/office/drawing/2014/main" id="{D62EAC7F-5300-2551-D038-B365CED44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9007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9814B7-224A-4178-A24D-90975C97CD47}"/>
              </a:ext>
            </a:extLst>
          </p:cNvPr>
          <p:cNvSpPr>
            <a:spLocks noGrp="1"/>
          </p:cNvSpPr>
          <p:nvPr>
            <p:ph type="title"/>
          </p:nvPr>
        </p:nvSpPr>
        <p:spPr>
          <a:xfrm>
            <a:off x="1328928" y="3200400"/>
            <a:ext cx="7498080" cy="1143000"/>
          </a:xfrm>
        </p:spPr>
        <p:txBody>
          <a:bodyPr/>
          <a:lstStyle/>
          <a:p>
            <a:r>
              <a:rPr lang="en-GB" b="1" dirty="0">
                <a:solidFill>
                  <a:schemeClr val="accent3">
                    <a:lumMod val="75000"/>
                  </a:schemeClr>
                </a:solidFill>
                <a:effectLst/>
              </a:rPr>
              <a:t>SOCIAL SERVICES</a:t>
            </a:r>
            <a:endParaRPr lang="en-UG" b="1" dirty="0">
              <a:solidFill>
                <a:schemeClr val="accent3">
                  <a:lumMod val="75000"/>
                </a:schemeClr>
              </a:solidFill>
              <a:effectLst/>
            </a:endParaRPr>
          </a:p>
        </p:txBody>
      </p:sp>
      <p:sp>
        <p:nvSpPr>
          <p:cNvPr id="2" name="Date Placeholder 1">
            <a:extLst>
              <a:ext uri="{FF2B5EF4-FFF2-40B4-BE49-F238E27FC236}">
                <a16:creationId xmlns:a16="http://schemas.microsoft.com/office/drawing/2014/main" id="{25DD4FF5-138E-4D35-AA82-D0F8618641B5}"/>
              </a:ext>
            </a:extLst>
          </p:cNvPr>
          <p:cNvSpPr>
            <a:spLocks noGrp="1"/>
          </p:cNvSpPr>
          <p:nvPr>
            <p:ph type="dt" sz="half" idx="10"/>
          </p:nvPr>
        </p:nvSpPr>
        <p:spPr/>
        <p:txBody>
          <a:bodyPr/>
          <a:lstStyle/>
          <a:p>
            <a:fld id="{544FA652-B171-4EAA-B38F-78823ACCAE0A}" type="datetime1">
              <a:rPr lang="en-US" smtClean="0"/>
              <a:t>12/1/2023</a:t>
            </a:fld>
            <a:endParaRPr lang="en-US"/>
          </a:p>
        </p:txBody>
      </p:sp>
      <p:sp>
        <p:nvSpPr>
          <p:cNvPr id="3" name="Footer Placeholder 2">
            <a:extLst>
              <a:ext uri="{FF2B5EF4-FFF2-40B4-BE49-F238E27FC236}">
                <a16:creationId xmlns:a16="http://schemas.microsoft.com/office/drawing/2014/main" id="{2AA32CB9-94B1-4E5B-964A-DE8B98541805}"/>
              </a:ext>
            </a:extLst>
          </p:cNvPr>
          <p:cNvSpPr>
            <a:spLocks noGrp="1"/>
          </p:cNvSpPr>
          <p:nvPr>
            <p:ph type="ftr" sz="quarter" idx="11"/>
          </p:nvPr>
        </p:nvSpPr>
        <p:spPr/>
        <p:txBody>
          <a:bodyPr/>
          <a:lstStyle/>
          <a:p>
            <a:r>
              <a:rPr lang="en-US"/>
              <a:t>GIPEA AFRICA LIMITED</a:t>
            </a:r>
          </a:p>
        </p:txBody>
      </p:sp>
      <p:sp>
        <p:nvSpPr>
          <p:cNvPr id="4" name="Slide Number Placeholder 3">
            <a:extLst>
              <a:ext uri="{FF2B5EF4-FFF2-40B4-BE49-F238E27FC236}">
                <a16:creationId xmlns:a16="http://schemas.microsoft.com/office/drawing/2014/main" id="{4C417D3D-BBE7-4365-83D0-54EFD6D59C1F}"/>
              </a:ext>
            </a:extLst>
          </p:cNvPr>
          <p:cNvSpPr>
            <a:spLocks noGrp="1"/>
          </p:cNvSpPr>
          <p:nvPr>
            <p:ph type="sldNum" sz="quarter" idx="12"/>
          </p:nvPr>
        </p:nvSpPr>
        <p:spPr/>
        <p:txBody>
          <a:bodyPr/>
          <a:lstStyle/>
          <a:p>
            <a:fld id="{B98AC166-1B4F-47B9-BA79-3BAABD98AD8B}" type="slidenum">
              <a:rPr lang="en-US" smtClean="0"/>
              <a:t>119</a:t>
            </a:fld>
            <a:endParaRPr lang="en-US"/>
          </a:p>
        </p:txBody>
      </p:sp>
      <p:pic>
        <p:nvPicPr>
          <p:cNvPr id="6" name="Picture 29">
            <a:extLst>
              <a:ext uri="{FF2B5EF4-FFF2-40B4-BE49-F238E27FC236}">
                <a16:creationId xmlns:a16="http://schemas.microsoft.com/office/drawing/2014/main" id="{112AB4B3-8313-B5BC-E036-60A24720CF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87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3E8-9A00-47D7-9EAD-EDA66E993CB8}"/>
              </a:ext>
            </a:extLst>
          </p:cNvPr>
          <p:cNvSpPr>
            <a:spLocks noGrp="1"/>
          </p:cNvSpPr>
          <p:nvPr>
            <p:ph type="title"/>
          </p:nvPr>
        </p:nvSpPr>
        <p:spPr>
          <a:xfrm>
            <a:off x="990600" y="0"/>
            <a:ext cx="81534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Urbanization Trends in Uganda</a:t>
            </a:r>
            <a:endParaRPr lang="en-UG" sz="4000" b="1" dirty="0">
              <a:ln w="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E55A314-E95A-439A-B676-3BA7AA38CED5}"/>
              </a:ext>
            </a:extLst>
          </p:cNvPr>
          <p:cNvSpPr>
            <a:spLocks noGrp="1"/>
          </p:cNvSpPr>
          <p:nvPr>
            <p:ph idx="1"/>
          </p:nvPr>
        </p:nvSpPr>
        <p:spPr>
          <a:xfrm>
            <a:off x="990600" y="684803"/>
            <a:ext cx="8153400" cy="6173197"/>
          </a:xfrm>
        </p:spPr>
        <p:txBody>
          <a:bodyPr>
            <a:normAutofit lnSpcReduction="10000"/>
          </a:bodyPr>
          <a:lstStyle/>
          <a:p>
            <a:pPr marL="82296" indent="0" algn="just">
              <a:buNone/>
              <a:defRPr/>
            </a:pPr>
            <a:r>
              <a:rPr lang="en-US" sz="2800" b="1" dirty="0">
                <a:solidFill>
                  <a:srgbClr val="0000FF"/>
                </a:solidFill>
                <a:latin typeface="+mj-lt"/>
                <a:ea typeface="Tahoma" pitchFamily="34" charset="0"/>
                <a:cs typeface="Tahoma" pitchFamily="34" charset="0"/>
              </a:rPr>
              <a:t>Pre-colonial</a:t>
            </a:r>
            <a:endParaRPr lang="en-US" sz="1800" b="1" dirty="0">
              <a:solidFill>
                <a:srgbClr val="0000FF"/>
              </a:solidFill>
              <a:latin typeface="+mj-lt"/>
              <a:ea typeface="Tahoma" pitchFamily="34" charset="0"/>
              <a:cs typeface="Tahoma" pitchFamily="34" charset="0"/>
            </a:endParaRPr>
          </a:p>
          <a:p>
            <a:pPr marL="342900" indent="-342900" algn="just">
              <a:spcBef>
                <a:spcPts val="0"/>
              </a:spcBef>
              <a:buFont typeface="Wingdings" panose="05000000000000000000" pitchFamily="2" charset="2"/>
              <a:buChar char="q"/>
              <a:defRPr/>
            </a:pPr>
            <a:r>
              <a:rPr lang="en-US" sz="2000" b="1" dirty="0">
                <a:solidFill>
                  <a:srgbClr val="000000"/>
                </a:solidFill>
                <a:latin typeface="+mj-lt"/>
                <a:cs typeface="Arial" panose="020B0604020202020204" pitchFamily="34" charset="0"/>
              </a:rPr>
              <a:t>Before 1890, societies in Uganda were organized around tribal kingdoms and it is from these that early urban centres in the country were initiated for administration and public service</a:t>
            </a:r>
          </a:p>
          <a:p>
            <a:pPr marL="800100" lvl="1" indent="-342900" algn="just">
              <a:spcBef>
                <a:spcPts val="0"/>
              </a:spcBef>
              <a:buFont typeface="Wingdings" panose="05000000000000000000" pitchFamily="2" charset="2"/>
              <a:buChar char="§"/>
              <a:defRPr/>
            </a:pPr>
            <a:r>
              <a:rPr lang="en-US" sz="1800" b="1" dirty="0">
                <a:solidFill>
                  <a:srgbClr val="800000"/>
                </a:solidFill>
                <a:latin typeface="+mj-lt"/>
                <a:cs typeface="Arial" panose="020B0604020202020204" pitchFamily="34" charset="0"/>
              </a:rPr>
              <a:t>Kampala – Mengo</a:t>
            </a:r>
          </a:p>
          <a:p>
            <a:pPr marL="800100" lvl="1" indent="-342900" algn="just">
              <a:spcBef>
                <a:spcPts val="0"/>
              </a:spcBef>
              <a:buFont typeface="Wingdings" panose="05000000000000000000" pitchFamily="2" charset="2"/>
              <a:buChar char="§"/>
              <a:defRPr/>
            </a:pPr>
            <a:r>
              <a:rPr lang="en-US" sz="1800" b="1" dirty="0">
                <a:solidFill>
                  <a:srgbClr val="800000"/>
                </a:solidFill>
                <a:latin typeface="+mj-lt"/>
                <a:cs typeface="Arial" panose="020B0604020202020204" pitchFamily="34" charset="0"/>
              </a:rPr>
              <a:t>Fort Portal – Kabarole</a:t>
            </a:r>
          </a:p>
          <a:p>
            <a:pPr marL="800100" lvl="1" indent="-342900" algn="just">
              <a:spcBef>
                <a:spcPts val="0"/>
              </a:spcBef>
              <a:buFont typeface="Wingdings" panose="05000000000000000000" pitchFamily="2" charset="2"/>
              <a:buChar char="§"/>
              <a:defRPr/>
            </a:pPr>
            <a:r>
              <a:rPr lang="en-US" sz="1800" b="1" dirty="0">
                <a:solidFill>
                  <a:srgbClr val="800000"/>
                </a:solidFill>
                <a:latin typeface="+mj-lt"/>
                <a:cs typeface="Arial" panose="020B0604020202020204" pitchFamily="34" charset="0"/>
              </a:rPr>
              <a:t>Hoima – Bunyoro</a:t>
            </a:r>
          </a:p>
          <a:p>
            <a:pPr marL="800100" lvl="1" indent="-342900" algn="just">
              <a:spcBef>
                <a:spcPts val="0"/>
              </a:spcBef>
              <a:buFont typeface="Wingdings" panose="05000000000000000000" pitchFamily="2" charset="2"/>
              <a:buChar char="§"/>
              <a:defRPr/>
            </a:pPr>
            <a:r>
              <a:rPr lang="en-US" sz="1800" b="1" dirty="0">
                <a:solidFill>
                  <a:srgbClr val="800000"/>
                </a:solidFill>
                <a:latin typeface="+mj-lt"/>
                <a:cs typeface="Arial" panose="020B0604020202020204" pitchFamily="34" charset="0"/>
              </a:rPr>
              <a:t>Mbarara – </a:t>
            </a:r>
            <a:r>
              <a:rPr lang="en-US" sz="1800" b="1" dirty="0" err="1">
                <a:solidFill>
                  <a:srgbClr val="800000"/>
                </a:solidFill>
                <a:latin typeface="+mj-lt"/>
                <a:cs typeface="Arial" panose="020B0604020202020204" pitchFamily="34" charset="0"/>
              </a:rPr>
              <a:t>Kamukuzi</a:t>
            </a:r>
            <a:r>
              <a:rPr lang="en-US" sz="1800" b="1" dirty="0">
                <a:solidFill>
                  <a:srgbClr val="800000"/>
                </a:solidFill>
                <a:latin typeface="+mj-lt"/>
                <a:cs typeface="Arial" panose="020B0604020202020204" pitchFamily="34" charset="0"/>
              </a:rPr>
              <a:t>/Ankole, and </a:t>
            </a:r>
          </a:p>
          <a:p>
            <a:pPr marL="800100" lvl="1" indent="-342900" algn="just">
              <a:spcBef>
                <a:spcPts val="0"/>
              </a:spcBef>
              <a:buFont typeface="Wingdings" panose="05000000000000000000" pitchFamily="2" charset="2"/>
              <a:buChar char="§"/>
              <a:defRPr/>
            </a:pPr>
            <a:r>
              <a:rPr lang="en-US" sz="1800" b="1" dirty="0" err="1">
                <a:solidFill>
                  <a:srgbClr val="800000"/>
                </a:solidFill>
                <a:latin typeface="+mj-lt"/>
                <a:cs typeface="Arial" panose="020B0604020202020204" pitchFamily="34" charset="0"/>
              </a:rPr>
              <a:t>Bugembe</a:t>
            </a:r>
            <a:r>
              <a:rPr lang="en-US" sz="1800" b="1" dirty="0">
                <a:solidFill>
                  <a:srgbClr val="800000"/>
                </a:solidFill>
                <a:latin typeface="+mj-lt"/>
                <a:cs typeface="Arial" panose="020B0604020202020204" pitchFamily="34" charset="0"/>
              </a:rPr>
              <a:t> – Jinja, </a:t>
            </a:r>
            <a:r>
              <a:rPr lang="en-US" sz="1800" b="1" dirty="0" err="1">
                <a:solidFill>
                  <a:srgbClr val="800000"/>
                </a:solidFill>
                <a:latin typeface="+mj-lt"/>
                <a:cs typeface="Arial" panose="020B0604020202020204" pitchFamily="34" charset="0"/>
              </a:rPr>
              <a:t>Etc</a:t>
            </a:r>
            <a:endParaRPr lang="en-US" sz="1800" b="1" dirty="0">
              <a:solidFill>
                <a:srgbClr val="800000"/>
              </a:solidFill>
              <a:latin typeface="+mj-lt"/>
              <a:cs typeface="Arial" panose="020B0604020202020204" pitchFamily="34" charset="0"/>
            </a:endParaRPr>
          </a:p>
          <a:p>
            <a:pPr marL="82296" indent="0" algn="just">
              <a:lnSpc>
                <a:spcPct val="110000"/>
              </a:lnSpc>
              <a:buNone/>
              <a:defRPr/>
            </a:pPr>
            <a:r>
              <a:rPr lang="en-US" sz="2400" b="1" dirty="0">
                <a:solidFill>
                  <a:srgbClr val="0000FF"/>
                </a:solidFill>
                <a:latin typeface="+mj-lt"/>
                <a:ea typeface="Tahoma" pitchFamily="34" charset="0"/>
                <a:cs typeface="Tahoma" pitchFamily="34" charset="0"/>
              </a:rPr>
              <a:t>End of the 19th century – Colonial (1900 – 1962)</a:t>
            </a:r>
          </a:p>
          <a:p>
            <a:pPr marL="342900" indent="-342900" algn="just">
              <a:lnSpc>
                <a:spcPct val="110000"/>
              </a:lnSpc>
              <a:spcBef>
                <a:spcPts val="0"/>
              </a:spcBef>
              <a:buFont typeface="Wingdings" panose="05000000000000000000" pitchFamily="2" charset="2"/>
              <a:buChar char="q"/>
              <a:defRPr/>
            </a:pPr>
            <a:r>
              <a:rPr lang="en-US" sz="2400" b="1" dirty="0">
                <a:solidFill>
                  <a:srgbClr val="000000"/>
                </a:solidFill>
                <a:latin typeface="+mj-lt"/>
                <a:cs typeface="Arial" panose="020B0604020202020204" pitchFamily="34" charset="0"/>
              </a:rPr>
              <a:t>Era 1900-1962 was for settlement stabilization, fixation and pseudo-planning by the British and defined Uganda’s urban spatial and development pattern</a:t>
            </a:r>
          </a:p>
          <a:p>
            <a:pPr marL="342900" indent="-342900" algn="just">
              <a:lnSpc>
                <a:spcPct val="110000"/>
              </a:lnSpc>
              <a:spcBef>
                <a:spcPts val="0"/>
              </a:spcBef>
              <a:buFont typeface="Wingdings" panose="05000000000000000000" pitchFamily="2" charset="2"/>
              <a:buChar char="q"/>
              <a:defRPr/>
            </a:pPr>
            <a:r>
              <a:rPr lang="en-US" sz="2400" b="1" dirty="0">
                <a:solidFill>
                  <a:srgbClr val="FF0000"/>
                </a:solidFill>
                <a:latin typeface="+mj-lt"/>
                <a:cs typeface="Arial" panose="020B0604020202020204" pitchFamily="34" charset="0"/>
              </a:rPr>
              <a:t>Creation of large and medium urban centers as central points of administration, and commerce towards the capital and other world ports. (jinja, Tororo, </a:t>
            </a:r>
            <a:r>
              <a:rPr lang="en-US" sz="2400" b="1" dirty="0" err="1">
                <a:solidFill>
                  <a:srgbClr val="FF0000"/>
                </a:solidFill>
                <a:latin typeface="+mj-lt"/>
                <a:cs typeface="Arial" panose="020B0604020202020204" pitchFamily="34" charset="0"/>
              </a:rPr>
              <a:t>Mbale</a:t>
            </a:r>
            <a:r>
              <a:rPr lang="en-US" sz="2400" b="1" dirty="0">
                <a:solidFill>
                  <a:srgbClr val="FF0000"/>
                </a:solidFill>
                <a:latin typeface="+mj-lt"/>
                <a:cs typeface="Arial" panose="020B0604020202020204" pitchFamily="34" charset="0"/>
              </a:rPr>
              <a:t>) </a:t>
            </a:r>
            <a:endParaRPr lang="en-US" sz="2200" b="1" dirty="0">
              <a:solidFill>
                <a:srgbClr val="800000"/>
              </a:solidFill>
              <a:latin typeface="+mj-lt"/>
              <a:cs typeface="Arial" panose="020B0604020202020204" pitchFamily="34" charset="0"/>
            </a:endParaRPr>
          </a:p>
          <a:p>
            <a:pPr algn="just"/>
            <a:endParaRPr lang="en-UG" dirty="0">
              <a:latin typeface="+mj-lt"/>
            </a:endParaRPr>
          </a:p>
        </p:txBody>
      </p:sp>
      <p:sp>
        <p:nvSpPr>
          <p:cNvPr id="4" name="Date Placeholder 3">
            <a:extLst>
              <a:ext uri="{FF2B5EF4-FFF2-40B4-BE49-F238E27FC236}">
                <a16:creationId xmlns:a16="http://schemas.microsoft.com/office/drawing/2014/main" id="{A23B50E6-38D6-40E8-A9A5-BDAD368AAF05}"/>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926D9811-3302-4795-9628-717B68257F9F}"/>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94689F99-552E-4D44-AB08-7FC61A7A2F51}"/>
              </a:ext>
            </a:extLst>
          </p:cNvPr>
          <p:cNvSpPr>
            <a:spLocks noGrp="1"/>
          </p:cNvSpPr>
          <p:nvPr>
            <p:ph type="sldNum" sz="quarter" idx="12"/>
          </p:nvPr>
        </p:nvSpPr>
        <p:spPr/>
        <p:txBody>
          <a:bodyPr/>
          <a:lstStyle/>
          <a:p>
            <a:fld id="{B98AC166-1B4F-47B9-BA79-3BAABD98AD8B}" type="slidenum">
              <a:rPr lang="en-US" smtClean="0"/>
              <a:t>12</a:t>
            </a:fld>
            <a:endParaRPr lang="en-US"/>
          </a:p>
        </p:txBody>
      </p:sp>
      <p:pic>
        <p:nvPicPr>
          <p:cNvPr id="7" name="Picture 29">
            <a:extLst>
              <a:ext uri="{FF2B5EF4-FFF2-40B4-BE49-F238E27FC236}">
                <a16:creationId xmlns:a16="http://schemas.microsoft.com/office/drawing/2014/main" id="{5F270DF2-A9D7-4230-B9B3-A0F8F62B5D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6033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E8CD-E6F9-4530-A684-D1F8EF9DA61D}"/>
              </a:ext>
            </a:extLst>
          </p:cNvPr>
          <p:cNvSpPr>
            <a:spLocks noGrp="1"/>
          </p:cNvSpPr>
          <p:nvPr>
            <p:ph type="title"/>
          </p:nvPr>
        </p:nvSpPr>
        <p:spPr>
          <a:xfrm>
            <a:off x="1066800" y="0"/>
            <a:ext cx="8077200" cy="652616"/>
          </a:xfrm>
          <a:solidFill>
            <a:schemeClr val="accent2">
              <a:lumMod val="20000"/>
              <a:lumOff val="80000"/>
            </a:schemeClr>
          </a:solidFill>
        </p:spPr>
        <p:txBody>
          <a:bodyPr>
            <a:normAutofit/>
          </a:bodyPr>
          <a:lstStyle/>
          <a:p>
            <a:r>
              <a:rPr lang="en-GB" sz="3600" b="1" dirty="0">
                <a:solidFill>
                  <a:schemeClr val="accent3">
                    <a:lumMod val="75000"/>
                  </a:schemeClr>
                </a:solidFill>
                <a:effectLst/>
              </a:rPr>
              <a:t>Education Services</a:t>
            </a:r>
            <a:endParaRPr lang="en-UG" sz="3600" b="1" dirty="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77B1172-5459-4BA3-957C-178510BBA8D7}"/>
              </a:ext>
            </a:extLst>
          </p:cNvPr>
          <p:cNvSpPr>
            <a:spLocks noGrp="1"/>
          </p:cNvSpPr>
          <p:nvPr>
            <p:ph sz="quarter" idx="13"/>
          </p:nvPr>
        </p:nvSpPr>
        <p:spPr>
          <a:xfrm>
            <a:off x="1066800" y="652616"/>
            <a:ext cx="8077200" cy="2839064"/>
          </a:xfrm>
        </p:spPr>
        <p:txBody>
          <a:bodyPr>
            <a:normAutofit lnSpcReduction="10000"/>
          </a:bodyPr>
          <a:lstStyle/>
          <a:p>
            <a:pPr marL="0" indent="0" algn="just">
              <a:buNone/>
            </a:pPr>
            <a:r>
              <a:rPr lang="en-GB" sz="2000" b="1" dirty="0">
                <a:solidFill>
                  <a:srgbClr val="FF0000"/>
                </a:solidFill>
              </a:rPr>
              <a:t>Ownership</a:t>
            </a:r>
          </a:p>
          <a:p>
            <a:pPr algn="just"/>
            <a:r>
              <a:rPr lang="en-GB" sz="2000" b="1" dirty="0"/>
              <a:t>Averagely government owned education facilities account for 42% </a:t>
            </a:r>
          </a:p>
          <a:p>
            <a:pPr algn="just"/>
            <a:r>
              <a:rPr lang="en-GB" sz="2000" b="1" dirty="0">
                <a:solidFill>
                  <a:srgbClr val="0000FF"/>
                </a:solidFill>
              </a:rPr>
              <a:t>Cities - 53% </a:t>
            </a:r>
          </a:p>
          <a:p>
            <a:pPr algn="just"/>
            <a:r>
              <a:rPr lang="en-GB" sz="2000" b="1" dirty="0"/>
              <a:t>Municipalities – 35% </a:t>
            </a:r>
          </a:p>
          <a:p>
            <a:pPr algn="just"/>
            <a:r>
              <a:rPr lang="en-GB" sz="2000" b="1" dirty="0">
                <a:solidFill>
                  <a:srgbClr val="0000FF"/>
                </a:solidFill>
              </a:rPr>
              <a:t>Town councils - 38%</a:t>
            </a:r>
          </a:p>
          <a:p>
            <a:pPr algn="just"/>
            <a:r>
              <a:rPr lang="en-GB" sz="2000" b="1" dirty="0"/>
              <a:t> Low figures point to a big gap in accessibility and usability especially among the urban poor</a:t>
            </a:r>
            <a:endParaRPr lang="en-UG" sz="2000" b="1" dirty="0"/>
          </a:p>
        </p:txBody>
      </p:sp>
      <p:graphicFrame>
        <p:nvGraphicFramePr>
          <p:cNvPr id="5" name="Chart 4">
            <a:extLst>
              <a:ext uri="{FF2B5EF4-FFF2-40B4-BE49-F238E27FC236}">
                <a16:creationId xmlns:a16="http://schemas.microsoft.com/office/drawing/2014/main" id="{EB0AFAD3-69E2-4AD3-8DEB-5390A31268C4}"/>
              </a:ext>
            </a:extLst>
          </p:cNvPr>
          <p:cNvGraphicFramePr/>
          <p:nvPr>
            <p:extLst>
              <p:ext uri="{D42A27DB-BD31-4B8C-83A1-F6EECF244321}">
                <p14:modId xmlns:p14="http://schemas.microsoft.com/office/powerpoint/2010/main" val="3602739254"/>
              </p:ext>
            </p:extLst>
          </p:nvPr>
        </p:nvGraphicFramePr>
        <p:xfrm>
          <a:off x="1066800" y="3449034"/>
          <a:ext cx="8077200" cy="3408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36147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E8CD-E6F9-4530-A684-D1F8EF9DA61D}"/>
              </a:ext>
            </a:extLst>
          </p:cNvPr>
          <p:cNvSpPr>
            <a:spLocks noGrp="1"/>
          </p:cNvSpPr>
          <p:nvPr>
            <p:ph type="title"/>
          </p:nvPr>
        </p:nvSpPr>
        <p:spPr>
          <a:xfrm>
            <a:off x="1066800" y="0"/>
            <a:ext cx="8077200" cy="652616"/>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Education Services…</a:t>
            </a:r>
            <a:endParaRPr lang="en-UG" sz="3600" b="1" dirty="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77B1172-5459-4BA3-957C-178510BBA8D7}"/>
              </a:ext>
            </a:extLst>
          </p:cNvPr>
          <p:cNvSpPr>
            <a:spLocks noGrp="1"/>
          </p:cNvSpPr>
          <p:nvPr>
            <p:ph sz="quarter" idx="13"/>
          </p:nvPr>
        </p:nvSpPr>
        <p:spPr>
          <a:xfrm>
            <a:off x="1021080" y="703006"/>
            <a:ext cx="8077199" cy="2452533"/>
          </a:xfrm>
        </p:spPr>
        <p:txBody>
          <a:bodyPr>
            <a:noAutofit/>
          </a:bodyPr>
          <a:lstStyle/>
          <a:p>
            <a:pPr marL="0" indent="0" algn="just">
              <a:spcBef>
                <a:spcPts val="0"/>
              </a:spcBef>
              <a:buNone/>
            </a:pPr>
            <a:r>
              <a:rPr lang="en-GB" sz="2000" b="1" dirty="0">
                <a:solidFill>
                  <a:srgbClr val="FF0000"/>
                </a:solidFill>
              </a:rPr>
              <a:t>Affordability</a:t>
            </a:r>
          </a:p>
          <a:p>
            <a:pPr algn="just">
              <a:spcBef>
                <a:spcPts val="0"/>
              </a:spcBef>
            </a:pPr>
            <a:r>
              <a:rPr lang="en-GB" sz="2000" b="1" dirty="0">
                <a:solidFill>
                  <a:srgbClr val="0000FF"/>
                </a:solidFill>
              </a:rPr>
              <a:t>Averagely only 59.4% of the urban population could afford the cost of education </a:t>
            </a:r>
          </a:p>
          <a:p>
            <a:pPr algn="just">
              <a:spcBef>
                <a:spcPts val="0"/>
              </a:spcBef>
            </a:pPr>
            <a:r>
              <a:rPr lang="en-GB" sz="2000" b="1" dirty="0"/>
              <a:t>Municipalities and cities were higher - 65% </a:t>
            </a:r>
          </a:p>
          <a:p>
            <a:pPr algn="just">
              <a:spcBef>
                <a:spcPts val="0"/>
              </a:spcBef>
            </a:pPr>
            <a:r>
              <a:rPr lang="en-GB" sz="2000" b="1" dirty="0">
                <a:solidFill>
                  <a:srgbClr val="0000FF"/>
                </a:solidFill>
              </a:rPr>
              <a:t>Town councils - 41.7%</a:t>
            </a:r>
          </a:p>
          <a:p>
            <a:pPr algn="just">
              <a:spcBef>
                <a:spcPts val="0"/>
              </a:spcBef>
            </a:pPr>
            <a:r>
              <a:rPr lang="en-GB" sz="2000" b="1" dirty="0"/>
              <a:t> At a regional level – more or less the same</a:t>
            </a:r>
          </a:p>
          <a:p>
            <a:pPr lvl="1" algn="just">
              <a:spcBef>
                <a:spcPts val="0"/>
              </a:spcBef>
            </a:pPr>
            <a:r>
              <a:rPr lang="en-GB" sz="2000" b="1" dirty="0"/>
              <a:t>Education services are unaffordable to many of the urban poor</a:t>
            </a:r>
            <a:endParaRPr lang="en-UG" sz="2000" b="1" dirty="0"/>
          </a:p>
        </p:txBody>
      </p:sp>
      <p:graphicFrame>
        <p:nvGraphicFramePr>
          <p:cNvPr id="6" name="Chart 5">
            <a:extLst>
              <a:ext uri="{FF2B5EF4-FFF2-40B4-BE49-F238E27FC236}">
                <a16:creationId xmlns:a16="http://schemas.microsoft.com/office/drawing/2014/main" id="{6F594985-597B-418C-A409-D5181F1F8B20}"/>
              </a:ext>
            </a:extLst>
          </p:cNvPr>
          <p:cNvGraphicFramePr>
            <a:graphicFrameLocks/>
          </p:cNvGraphicFramePr>
          <p:nvPr>
            <p:extLst>
              <p:ext uri="{D42A27DB-BD31-4B8C-83A1-F6EECF244321}">
                <p14:modId xmlns:p14="http://schemas.microsoft.com/office/powerpoint/2010/main" val="3684822923"/>
              </p:ext>
            </p:extLst>
          </p:nvPr>
        </p:nvGraphicFramePr>
        <p:xfrm>
          <a:off x="975360" y="3205930"/>
          <a:ext cx="8168640" cy="365207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9">
            <a:extLst>
              <a:ext uri="{FF2B5EF4-FFF2-40B4-BE49-F238E27FC236}">
                <a16:creationId xmlns:a16="http://schemas.microsoft.com/office/drawing/2014/main" id="{779CD931-03FD-73E4-0CBD-3A5681F6F8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1808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E8CD-E6F9-4530-A684-D1F8EF9DA61D}"/>
              </a:ext>
            </a:extLst>
          </p:cNvPr>
          <p:cNvSpPr>
            <a:spLocks noGrp="1"/>
          </p:cNvSpPr>
          <p:nvPr>
            <p:ph type="title"/>
          </p:nvPr>
        </p:nvSpPr>
        <p:spPr>
          <a:xfrm>
            <a:off x="838200" y="-15240"/>
            <a:ext cx="8305800" cy="652616"/>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Education Services…</a:t>
            </a:r>
            <a:endParaRPr lang="en-UG" sz="3600" b="1" dirty="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77B1172-5459-4BA3-957C-178510BBA8D7}"/>
              </a:ext>
            </a:extLst>
          </p:cNvPr>
          <p:cNvSpPr>
            <a:spLocks noGrp="1"/>
          </p:cNvSpPr>
          <p:nvPr>
            <p:ph sz="quarter" idx="13"/>
          </p:nvPr>
        </p:nvSpPr>
        <p:spPr>
          <a:xfrm>
            <a:off x="3727654" y="609600"/>
            <a:ext cx="5416346" cy="6248400"/>
          </a:xfrm>
        </p:spPr>
        <p:txBody>
          <a:bodyPr>
            <a:noAutofit/>
          </a:bodyPr>
          <a:lstStyle/>
          <a:p>
            <a:pPr marL="0" indent="0" algn="just">
              <a:spcBef>
                <a:spcPts val="0"/>
              </a:spcBef>
              <a:buNone/>
            </a:pPr>
            <a:r>
              <a:rPr lang="en-GB" sz="2100" b="1" dirty="0">
                <a:solidFill>
                  <a:srgbClr val="FF0000"/>
                </a:solidFill>
              </a:rPr>
              <a:t>Accessibility</a:t>
            </a:r>
          </a:p>
          <a:p>
            <a:pPr algn="just">
              <a:spcBef>
                <a:spcPts val="0"/>
              </a:spcBef>
            </a:pPr>
            <a:r>
              <a:rPr lang="en-GB" sz="2100" b="1" dirty="0"/>
              <a:t>Averagely only 58.2%  of the urban population could access education facilities</a:t>
            </a:r>
          </a:p>
          <a:p>
            <a:pPr algn="just">
              <a:spcBef>
                <a:spcPts val="0"/>
              </a:spcBef>
            </a:pPr>
            <a:r>
              <a:rPr lang="en-GB" sz="2100" b="1" dirty="0">
                <a:solidFill>
                  <a:srgbClr val="0000FF"/>
                </a:solidFill>
              </a:rPr>
              <a:t>Cities - 69.2% </a:t>
            </a:r>
          </a:p>
          <a:p>
            <a:pPr algn="just">
              <a:spcBef>
                <a:spcPts val="0"/>
              </a:spcBef>
            </a:pPr>
            <a:r>
              <a:rPr lang="en-GB" sz="2100" b="1" dirty="0"/>
              <a:t>Municipalities – 46.7% </a:t>
            </a:r>
          </a:p>
          <a:p>
            <a:pPr algn="just">
              <a:spcBef>
                <a:spcPts val="0"/>
              </a:spcBef>
            </a:pPr>
            <a:r>
              <a:rPr lang="en-GB" sz="2100" b="1" dirty="0">
                <a:solidFill>
                  <a:srgbClr val="0000FF"/>
                </a:solidFill>
              </a:rPr>
              <a:t>Town councils – 58.7%</a:t>
            </a:r>
          </a:p>
          <a:p>
            <a:pPr algn="just">
              <a:spcBef>
                <a:spcPts val="0"/>
              </a:spcBef>
            </a:pPr>
            <a:r>
              <a:rPr lang="en-GB" sz="2100" b="1" dirty="0"/>
              <a:t>Northern region - 70%, western region - 66.6%, central -57.5% and eastern - 52%. </a:t>
            </a:r>
          </a:p>
          <a:p>
            <a:pPr algn="just">
              <a:spcBef>
                <a:spcPts val="0"/>
              </a:spcBef>
            </a:pPr>
            <a:r>
              <a:rPr lang="en-GB" sz="2100" b="1" dirty="0">
                <a:solidFill>
                  <a:srgbClr val="0000FF"/>
                </a:solidFill>
              </a:rPr>
              <a:t>Though education facilities are accessible to most of the urban population, many cant afford them hence the disparity between accessibility and affordability especially in the east and central regions.</a:t>
            </a:r>
            <a:endParaRPr lang="en-UG" sz="2100" b="1" dirty="0">
              <a:solidFill>
                <a:srgbClr val="0000FF"/>
              </a:solidFill>
            </a:endParaRPr>
          </a:p>
        </p:txBody>
      </p:sp>
      <p:pic>
        <p:nvPicPr>
          <p:cNvPr id="8" name="Picture 7">
            <a:extLst>
              <a:ext uri="{FF2B5EF4-FFF2-40B4-BE49-F238E27FC236}">
                <a16:creationId xmlns:a16="http://schemas.microsoft.com/office/drawing/2014/main" id="{12038309-B30E-4ED1-8C7F-49BF576FA0D6}"/>
              </a:ext>
            </a:extLst>
          </p:cNvPr>
          <p:cNvPicPr/>
          <p:nvPr/>
        </p:nvPicPr>
        <p:blipFill rotWithShape="1">
          <a:blip r:embed="rId2"/>
          <a:srcRect l="22868" t="38305" r="35785" b="12276"/>
          <a:stretch/>
        </p:blipFill>
        <p:spPr bwMode="auto">
          <a:xfrm>
            <a:off x="0" y="2376725"/>
            <a:ext cx="3727655" cy="2694876"/>
          </a:xfrm>
          <a:prstGeom prst="rect">
            <a:avLst/>
          </a:prstGeom>
          <a:ln>
            <a:noFill/>
          </a:ln>
          <a:extLst>
            <a:ext uri="{53640926-AAD7-44D8-BBD7-CCE9431645EC}">
              <a14:shadowObscured xmlns:a14="http://schemas.microsoft.com/office/drawing/2010/main"/>
            </a:ext>
          </a:extLst>
        </p:spPr>
      </p:pic>
      <p:pic>
        <p:nvPicPr>
          <p:cNvPr id="5" name="Picture 29">
            <a:extLst>
              <a:ext uri="{FF2B5EF4-FFF2-40B4-BE49-F238E27FC236}">
                <a16:creationId xmlns:a16="http://schemas.microsoft.com/office/drawing/2014/main" id="{E773CC7A-BE25-C476-86EB-BEB4A2C91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026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E8CD-E6F9-4530-A684-D1F8EF9DA61D}"/>
              </a:ext>
            </a:extLst>
          </p:cNvPr>
          <p:cNvSpPr>
            <a:spLocks noGrp="1"/>
          </p:cNvSpPr>
          <p:nvPr>
            <p:ph type="title"/>
          </p:nvPr>
        </p:nvSpPr>
        <p:spPr>
          <a:xfrm>
            <a:off x="990600" y="0"/>
            <a:ext cx="8153400" cy="652616"/>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Education Services…</a:t>
            </a:r>
            <a:endParaRPr lang="en-UG" sz="3600" b="1" dirty="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77B1172-5459-4BA3-957C-178510BBA8D7}"/>
              </a:ext>
            </a:extLst>
          </p:cNvPr>
          <p:cNvSpPr>
            <a:spLocks noGrp="1"/>
          </p:cNvSpPr>
          <p:nvPr>
            <p:ph sz="quarter" idx="13"/>
          </p:nvPr>
        </p:nvSpPr>
        <p:spPr>
          <a:xfrm>
            <a:off x="990600" y="685800"/>
            <a:ext cx="3962400" cy="6172200"/>
          </a:xfrm>
        </p:spPr>
        <p:txBody>
          <a:bodyPr>
            <a:noAutofit/>
          </a:bodyPr>
          <a:lstStyle/>
          <a:p>
            <a:pPr marL="0" indent="0" algn="just">
              <a:spcBef>
                <a:spcPts val="0"/>
              </a:spcBef>
              <a:buNone/>
            </a:pPr>
            <a:r>
              <a:rPr lang="en-GB" sz="2400" b="1" dirty="0">
                <a:solidFill>
                  <a:srgbClr val="FF0000"/>
                </a:solidFill>
              </a:rPr>
              <a:t>Range of service</a:t>
            </a:r>
          </a:p>
          <a:p>
            <a:pPr algn="just">
              <a:spcBef>
                <a:spcPts val="0"/>
              </a:spcBef>
            </a:pPr>
            <a:r>
              <a:rPr lang="en-GB" sz="2000" b="1" dirty="0"/>
              <a:t>Averagely -  2.67kms  which is within the recommended standards of 0.5 – 3 kms. </a:t>
            </a:r>
          </a:p>
          <a:p>
            <a:pPr algn="just">
              <a:spcBef>
                <a:spcPts val="0"/>
              </a:spcBef>
            </a:pPr>
            <a:r>
              <a:rPr lang="en-GB" sz="2000" b="1" dirty="0">
                <a:solidFill>
                  <a:srgbClr val="0000FF"/>
                </a:solidFill>
              </a:rPr>
              <a:t>The lowest distances are within cities with an average distance of 2kms, town councils with 2.5kms while municipalities stand at 3.5kms.  </a:t>
            </a:r>
          </a:p>
          <a:p>
            <a:pPr algn="just">
              <a:spcBef>
                <a:spcPts val="0"/>
              </a:spcBef>
            </a:pPr>
            <a:r>
              <a:rPr lang="en-GB" sz="2000" b="1" dirty="0"/>
              <a:t>At a regional level, the </a:t>
            </a:r>
            <a:r>
              <a:rPr lang="en-GB" sz="2000" b="1" dirty="0">
                <a:solidFill>
                  <a:srgbClr val="FF00FF"/>
                </a:solidFill>
              </a:rPr>
              <a:t>central region had the shortest distance covered at 1.5 km </a:t>
            </a:r>
            <a:r>
              <a:rPr lang="en-GB" sz="2000" b="1" dirty="0"/>
              <a:t>while the </a:t>
            </a:r>
            <a:r>
              <a:rPr lang="en-GB" sz="2000" b="1" dirty="0">
                <a:solidFill>
                  <a:srgbClr val="FF0000"/>
                </a:solidFill>
              </a:rPr>
              <a:t>northern (4km)</a:t>
            </a:r>
            <a:r>
              <a:rPr lang="en-GB" sz="2000" b="1" dirty="0"/>
              <a:t>, </a:t>
            </a:r>
            <a:r>
              <a:rPr lang="en-GB" sz="2000" b="1" dirty="0">
                <a:solidFill>
                  <a:srgbClr val="00B050"/>
                </a:solidFill>
              </a:rPr>
              <a:t>eastern (3.5km</a:t>
            </a:r>
            <a:r>
              <a:rPr lang="en-GB" sz="2000" b="1" dirty="0"/>
              <a:t>), and western (2.5km).  </a:t>
            </a:r>
          </a:p>
          <a:p>
            <a:pPr algn="just">
              <a:spcBef>
                <a:spcPts val="0"/>
              </a:spcBef>
            </a:pPr>
            <a:r>
              <a:rPr lang="en-GB" sz="2000" b="1" dirty="0">
                <a:solidFill>
                  <a:srgbClr val="0000FF"/>
                </a:solidFill>
              </a:rPr>
              <a:t>The northern and eastern regions were above the national average of 2.67km.</a:t>
            </a:r>
            <a:endParaRPr lang="en-UG" sz="2000" b="1" dirty="0">
              <a:solidFill>
                <a:srgbClr val="0000FF"/>
              </a:solidFill>
            </a:endParaRPr>
          </a:p>
        </p:txBody>
      </p:sp>
      <p:sp>
        <p:nvSpPr>
          <p:cNvPr id="4" name="Content Placeholder 2">
            <a:extLst>
              <a:ext uri="{FF2B5EF4-FFF2-40B4-BE49-F238E27FC236}">
                <a16:creationId xmlns:a16="http://schemas.microsoft.com/office/drawing/2014/main" id="{BD514F01-3603-4F4F-B1CD-1B58DF282A12}"/>
              </a:ext>
            </a:extLst>
          </p:cNvPr>
          <p:cNvSpPr txBox="1">
            <a:spLocks/>
          </p:cNvSpPr>
          <p:nvPr/>
        </p:nvSpPr>
        <p:spPr>
          <a:xfrm>
            <a:off x="5181600" y="685800"/>
            <a:ext cx="3962400" cy="61722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just">
              <a:spcBef>
                <a:spcPts val="0"/>
              </a:spcBef>
              <a:buFont typeface="Wingdings 2"/>
              <a:buNone/>
            </a:pPr>
            <a:r>
              <a:rPr lang="en-GB" sz="1900" b="1" dirty="0">
                <a:solidFill>
                  <a:srgbClr val="FF0000"/>
                </a:solidFill>
              </a:rPr>
              <a:t>Challenges / Issues</a:t>
            </a:r>
          </a:p>
          <a:p>
            <a:pPr algn="just">
              <a:spcBef>
                <a:spcPts val="0"/>
              </a:spcBef>
            </a:pPr>
            <a:r>
              <a:rPr lang="en-GB" sz="1900" b="1" dirty="0"/>
              <a:t>High level of teacher and student absenteeism</a:t>
            </a:r>
          </a:p>
          <a:p>
            <a:pPr algn="just">
              <a:spcBef>
                <a:spcPts val="0"/>
              </a:spcBef>
            </a:pPr>
            <a:r>
              <a:rPr lang="en-GB" sz="1900" b="1" dirty="0">
                <a:solidFill>
                  <a:srgbClr val="0000FF"/>
                </a:solidFill>
              </a:rPr>
              <a:t>Weak school-level management structures</a:t>
            </a:r>
          </a:p>
          <a:p>
            <a:pPr algn="just">
              <a:spcBef>
                <a:spcPts val="0"/>
              </a:spcBef>
            </a:pPr>
            <a:r>
              <a:rPr lang="en-GB" sz="1900" b="1" dirty="0"/>
              <a:t>Inadequate availability of learning materials</a:t>
            </a:r>
          </a:p>
          <a:p>
            <a:pPr algn="just">
              <a:spcBef>
                <a:spcPts val="0"/>
              </a:spcBef>
            </a:pPr>
            <a:r>
              <a:rPr lang="en-GB" sz="1900" b="1" dirty="0">
                <a:solidFill>
                  <a:srgbClr val="0000FF"/>
                </a:solidFill>
              </a:rPr>
              <a:t>Large class sizes – (40+ Average pupil-to-teacher ratio)</a:t>
            </a:r>
          </a:p>
          <a:p>
            <a:pPr algn="just">
              <a:spcBef>
                <a:spcPts val="0"/>
              </a:spcBef>
            </a:pPr>
            <a:r>
              <a:rPr lang="en-GB" sz="1900" b="1" dirty="0"/>
              <a:t>Poor physical infrastructure </a:t>
            </a:r>
          </a:p>
          <a:p>
            <a:pPr algn="just">
              <a:spcBef>
                <a:spcPts val="0"/>
              </a:spcBef>
            </a:pPr>
            <a:r>
              <a:rPr lang="en-GB" sz="1900" b="1" dirty="0">
                <a:solidFill>
                  <a:srgbClr val="0000FF"/>
                </a:solidFill>
              </a:rPr>
              <a:t>High cost of quality education that prepares students to meet the demanding needs of society versus poverty</a:t>
            </a:r>
          </a:p>
          <a:p>
            <a:pPr algn="just">
              <a:spcBef>
                <a:spcPts val="0"/>
              </a:spcBef>
            </a:pPr>
            <a:r>
              <a:rPr lang="en-GB" sz="1900" b="1" dirty="0"/>
              <a:t>Declining Gov’t Expenditure on Education. 2.5% GDP spent on education (versus &gt;5% target); ~8% of the national budget in 2020 (versus &gt;20% target)</a:t>
            </a:r>
            <a:endParaRPr lang="en-UG" sz="1900" b="1" dirty="0"/>
          </a:p>
        </p:txBody>
      </p:sp>
      <p:pic>
        <p:nvPicPr>
          <p:cNvPr id="5" name="Picture 29">
            <a:extLst>
              <a:ext uri="{FF2B5EF4-FFF2-40B4-BE49-F238E27FC236}">
                <a16:creationId xmlns:a16="http://schemas.microsoft.com/office/drawing/2014/main" id="{167F56F9-3FFC-78CB-BE00-D68AD0EF43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6569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30A4F-B92F-44C8-9406-8C41A76E6860}"/>
              </a:ext>
            </a:extLst>
          </p:cNvPr>
          <p:cNvSpPr>
            <a:spLocks noGrp="1"/>
          </p:cNvSpPr>
          <p:nvPr>
            <p:ph type="title"/>
          </p:nvPr>
        </p:nvSpPr>
        <p:spPr>
          <a:xfrm>
            <a:off x="1600199" y="2681676"/>
            <a:ext cx="6858469" cy="1197133"/>
          </a:xfrm>
        </p:spPr>
        <p:txBody>
          <a:bodyPr/>
          <a:lstStyle/>
          <a:p>
            <a:r>
              <a:rPr lang="en-GB" b="1" dirty="0"/>
              <a:t>Health services</a:t>
            </a:r>
            <a:endParaRPr lang="en-UG" b="1" dirty="0"/>
          </a:p>
        </p:txBody>
      </p:sp>
      <p:pic>
        <p:nvPicPr>
          <p:cNvPr id="3" name="Picture 29">
            <a:extLst>
              <a:ext uri="{FF2B5EF4-FFF2-40B4-BE49-F238E27FC236}">
                <a16:creationId xmlns:a16="http://schemas.microsoft.com/office/drawing/2014/main" id="{E0A8A855-3720-3707-379E-66D9B9983C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8990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E8CD-E6F9-4530-A684-D1F8EF9DA61D}"/>
              </a:ext>
            </a:extLst>
          </p:cNvPr>
          <p:cNvSpPr>
            <a:spLocks noGrp="1"/>
          </p:cNvSpPr>
          <p:nvPr>
            <p:ph type="title"/>
          </p:nvPr>
        </p:nvSpPr>
        <p:spPr>
          <a:xfrm>
            <a:off x="990600" y="33301"/>
            <a:ext cx="8153400" cy="652616"/>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Health Services</a:t>
            </a:r>
            <a:endParaRPr lang="en-UG" sz="3600" b="1" dirty="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77B1172-5459-4BA3-957C-178510BBA8D7}"/>
              </a:ext>
            </a:extLst>
          </p:cNvPr>
          <p:cNvSpPr>
            <a:spLocks noGrp="1"/>
          </p:cNvSpPr>
          <p:nvPr>
            <p:ph sz="quarter" idx="13"/>
          </p:nvPr>
        </p:nvSpPr>
        <p:spPr>
          <a:xfrm>
            <a:off x="990600" y="1459963"/>
            <a:ext cx="4038600" cy="4280720"/>
          </a:xfrm>
        </p:spPr>
        <p:txBody>
          <a:bodyPr>
            <a:normAutofit/>
          </a:bodyPr>
          <a:lstStyle/>
          <a:p>
            <a:pPr marL="0" indent="0" algn="just">
              <a:buNone/>
            </a:pPr>
            <a:r>
              <a:rPr lang="en-GB" sz="2000" b="1" dirty="0">
                <a:solidFill>
                  <a:srgbClr val="FF0000"/>
                </a:solidFill>
              </a:rPr>
              <a:t>Ownership</a:t>
            </a:r>
          </a:p>
          <a:p>
            <a:pPr algn="just"/>
            <a:r>
              <a:rPr lang="en-GB" sz="2000" b="1" dirty="0"/>
              <a:t>Averagely government owned education facilities account for 51.2%  </a:t>
            </a:r>
          </a:p>
          <a:p>
            <a:pPr algn="just"/>
            <a:r>
              <a:rPr lang="en-GB" sz="2000" b="1" dirty="0">
                <a:solidFill>
                  <a:srgbClr val="0000FF"/>
                </a:solidFill>
              </a:rPr>
              <a:t>Cities - </a:t>
            </a:r>
            <a:r>
              <a:rPr lang="en-GB" sz="2000" b="1" dirty="0"/>
              <a:t>53.3% </a:t>
            </a:r>
            <a:r>
              <a:rPr lang="en-GB" sz="2000" b="1" dirty="0">
                <a:solidFill>
                  <a:srgbClr val="0000FF"/>
                </a:solidFill>
              </a:rPr>
              <a:t> </a:t>
            </a:r>
          </a:p>
          <a:p>
            <a:pPr algn="just"/>
            <a:r>
              <a:rPr lang="en-GB" sz="2000" b="1" dirty="0"/>
              <a:t>Municipalities – 53.3% </a:t>
            </a:r>
          </a:p>
          <a:p>
            <a:pPr algn="just"/>
            <a:r>
              <a:rPr lang="en-GB" sz="2000" b="1" dirty="0">
                <a:solidFill>
                  <a:srgbClr val="0000FF"/>
                </a:solidFill>
              </a:rPr>
              <a:t>Town councils - 47%</a:t>
            </a:r>
          </a:p>
          <a:p>
            <a:pPr algn="just"/>
            <a:r>
              <a:rPr lang="en-GB" sz="2000" b="1" dirty="0"/>
              <a:t> the northern region had more (60%) government facilities while the western region had the least (47.9%)</a:t>
            </a:r>
            <a:endParaRPr lang="en-UG" sz="2000" b="1" dirty="0"/>
          </a:p>
        </p:txBody>
      </p:sp>
      <p:sp>
        <p:nvSpPr>
          <p:cNvPr id="4" name="Rectangle 2">
            <a:extLst>
              <a:ext uri="{FF2B5EF4-FFF2-40B4-BE49-F238E27FC236}">
                <a16:creationId xmlns:a16="http://schemas.microsoft.com/office/drawing/2014/main" id="{692B5485-E027-4B0F-9783-F555317AF400}"/>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G" sz="1350"/>
          </a:p>
        </p:txBody>
      </p:sp>
      <p:pic>
        <p:nvPicPr>
          <p:cNvPr id="9" name="Picture 8">
            <a:extLst>
              <a:ext uri="{FF2B5EF4-FFF2-40B4-BE49-F238E27FC236}">
                <a16:creationId xmlns:a16="http://schemas.microsoft.com/office/drawing/2014/main" id="{209446C3-39C9-4D8E-AC17-1991EEF41B34}"/>
              </a:ext>
            </a:extLst>
          </p:cNvPr>
          <p:cNvPicPr>
            <a:picLocks noChangeAspect="1"/>
          </p:cNvPicPr>
          <p:nvPr/>
        </p:nvPicPr>
        <p:blipFill rotWithShape="1">
          <a:blip r:embed="rId2"/>
          <a:srcRect l="22500" t="43248" r="53790" b="23643"/>
          <a:stretch/>
        </p:blipFill>
        <p:spPr>
          <a:xfrm>
            <a:off x="5220928" y="3476547"/>
            <a:ext cx="3923072" cy="2524203"/>
          </a:xfrm>
          <a:prstGeom prst="rect">
            <a:avLst/>
          </a:prstGeom>
          <a:ln w="19050">
            <a:solidFill>
              <a:schemeClr val="tx1"/>
            </a:solidFill>
          </a:ln>
        </p:spPr>
      </p:pic>
      <p:graphicFrame>
        <p:nvGraphicFramePr>
          <p:cNvPr id="10" name="Chart 9">
            <a:extLst>
              <a:ext uri="{FF2B5EF4-FFF2-40B4-BE49-F238E27FC236}">
                <a16:creationId xmlns:a16="http://schemas.microsoft.com/office/drawing/2014/main" id="{B45C8242-9C85-4019-AE2E-C906CF7698CF}"/>
              </a:ext>
            </a:extLst>
          </p:cNvPr>
          <p:cNvGraphicFramePr/>
          <p:nvPr/>
        </p:nvGraphicFramePr>
        <p:xfrm>
          <a:off x="5220929" y="857250"/>
          <a:ext cx="3923072" cy="257174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9">
            <a:extLst>
              <a:ext uri="{FF2B5EF4-FFF2-40B4-BE49-F238E27FC236}">
                <a16:creationId xmlns:a16="http://schemas.microsoft.com/office/drawing/2014/main" id="{D8EE5898-B80C-8E56-FB48-BAD83AEDCD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3476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6479A-0F83-4E9E-855C-5A650168B37C}"/>
              </a:ext>
            </a:extLst>
          </p:cNvPr>
          <p:cNvSpPr>
            <a:spLocks noGrp="1"/>
          </p:cNvSpPr>
          <p:nvPr>
            <p:ph sz="quarter" idx="13"/>
          </p:nvPr>
        </p:nvSpPr>
        <p:spPr>
          <a:xfrm>
            <a:off x="960120" y="652616"/>
            <a:ext cx="4145281" cy="6205384"/>
          </a:xfrm>
          <a:solidFill>
            <a:srgbClr val="CCFFFF"/>
          </a:solidFill>
        </p:spPr>
        <p:txBody>
          <a:bodyPr>
            <a:normAutofit fontScale="92500"/>
          </a:bodyPr>
          <a:lstStyle/>
          <a:p>
            <a:pPr algn="just"/>
            <a:r>
              <a:rPr lang="en-GB" sz="2400" b="1" dirty="0">
                <a:solidFill>
                  <a:srgbClr val="FF0000"/>
                </a:solidFill>
              </a:rPr>
              <a:t>Affordability Of Health Facilities</a:t>
            </a:r>
            <a:endParaRPr lang="en-UG" sz="2400" dirty="0">
              <a:solidFill>
                <a:srgbClr val="FF0000"/>
              </a:solidFill>
            </a:endParaRPr>
          </a:p>
          <a:p>
            <a:pPr algn="just"/>
            <a:r>
              <a:rPr lang="en-GB" sz="2400" b="1" dirty="0"/>
              <a:t>National average - 69.9%. </a:t>
            </a:r>
          </a:p>
          <a:p>
            <a:pPr algn="just"/>
            <a:r>
              <a:rPr lang="en-GB" sz="2400" b="1" dirty="0">
                <a:solidFill>
                  <a:srgbClr val="0000FF"/>
                </a:solidFill>
              </a:rPr>
              <a:t>Cities - the highest (70%), as opposed to 61.7% for town councils.  </a:t>
            </a:r>
          </a:p>
          <a:p>
            <a:pPr algn="just"/>
            <a:r>
              <a:rPr lang="en-GB" sz="2400" b="1" dirty="0"/>
              <a:t>At a regional level, the </a:t>
            </a:r>
            <a:r>
              <a:rPr lang="en-GB" sz="2400" b="1" dirty="0">
                <a:solidFill>
                  <a:srgbClr val="003300"/>
                </a:solidFill>
              </a:rPr>
              <a:t>northern region recorded the highest at 81.3% </a:t>
            </a:r>
            <a:r>
              <a:rPr lang="en-GB" sz="2400" b="1" dirty="0"/>
              <a:t>followed by </a:t>
            </a:r>
            <a:r>
              <a:rPr lang="en-GB" sz="2400" b="1" dirty="0">
                <a:solidFill>
                  <a:srgbClr val="FF00FF"/>
                </a:solidFill>
              </a:rPr>
              <a:t>western region at 67.5%</a:t>
            </a:r>
            <a:r>
              <a:rPr lang="en-GB" sz="2400" b="1" dirty="0"/>
              <a:t> and </a:t>
            </a:r>
            <a:r>
              <a:rPr lang="en-GB" sz="2400" b="1" dirty="0">
                <a:solidFill>
                  <a:srgbClr val="FF0000"/>
                </a:solidFill>
              </a:rPr>
              <a:t>eastern region was the least with 53.3%.</a:t>
            </a:r>
          </a:p>
          <a:p>
            <a:pPr algn="just"/>
            <a:r>
              <a:rPr lang="en-GB" sz="2400" b="1" dirty="0">
                <a:solidFill>
                  <a:srgbClr val="FF0000"/>
                </a:solidFill>
              </a:rPr>
              <a:t>The low levels of affordability can be attributed to the increased poverty levels with in the urban areas</a:t>
            </a:r>
            <a:endParaRPr lang="en-UG" sz="2400" b="1" dirty="0">
              <a:solidFill>
                <a:srgbClr val="FF0000"/>
              </a:solidFill>
            </a:endParaRPr>
          </a:p>
          <a:p>
            <a:pPr algn="just"/>
            <a:endParaRPr lang="en-UG" sz="2400" dirty="0"/>
          </a:p>
        </p:txBody>
      </p:sp>
      <p:sp>
        <p:nvSpPr>
          <p:cNvPr id="4" name="Title 1">
            <a:extLst>
              <a:ext uri="{FF2B5EF4-FFF2-40B4-BE49-F238E27FC236}">
                <a16:creationId xmlns:a16="http://schemas.microsoft.com/office/drawing/2014/main" id="{98B3FB27-5B2B-427D-8CA2-B3CCC7D00ECE}"/>
              </a:ext>
            </a:extLst>
          </p:cNvPr>
          <p:cNvSpPr>
            <a:spLocks noGrp="1"/>
          </p:cNvSpPr>
          <p:nvPr>
            <p:ph type="title"/>
          </p:nvPr>
        </p:nvSpPr>
        <p:spPr>
          <a:xfrm>
            <a:off x="960120" y="0"/>
            <a:ext cx="8153400" cy="652616"/>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Health Services…</a:t>
            </a:r>
            <a:endParaRPr lang="en-UG" sz="3600" b="1" dirty="0">
              <a:solidFill>
                <a:schemeClr val="accent3">
                  <a:lumMod val="75000"/>
                </a:schemeClr>
              </a:solidFill>
              <a:effectLst/>
            </a:endParaRPr>
          </a:p>
        </p:txBody>
      </p:sp>
      <p:sp>
        <p:nvSpPr>
          <p:cNvPr id="5" name="Content Placeholder 2">
            <a:extLst>
              <a:ext uri="{FF2B5EF4-FFF2-40B4-BE49-F238E27FC236}">
                <a16:creationId xmlns:a16="http://schemas.microsoft.com/office/drawing/2014/main" id="{CDDA7AAA-AAAF-43F1-92B7-9EC7C24988FA}"/>
              </a:ext>
            </a:extLst>
          </p:cNvPr>
          <p:cNvSpPr txBox="1">
            <a:spLocks/>
          </p:cNvSpPr>
          <p:nvPr/>
        </p:nvSpPr>
        <p:spPr>
          <a:xfrm>
            <a:off x="5105400" y="652616"/>
            <a:ext cx="4038600" cy="6205384"/>
          </a:xfrm>
          <a:prstGeom prst="rect">
            <a:avLst/>
          </a:prstGeom>
          <a:solidFill>
            <a:srgbClr val="00FFFF"/>
          </a:solidFill>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just">
              <a:buFont typeface="Wingdings 2"/>
              <a:buNone/>
            </a:pPr>
            <a:r>
              <a:rPr lang="en-GB" b="1" dirty="0">
                <a:solidFill>
                  <a:srgbClr val="FF0000"/>
                </a:solidFill>
              </a:rPr>
              <a:t>Range of health facilities</a:t>
            </a:r>
            <a:endParaRPr lang="en-UG" b="1" dirty="0">
              <a:solidFill>
                <a:srgbClr val="FF0000"/>
              </a:solidFill>
            </a:endParaRPr>
          </a:p>
          <a:p>
            <a:pPr algn="just"/>
            <a:r>
              <a:rPr lang="en-GB" b="1" dirty="0"/>
              <a:t>Average distance - 3.9km in order to access a health facility which is within the recommended standards of 5 kms. </a:t>
            </a:r>
          </a:p>
          <a:p>
            <a:pPr algn="just"/>
            <a:r>
              <a:rPr lang="en-GB" b="1" dirty="0"/>
              <a:t> </a:t>
            </a:r>
            <a:r>
              <a:rPr lang="en-GB" b="1" dirty="0">
                <a:solidFill>
                  <a:srgbClr val="0000FF"/>
                </a:solidFill>
              </a:rPr>
              <a:t>Cities cover slightly shorter distances at 3.5km </a:t>
            </a:r>
            <a:r>
              <a:rPr lang="en-GB" b="1" dirty="0"/>
              <a:t>compared to </a:t>
            </a:r>
            <a:r>
              <a:rPr lang="en-GB" b="1" dirty="0">
                <a:solidFill>
                  <a:srgbClr val="FF00FF"/>
                </a:solidFill>
              </a:rPr>
              <a:t>4.1km</a:t>
            </a:r>
            <a:r>
              <a:rPr lang="en-GB" b="1" dirty="0"/>
              <a:t> and </a:t>
            </a:r>
            <a:r>
              <a:rPr lang="en-GB" b="1" dirty="0">
                <a:solidFill>
                  <a:srgbClr val="FF0000"/>
                </a:solidFill>
              </a:rPr>
              <a:t>4.38km</a:t>
            </a:r>
            <a:r>
              <a:rPr lang="en-GB" b="1" dirty="0"/>
              <a:t> for </a:t>
            </a:r>
            <a:r>
              <a:rPr lang="en-GB" b="1" dirty="0">
                <a:solidFill>
                  <a:srgbClr val="FF00FF"/>
                </a:solidFill>
              </a:rPr>
              <a:t>municipalities</a:t>
            </a:r>
            <a:r>
              <a:rPr lang="en-GB" b="1" dirty="0"/>
              <a:t> and </a:t>
            </a:r>
            <a:r>
              <a:rPr lang="en-GB" b="1" dirty="0">
                <a:solidFill>
                  <a:srgbClr val="FF0000"/>
                </a:solidFill>
              </a:rPr>
              <a:t>town councils </a:t>
            </a:r>
            <a:r>
              <a:rPr lang="en-GB" b="1" dirty="0"/>
              <a:t>respectively. </a:t>
            </a:r>
          </a:p>
          <a:p>
            <a:pPr algn="just"/>
            <a:r>
              <a:rPr lang="en-GB" b="1" dirty="0"/>
              <a:t>At a regional level, western region had the shortest distance covered at 3.5kms while the northern (4.5km), eastern (4.38km) were all above the national average of 3.9km.</a:t>
            </a:r>
            <a:endParaRPr lang="en-UG" b="1" dirty="0"/>
          </a:p>
        </p:txBody>
      </p:sp>
      <p:pic>
        <p:nvPicPr>
          <p:cNvPr id="6" name="Picture 29">
            <a:extLst>
              <a:ext uri="{FF2B5EF4-FFF2-40B4-BE49-F238E27FC236}">
                <a16:creationId xmlns:a16="http://schemas.microsoft.com/office/drawing/2014/main" id="{548401F8-6D2D-B9F9-3979-7A17AE727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7443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7FC42-2F11-4767-B972-C9CB174E2DD7}"/>
              </a:ext>
            </a:extLst>
          </p:cNvPr>
          <p:cNvSpPr>
            <a:spLocks noGrp="1"/>
          </p:cNvSpPr>
          <p:nvPr>
            <p:ph sz="quarter" idx="13"/>
          </p:nvPr>
        </p:nvSpPr>
        <p:spPr>
          <a:xfrm>
            <a:off x="975360" y="652616"/>
            <a:ext cx="8153400" cy="4501944"/>
          </a:xfrm>
        </p:spPr>
        <p:txBody>
          <a:bodyPr>
            <a:normAutofit/>
          </a:bodyPr>
          <a:lstStyle/>
          <a:p>
            <a:pPr marL="0" indent="0" algn="just">
              <a:buNone/>
            </a:pPr>
            <a:r>
              <a:rPr lang="en-GB" sz="1800" b="1" dirty="0">
                <a:solidFill>
                  <a:srgbClr val="FF0000"/>
                </a:solidFill>
              </a:rPr>
              <a:t>Access to health services</a:t>
            </a:r>
          </a:p>
          <a:p>
            <a:pPr algn="just"/>
            <a:r>
              <a:rPr lang="en-GB" sz="1800" b="1" dirty="0"/>
              <a:t>National average level of access  - 66.2% of the urban population access health services.</a:t>
            </a:r>
          </a:p>
          <a:p>
            <a:pPr algn="just"/>
            <a:r>
              <a:rPr lang="en-GB" sz="1800" b="1" dirty="0">
                <a:solidFill>
                  <a:srgbClr val="0000FF"/>
                </a:solidFill>
              </a:rPr>
              <a:t>City level (73%), municipalities and town councils recorded more or less the same performance at 62.5% and 63.0% respectively.  </a:t>
            </a:r>
          </a:p>
          <a:p>
            <a:pPr algn="just"/>
            <a:r>
              <a:rPr lang="en-GB" sz="1800" b="1" dirty="0"/>
              <a:t>The northern region had the highest at 87.0%, western region at 75%, eastern at 55% and the central region at 57.5%.  </a:t>
            </a:r>
          </a:p>
          <a:p>
            <a:pPr algn="just"/>
            <a:r>
              <a:rPr lang="en-GB" sz="1800" b="1" dirty="0">
                <a:solidFill>
                  <a:srgbClr val="FF0000"/>
                </a:solidFill>
              </a:rPr>
              <a:t>It</a:t>
            </a:r>
            <a:r>
              <a:rPr lang="en-GB" sz="1800" b="1" dirty="0"/>
              <a:t> </a:t>
            </a:r>
            <a:r>
              <a:rPr lang="en-GB" sz="1800" b="1" dirty="0">
                <a:solidFill>
                  <a:srgbClr val="FF0000"/>
                </a:solidFill>
              </a:rPr>
              <a:t>is evident that though health facilities are accessible to most of the urban population, many are unable to afford them hence the disparity between accessibility and affordability</a:t>
            </a:r>
            <a:endParaRPr lang="en-UG" dirty="0">
              <a:solidFill>
                <a:srgbClr val="FF0000"/>
              </a:solidFill>
            </a:endParaRPr>
          </a:p>
        </p:txBody>
      </p:sp>
      <p:sp>
        <p:nvSpPr>
          <p:cNvPr id="4" name="Title 1">
            <a:extLst>
              <a:ext uri="{FF2B5EF4-FFF2-40B4-BE49-F238E27FC236}">
                <a16:creationId xmlns:a16="http://schemas.microsoft.com/office/drawing/2014/main" id="{C951299D-368B-4AFD-907E-27A6C8B0F9FE}"/>
              </a:ext>
            </a:extLst>
          </p:cNvPr>
          <p:cNvSpPr>
            <a:spLocks noGrp="1"/>
          </p:cNvSpPr>
          <p:nvPr>
            <p:ph type="title"/>
          </p:nvPr>
        </p:nvSpPr>
        <p:spPr>
          <a:xfrm>
            <a:off x="990600" y="0"/>
            <a:ext cx="8153400" cy="652616"/>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Health Services…</a:t>
            </a:r>
            <a:endParaRPr lang="en-UG" sz="3600" b="1" dirty="0">
              <a:solidFill>
                <a:schemeClr val="accent3">
                  <a:lumMod val="75000"/>
                </a:schemeClr>
              </a:solidFill>
              <a:effectLst/>
            </a:endParaRPr>
          </a:p>
        </p:txBody>
      </p:sp>
      <p:pic>
        <p:nvPicPr>
          <p:cNvPr id="7" name="Picture 6">
            <a:extLst>
              <a:ext uri="{FF2B5EF4-FFF2-40B4-BE49-F238E27FC236}">
                <a16:creationId xmlns:a16="http://schemas.microsoft.com/office/drawing/2014/main" id="{55DC949F-9090-497A-B145-83AA6C55B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840478"/>
            <a:ext cx="4758401" cy="3097162"/>
          </a:xfrm>
          <a:prstGeom prst="rect">
            <a:avLst/>
          </a:prstGeom>
        </p:spPr>
      </p:pic>
      <p:pic>
        <p:nvPicPr>
          <p:cNvPr id="5" name="Picture 29">
            <a:extLst>
              <a:ext uri="{FF2B5EF4-FFF2-40B4-BE49-F238E27FC236}">
                <a16:creationId xmlns:a16="http://schemas.microsoft.com/office/drawing/2014/main" id="{2909B8AE-BD57-B471-48B7-37E258E206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553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0A70-9413-4BA0-B63C-163ABF9BA791}"/>
              </a:ext>
            </a:extLst>
          </p:cNvPr>
          <p:cNvSpPr>
            <a:spLocks noGrp="1"/>
          </p:cNvSpPr>
          <p:nvPr>
            <p:ph type="title"/>
          </p:nvPr>
        </p:nvSpPr>
        <p:spPr>
          <a:xfrm>
            <a:off x="1064632" y="0"/>
            <a:ext cx="8079367" cy="698688"/>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Health Services…</a:t>
            </a:r>
            <a:endParaRPr lang="en-UG" sz="3600" b="1" dirty="0">
              <a:solidFill>
                <a:schemeClr val="accent3">
                  <a:lumMod val="75000"/>
                </a:schemeClr>
              </a:solidFill>
              <a:effectLst/>
            </a:endParaRPr>
          </a:p>
        </p:txBody>
      </p:sp>
      <p:sp>
        <p:nvSpPr>
          <p:cNvPr id="3" name="Content Placeholder 2">
            <a:extLst>
              <a:ext uri="{FF2B5EF4-FFF2-40B4-BE49-F238E27FC236}">
                <a16:creationId xmlns:a16="http://schemas.microsoft.com/office/drawing/2014/main" id="{7787D06A-371E-4FE1-857D-89C3A3F0531C}"/>
              </a:ext>
            </a:extLst>
          </p:cNvPr>
          <p:cNvSpPr>
            <a:spLocks noGrp="1"/>
          </p:cNvSpPr>
          <p:nvPr>
            <p:ph sz="quarter" idx="13"/>
          </p:nvPr>
        </p:nvSpPr>
        <p:spPr>
          <a:xfrm>
            <a:off x="1064631" y="698689"/>
            <a:ext cx="8079369" cy="5213572"/>
          </a:xfrm>
        </p:spPr>
        <p:txBody>
          <a:bodyPr>
            <a:normAutofit/>
          </a:bodyPr>
          <a:lstStyle/>
          <a:p>
            <a:pPr marL="0" indent="0" algn="just">
              <a:buNone/>
            </a:pPr>
            <a:r>
              <a:rPr lang="en-GB" sz="2400" b="1" dirty="0">
                <a:solidFill>
                  <a:srgbClr val="FF0000"/>
                </a:solidFill>
              </a:rPr>
              <a:t>Challenges / Issues</a:t>
            </a:r>
          </a:p>
          <a:p>
            <a:pPr algn="just"/>
            <a:r>
              <a:rPr lang="en-US" sz="2400" b="1" dirty="0"/>
              <a:t>Understaffing which has caused a heavy workload for health workers. </a:t>
            </a:r>
          </a:p>
          <a:p>
            <a:pPr algn="just"/>
            <a:r>
              <a:rPr lang="en-US" sz="2400" b="1" dirty="0">
                <a:solidFill>
                  <a:srgbClr val="0000FF"/>
                </a:solidFill>
              </a:rPr>
              <a:t>Poor working conditions for health workers characterized by poor staff accommodation, congested working space, low pay but high risks leading to absenteeism.</a:t>
            </a:r>
          </a:p>
          <a:p>
            <a:pPr algn="just"/>
            <a:r>
              <a:rPr lang="en-US" sz="2400" b="1" dirty="0"/>
              <a:t>Low capacity of health infrastructure leading to overcrowding and poor quality service delivery. </a:t>
            </a:r>
          </a:p>
          <a:p>
            <a:pPr algn="just"/>
            <a:r>
              <a:rPr lang="en-US" sz="2400" b="1" dirty="0"/>
              <a:t> </a:t>
            </a:r>
            <a:r>
              <a:rPr lang="en-US" sz="2400" b="1" dirty="0">
                <a:solidFill>
                  <a:srgbClr val="0000FF"/>
                </a:solidFill>
              </a:rPr>
              <a:t>Inadequate financial resource input. </a:t>
            </a:r>
          </a:p>
          <a:p>
            <a:pPr algn="just"/>
            <a:r>
              <a:rPr lang="en-US" sz="2400" b="1" dirty="0"/>
              <a:t>High cost of health services</a:t>
            </a:r>
            <a:endParaRPr lang="en-UG" sz="2400" b="1" dirty="0"/>
          </a:p>
        </p:txBody>
      </p:sp>
      <p:pic>
        <p:nvPicPr>
          <p:cNvPr id="4" name="Picture 29">
            <a:extLst>
              <a:ext uri="{FF2B5EF4-FFF2-40B4-BE49-F238E27FC236}">
                <a16:creationId xmlns:a16="http://schemas.microsoft.com/office/drawing/2014/main" id="{A7CF541E-7D4D-ED42-5A34-CC6A4C2796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0480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6A07-B9C0-4FDD-AE85-C938366363CB}"/>
              </a:ext>
            </a:extLst>
          </p:cNvPr>
          <p:cNvSpPr>
            <a:spLocks noGrp="1"/>
          </p:cNvSpPr>
          <p:nvPr>
            <p:ph type="title"/>
          </p:nvPr>
        </p:nvSpPr>
        <p:spPr>
          <a:xfrm>
            <a:off x="939742" y="2830434"/>
            <a:ext cx="7773338" cy="1197133"/>
          </a:xfrm>
        </p:spPr>
        <p:txBody>
          <a:bodyPr/>
          <a:lstStyle/>
          <a:p>
            <a:r>
              <a:rPr lang="en-GB" b="1" dirty="0"/>
              <a:t>MORTALITY</a:t>
            </a:r>
            <a:endParaRPr lang="en-UG" b="1" dirty="0"/>
          </a:p>
        </p:txBody>
      </p:sp>
      <p:pic>
        <p:nvPicPr>
          <p:cNvPr id="3" name="Picture 29">
            <a:extLst>
              <a:ext uri="{FF2B5EF4-FFF2-40B4-BE49-F238E27FC236}">
                <a16:creationId xmlns:a16="http://schemas.microsoft.com/office/drawing/2014/main" id="{E14BEAE1-21A9-15B5-C55E-AE877230C7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88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3E8-9A00-47D7-9EAD-EDA66E993CB8}"/>
              </a:ext>
            </a:extLst>
          </p:cNvPr>
          <p:cNvSpPr>
            <a:spLocks noGrp="1"/>
          </p:cNvSpPr>
          <p:nvPr>
            <p:ph type="title"/>
          </p:nvPr>
        </p:nvSpPr>
        <p:spPr>
          <a:xfrm>
            <a:off x="990600" y="0"/>
            <a:ext cx="81534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Urbanization Trends in Uganda…</a:t>
            </a:r>
            <a:endParaRPr lang="en-UG" sz="4000" b="1" dirty="0">
              <a:ln w="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E55A314-E95A-439A-B676-3BA7AA38CED5}"/>
              </a:ext>
            </a:extLst>
          </p:cNvPr>
          <p:cNvSpPr>
            <a:spLocks noGrp="1"/>
          </p:cNvSpPr>
          <p:nvPr>
            <p:ph idx="1"/>
          </p:nvPr>
        </p:nvSpPr>
        <p:spPr>
          <a:xfrm>
            <a:off x="990600" y="684803"/>
            <a:ext cx="8153400" cy="6173197"/>
          </a:xfrm>
        </p:spPr>
        <p:txBody>
          <a:bodyPr>
            <a:normAutofit fontScale="92500" lnSpcReduction="20000"/>
          </a:bodyPr>
          <a:lstStyle/>
          <a:p>
            <a:pPr marL="82296" indent="0" algn="just">
              <a:buNone/>
              <a:defRPr/>
            </a:pPr>
            <a:r>
              <a:rPr lang="en-US" sz="2000" b="1" dirty="0">
                <a:solidFill>
                  <a:srgbClr val="0000FF"/>
                </a:solidFill>
                <a:latin typeface="+mj-lt"/>
                <a:ea typeface="Tahoma" pitchFamily="34" charset="0"/>
                <a:cs typeface="Tahoma" pitchFamily="34" charset="0"/>
              </a:rPr>
              <a:t>Post-colonial</a:t>
            </a:r>
          </a:p>
          <a:p>
            <a:pPr marL="285750" indent="-285750" algn="just">
              <a:buFont typeface="Wingdings" panose="05000000000000000000" pitchFamily="2" charset="2"/>
              <a:buChar char="§"/>
              <a:defRPr/>
            </a:pPr>
            <a:r>
              <a:rPr lang="en-US" sz="2000" b="1" dirty="0">
                <a:latin typeface="+mj-lt"/>
              </a:rPr>
              <a:t>Concentrated and polarized pattern, with the major towns of Kampala and Jinja dominating was consolidated.</a:t>
            </a:r>
          </a:p>
          <a:p>
            <a:pPr marL="285750" indent="-285750" algn="just">
              <a:buFont typeface="Wingdings" panose="05000000000000000000" pitchFamily="2" charset="2"/>
              <a:buChar char="§"/>
              <a:defRPr/>
            </a:pPr>
            <a:r>
              <a:rPr lang="en-US" sz="2000" b="1" dirty="0">
                <a:latin typeface="+mj-lt"/>
              </a:rPr>
              <a:t>Medium sized centres functioning as 'intermediary centres and regional headquarters continued to expand</a:t>
            </a:r>
          </a:p>
          <a:p>
            <a:pPr marL="285750" indent="-285750" algn="just">
              <a:buFont typeface="Wingdings" panose="05000000000000000000" pitchFamily="2" charset="2"/>
              <a:buChar char="§"/>
              <a:defRPr/>
            </a:pPr>
            <a:r>
              <a:rPr lang="en-US" sz="2000" b="1" dirty="0">
                <a:latin typeface="+mj-lt"/>
              </a:rPr>
              <a:t>Small centers developed more as district administration centres or as administration centres for counties and sub counties;</a:t>
            </a:r>
          </a:p>
          <a:p>
            <a:pPr marL="285750" indent="-285750" algn="just">
              <a:buFont typeface="Wingdings" panose="05000000000000000000" pitchFamily="2" charset="2"/>
              <a:buChar char="§"/>
              <a:defRPr/>
            </a:pPr>
            <a:endParaRPr lang="en-US" sz="2000" b="1" dirty="0">
              <a:latin typeface="+mj-lt"/>
            </a:endParaRPr>
          </a:p>
          <a:p>
            <a:pPr marL="82296" indent="0" algn="just">
              <a:buNone/>
              <a:defRPr/>
            </a:pPr>
            <a:r>
              <a:rPr lang="en-US" sz="2800" b="1" dirty="0">
                <a:solidFill>
                  <a:srgbClr val="0000FF"/>
                </a:solidFill>
                <a:latin typeface="+mj-lt"/>
                <a:ea typeface="Tahoma" pitchFamily="34" charset="0"/>
                <a:cs typeface="Tahoma" pitchFamily="34" charset="0"/>
              </a:rPr>
              <a:t>Military State (1970-1980) &amp; 'Changing' Urban Composition</a:t>
            </a:r>
          </a:p>
          <a:p>
            <a:pPr marL="285750" indent="-285750" algn="just">
              <a:buFont typeface="Wingdings" panose="05000000000000000000" pitchFamily="2" charset="2"/>
              <a:buChar char="q"/>
              <a:defRPr/>
            </a:pPr>
            <a:r>
              <a:rPr lang="en-US" sz="2000" b="1" dirty="0">
                <a:latin typeface="+mj-lt"/>
              </a:rPr>
              <a:t>Ideology for the military regime of “self-reliance and </a:t>
            </a:r>
            <a:r>
              <a:rPr lang="en-US" sz="2000" b="1" dirty="0" err="1">
                <a:latin typeface="+mj-lt"/>
              </a:rPr>
              <a:t>Ugandanization</a:t>
            </a:r>
            <a:r>
              <a:rPr lang="en-US" sz="2000" b="1" dirty="0">
                <a:latin typeface="+mj-lt"/>
              </a:rPr>
              <a:t>” was declared in 1972  that created </a:t>
            </a:r>
            <a:r>
              <a:rPr lang="en-US" sz="2000" b="1" dirty="0" err="1">
                <a:latin typeface="+mj-lt"/>
              </a:rPr>
              <a:t>magendo</a:t>
            </a:r>
            <a:r>
              <a:rPr lang="en-US" sz="2000" b="1" dirty="0">
                <a:latin typeface="+mj-lt"/>
              </a:rPr>
              <a:t> economy</a:t>
            </a:r>
          </a:p>
          <a:p>
            <a:pPr marL="285750" indent="-285750" algn="just">
              <a:buFont typeface="Wingdings" panose="05000000000000000000" pitchFamily="2" charset="2"/>
              <a:buChar char="q"/>
              <a:defRPr/>
            </a:pPr>
            <a:r>
              <a:rPr lang="en-US" sz="2000" b="1" dirty="0">
                <a:solidFill>
                  <a:srgbClr val="FF0000"/>
                </a:solidFill>
                <a:latin typeface="+mj-lt"/>
              </a:rPr>
              <a:t>Period of changing urban land uses, environmental decline and growth of the urban informal sector, as well as growing urban poverty</a:t>
            </a:r>
          </a:p>
          <a:p>
            <a:pPr marL="285750" indent="-285750" algn="just">
              <a:buFont typeface="Wingdings" panose="05000000000000000000" pitchFamily="2" charset="2"/>
              <a:buChar char="q"/>
              <a:defRPr/>
            </a:pPr>
            <a:r>
              <a:rPr lang="en-US" sz="2000" b="1" dirty="0">
                <a:latin typeface="+mj-lt"/>
              </a:rPr>
              <a:t>Between 1970-1980 - stagnation of the larger centres, the 'stumbling' of some medium centres and the shooting up of smaller centres</a:t>
            </a:r>
          </a:p>
          <a:p>
            <a:pPr marL="285750" indent="-285750" algn="just">
              <a:buFont typeface="Wingdings" panose="05000000000000000000" pitchFamily="2" charset="2"/>
              <a:buChar char="q"/>
              <a:defRPr/>
            </a:pPr>
            <a:r>
              <a:rPr lang="en-US" sz="2000" b="1" dirty="0">
                <a:solidFill>
                  <a:srgbClr val="0033CC"/>
                </a:solidFill>
                <a:latin typeface="+mj-lt"/>
              </a:rPr>
              <a:t>Creation of administrative provinces which later became main urban centres </a:t>
            </a:r>
          </a:p>
        </p:txBody>
      </p:sp>
      <p:sp>
        <p:nvSpPr>
          <p:cNvPr id="4" name="Date Placeholder 3">
            <a:extLst>
              <a:ext uri="{FF2B5EF4-FFF2-40B4-BE49-F238E27FC236}">
                <a16:creationId xmlns:a16="http://schemas.microsoft.com/office/drawing/2014/main" id="{A23B50E6-38D6-40E8-A9A5-BDAD368AAF05}"/>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926D9811-3302-4795-9628-717B68257F9F}"/>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94689F99-552E-4D44-AB08-7FC61A7A2F51}"/>
              </a:ext>
            </a:extLst>
          </p:cNvPr>
          <p:cNvSpPr>
            <a:spLocks noGrp="1"/>
          </p:cNvSpPr>
          <p:nvPr>
            <p:ph type="sldNum" sz="quarter" idx="12"/>
          </p:nvPr>
        </p:nvSpPr>
        <p:spPr/>
        <p:txBody>
          <a:bodyPr/>
          <a:lstStyle/>
          <a:p>
            <a:fld id="{B98AC166-1B4F-47B9-BA79-3BAABD98AD8B}" type="slidenum">
              <a:rPr lang="en-US" smtClean="0"/>
              <a:t>13</a:t>
            </a:fld>
            <a:endParaRPr lang="en-US"/>
          </a:p>
        </p:txBody>
      </p:sp>
      <p:pic>
        <p:nvPicPr>
          <p:cNvPr id="7" name="Picture 29">
            <a:extLst>
              <a:ext uri="{FF2B5EF4-FFF2-40B4-BE49-F238E27FC236}">
                <a16:creationId xmlns:a16="http://schemas.microsoft.com/office/drawing/2014/main" id="{2A289861-FDC0-41DE-89E4-F397D266E0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0792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BD7CA-F6AB-4BC2-B617-ADC5425F7524}"/>
              </a:ext>
            </a:extLst>
          </p:cNvPr>
          <p:cNvSpPr>
            <a:spLocks noGrp="1"/>
          </p:cNvSpPr>
          <p:nvPr>
            <p:ph sz="quarter" idx="13"/>
          </p:nvPr>
        </p:nvSpPr>
        <p:spPr>
          <a:xfrm>
            <a:off x="838200" y="698688"/>
            <a:ext cx="8305800" cy="3825380"/>
          </a:xfrm>
        </p:spPr>
        <p:txBody>
          <a:bodyPr>
            <a:normAutofit fontScale="55000" lnSpcReduction="20000"/>
          </a:bodyPr>
          <a:lstStyle/>
          <a:p>
            <a:pPr algn="just"/>
            <a:r>
              <a:rPr lang="en-GB" b="1" cap="none" dirty="0"/>
              <a:t>Child mortality rate (2020) - </a:t>
            </a:r>
            <a:r>
              <a:rPr lang="en-GB" b="1" cap="none" dirty="0">
                <a:solidFill>
                  <a:srgbClr val="FF0000"/>
                </a:solidFill>
              </a:rPr>
              <a:t>43.351</a:t>
            </a:r>
            <a:r>
              <a:rPr lang="en-GB" b="1" cap="none" dirty="0"/>
              <a:t> deaths per 1,000 live births (United Nations Projects), a </a:t>
            </a:r>
            <a:r>
              <a:rPr lang="en-GB" b="1" cap="none" dirty="0">
                <a:solidFill>
                  <a:srgbClr val="FF0000"/>
                </a:solidFill>
              </a:rPr>
              <a:t>3.12% </a:t>
            </a:r>
            <a:r>
              <a:rPr lang="en-GB" b="1" cap="none" dirty="0"/>
              <a:t>decline from 2019.  </a:t>
            </a:r>
          </a:p>
          <a:p>
            <a:pPr algn="just"/>
            <a:r>
              <a:rPr lang="en-GB" b="1" cap="none" dirty="0">
                <a:solidFill>
                  <a:srgbClr val="0000FF"/>
                </a:solidFill>
              </a:rPr>
              <a:t>In poverty-stricken areas where most urban poor reside, malnutrition, poor air quality, and limited access to healthcare cause the development and dispersion of pneumonia among a population. Children are vulnerable and quickly become victims of the illness.</a:t>
            </a:r>
            <a:endParaRPr lang="en-UG" b="1" cap="none" dirty="0">
              <a:solidFill>
                <a:srgbClr val="0000FF"/>
              </a:solidFill>
            </a:endParaRPr>
          </a:p>
          <a:p>
            <a:pPr algn="just"/>
            <a:r>
              <a:rPr lang="en-GB" b="1" cap="none" dirty="0"/>
              <a:t> Urban survey (2022) -  on average 43.8 deaths per 1,000 live deaths in urban areas.  </a:t>
            </a:r>
          </a:p>
          <a:p>
            <a:pPr algn="just"/>
            <a:r>
              <a:rPr lang="en-GB" b="1" cap="none" dirty="0">
                <a:solidFill>
                  <a:srgbClr val="0000FF"/>
                </a:solidFill>
              </a:rPr>
              <a:t>Cities recorded the highest followed by town councils with </a:t>
            </a:r>
            <a:r>
              <a:rPr lang="en-GB" b="1" cap="none" dirty="0">
                <a:solidFill>
                  <a:srgbClr val="FF0000"/>
                </a:solidFill>
              </a:rPr>
              <a:t>50 and 45 </a:t>
            </a:r>
            <a:r>
              <a:rPr lang="en-GB" b="1" cap="none" dirty="0">
                <a:solidFill>
                  <a:srgbClr val="0000FF"/>
                </a:solidFill>
              </a:rPr>
              <a:t>deaths per 1,000 live births respectively while the least rate was recorded in municipal councils at </a:t>
            </a:r>
            <a:r>
              <a:rPr lang="en-GB" b="1" cap="none" dirty="0">
                <a:solidFill>
                  <a:srgbClr val="FF0000"/>
                </a:solidFill>
              </a:rPr>
              <a:t>36.3</a:t>
            </a:r>
            <a:r>
              <a:rPr lang="en-GB" b="1" cap="none" dirty="0"/>
              <a:t> </a:t>
            </a:r>
            <a:r>
              <a:rPr lang="en-GB" b="1" cap="none" dirty="0">
                <a:solidFill>
                  <a:srgbClr val="0000FF"/>
                </a:solidFill>
              </a:rPr>
              <a:t>deaths per 1,000 live births. </a:t>
            </a:r>
          </a:p>
          <a:p>
            <a:pPr algn="just"/>
            <a:r>
              <a:rPr lang="en-GB" b="1" cap="none" dirty="0"/>
              <a:t>The relatively higher rate in cities can be partly attributed to the annexing of areas predominantly rural with limited access to health facilities.  </a:t>
            </a:r>
            <a:endParaRPr lang="en-UG" b="1" cap="none" dirty="0"/>
          </a:p>
          <a:p>
            <a:pPr algn="just"/>
            <a:endParaRPr lang="en-UG" b="1" cap="none" dirty="0">
              <a:solidFill>
                <a:srgbClr val="0000FF"/>
              </a:solidFill>
            </a:endParaRPr>
          </a:p>
        </p:txBody>
      </p:sp>
      <p:sp>
        <p:nvSpPr>
          <p:cNvPr id="4" name="Title 1">
            <a:extLst>
              <a:ext uri="{FF2B5EF4-FFF2-40B4-BE49-F238E27FC236}">
                <a16:creationId xmlns:a16="http://schemas.microsoft.com/office/drawing/2014/main" id="{3F9D2E97-2A0D-4A5E-8290-535862D3A44B}"/>
              </a:ext>
            </a:extLst>
          </p:cNvPr>
          <p:cNvSpPr>
            <a:spLocks noGrp="1"/>
          </p:cNvSpPr>
          <p:nvPr>
            <p:ph type="title"/>
          </p:nvPr>
        </p:nvSpPr>
        <p:spPr>
          <a:xfrm>
            <a:off x="1066800" y="0"/>
            <a:ext cx="7773338" cy="698688"/>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Child Mortality</a:t>
            </a:r>
            <a:endParaRPr lang="en-UG" sz="3600" b="1" dirty="0">
              <a:solidFill>
                <a:schemeClr val="accent3">
                  <a:lumMod val="75000"/>
                </a:schemeClr>
              </a:solidFill>
              <a:effectLst/>
            </a:endParaRPr>
          </a:p>
        </p:txBody>
      </p:sp>
      <p:graphicFrame>
        <p:nvGraphicFramePr>
          <p:cNvPr id="5" name="Chart 4">
            <a:extLst>
              <a:ext uri="{FF2B5EF4-FFF2-40B4-BE49-F238E27FC236}">
                <a16:creationId xmlns:a16="http://schemas.microsoft.com/office/drawing/2014/main" id="{161F7E51-C973-4B73-88B6-E09EE09F5DA9}"/>
              </a:ext>
            </a:extLst>
          </p:cNvPr>
          <p:cNvGraphicFramePr>
            <a:graphicFrameLocks/>
          </p:cNvGraphicFramePr>
          <p:nvPr>
            <p:extLst>
              <p:ext uri="{D42A27DB-BD31-4B8C-83A1-F6EECF244321}">
                <p14:modId xmlns:p14="http://schemas.microsoft.com/office/powerpoint/2010/main" val="3977656695"/>
              </p:ext>
            </p:extLst>
          </p:nvPr>
        </p:nvGraphicFramePr>
        <p:xfrm>
          <a:off x="1981200" y="4114800"/>
          <a:ext cx="5943600" cy="272796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9">
            <a:extLst>
              <a:ext uri="{FF2B5EF4-FFF2-40B4-BE49-F238E27FC236}">
                <a16:creationId xmlns:a16="http://schemas.microsoft.com/office/drawing/2014/main" id="{CF72B261-6997-B6CD-047D-02A46C727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8989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DCDC9-44FE-4BA8-B2AF-85E56C041F60}"/>
              </a:ext>
            </a:extLst>
          </p:cNvPr>
          <p:cNvSpPr>
            <a:spLocks noGrp="1"/>
          </p:cNvSpPr>
          <p:nvPr>
            <p:ph sz="quarter" idx="13"/>
          </p:nvPr>
        </p:nvSpPr>
        <p:spPr>
          <a:xfrm>
            <a:off x="990600" y="734019"/>
            <a:ext cx="8153400" cy="1628182"/>
          </a:xfrm>
        </p:spPr>
        <p:txBody>
          <a:bodyPr>
            <a:normAutofit/>
          </a:bodyPr>
          <a:lstStyle/>
          <a:p>
            <a:pPr algn="just"/>
            <a:r>
              <a:rPr lang="en-GB" sz="2000" b="1" dirty="0"/>
              <a:t>At the regional level, the </a:t>
            </a:r>
            <a:r>
              <a:rPr lang="en-GB" sz="2000" b="1" dirty="0">
                <a:solidFill>
                  <a:srgbClr val="0000FF"/>
                </a:solidFill>
              </a:rPr>
              <a:t>highest mortality (above the national average) was recorded in the eastern region</a:t>
            </a:r>
            <a:r>
              <a:rPr lang="en-GB" sz="2000" b="1" dirty="0"/>
              <a:t>, followed by the </a:t>
            </a:r>
            <a:r>
              <a:rPr lang="en-GB" sz="2000" b="1" dirty="0">
                <a:solidFill>
                  <a:srgbClr val="FF0000"/>
                </a:solidFill>
              </a:rPr>
              <a:t>central and northern regions at 48.3 </a:t>
            </a:r>
            <a:r>
              <a:rPr lang="en-GB" sz="2000" b="1" dirty="0"/>
              <a:t>while the least was recorded in the </a:t>
            </a:r>
            <a:r>
              <a:rPr lang="en-GB" sz="2000" b="1" dirty="0">
                <a:solidFill>
                  <a:srgbClr val="FF00FF"/>
                </a:solidFill>
              </a:rPr>
              <a:t>western region at 47.5 deaths </a:t>
            </a:r>
            <a:r>
              <a:rPr lang="en-GB" sz="2000" b="1" dirty="0"/>
              <a:t>per 1,000 live births </a:t>
            </a:r>
            <a:endParaRPr lang="en-UG" sz="2000" b="1" dirty="0"/>
          </a:p>
        </p:txBody>
      </p:sp>
      <p:sp>
        <p:nvSpPr>
          <p:cNvPr id="4" name="Title 1">
            <a:extLst>
              <a:ext uri="{FF2B5EF4-FFF2-40B4-BE49-F238E27FC236}">
                <a16:creationId xmlns:a16="http://schemas.microsoft.com/office/drawing/2014/main" id="{93490A7C-83F3-4161-BF57-1F66ADBA8FA1}"/>
              </a:ext>
            </a:extLst>
          </p:cNvPr>
          <p:cNvSpPr>
            <a:spLocks noGrp="1"/>
          </p:cNvSpPr>
          <p:nvPr>
            <p:ph type="title"/>
          </p:nvPr>
        </p:nvSpPr>
        <p:spPr>
          <a:xfrm>
            <a:off x="990600" y="35330"/>
            <a:ext cx="8171230" cy="698688"/>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Child Mortality…</a:t>
            </a:r>
            <a:endParaRPr lang="en-UG" sz="3600" b="1" dirty="0">
              <a:solidFill>
                <a:schemeClr val="accent3">
                  <a:lumMod val="75000"/>
                </a:schemeClr>
              </a:solidFill>
              <a:effectLst/>
            </a:endParaRPr>
          </a:p>
        </p:txBody>
      </p:sp>
      <p:pic>
        <p:nvPicPr>
          <p:cNvPr id="7" name="Picture 6">
            <a:extLst>
              <a:ext uri="{FF2B5EF4-FFF2-40B4-BE49-F238E27FC236}">
                <a16:creationId xmlns:a16="http://schemas.microsoft.com/office/drawing/2014/main" id="{77D08B79-E7FA-422C-8B2D-8458537B8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70" y="2743200"/>
            <a:ext cx="8095030" cy="3886200"/>
          </a:xfrm>
          <a:prstGeom prst="rect">
            <a:avLst/>
          </a:prstGeom>
        </p:spPr>
      </p:pic>
      <p:pic>
        <p:nvPicPr>
          <p:cNvPr id="5" name="Picture 29">
            <a:extLst>
              <a:ext uri="{FF2B5EF4-FFF2-40B4-BE49-F238E27FC236}">
                <a16:creationId xmlns:a16="http://schemas.microsoft.com/office/drawing/2014/main" id="{47F520CA-2BF8-B0D9-B6D4-37E6922CE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6811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CE3F6-FA40-4ABE-9E8D-99DDBC0521E3}"/>
              </a:ext>
            </a:extLst>
          </p:cNvPr>
          <p:cNvSpPr>
            <a:spLocks noGrp="1"/>
          </p:cNvSpPr>
          <p:nvPr>
            <p:ph sz="quarter" idx="13"/>
          </p:nvPr>
        </p:nvSpPr>
        <p:spPr>
          <a:xfrm>
            <a:off x="1066800" y="698688"/>
            <a:ext cx="8077200" cy="3797112"/>
          </a:xfrm>
        </p:spPr>
        <p:txBody>
          <a:bodyPr>
            <a:normAutofit fontScale="62500" lnSpcReduction="20000"/>
          </a:bodyPr>
          <a:lstStyle/>
          <a:p>
            <a:pPr algn="just"/>
            <a:r>
              <a:rPr lang="en-GB" b="1" cap="none" dirty="0"/>
              <a:t>The maternal mortality rate dropped from </a:t>
            </a:r>
            <a:r>
              <a:rPr lang="en-GB" b="1" u="sng" cap="none" dirty="0">
                <a:solidFill>
                  <a:srgbClr val="FF0000"/>
                </a:solidFill>
              </a:rPr>
              <a:t>438 deaths per 100,000 </a:t>
            </a:r>
            <a:r>
              <a:rPr lang="en-GB" b="1" cap="none" dirty="0"/>
              <a:t>births in 2011 to </a:t>
            </a:r>
            <a:r>
              <a:rPr lang="en-GB" b="1" cap="none" dirty="0">
                <a:solidFill>
                  <a:srgbClr val="0000FF"/>
                </a:solidFill>
                <a:hlinkClick r:id="rId2">
                  <a:extLst>
                    <a:ext uri="{A12FA001-AC4F-418D-AE19-62706E023703}">
                      <ahyp:hlinkClr xmlns:ahyp="http://schemas.microsoft.com/office/drawing/2018/hyperlinkcolor" val="tx"/>
                    </a:ext>
                  </a:extLst>
                </a:hlinkClick>
              </a:rPr>
              <a:t>368 deaths per 100,000</a:t>
            </a:r>
            <a:r>
              <a:rPr lang="en-GB" b="1" cap="none" dirty="0">
                <a:solidFill>
                  <a:srgbClr val="0000FF"/>
                </a:solidFill>
              </a:rPr>
              <a:t> </a:t>
            </a:r>
            <a:r>
              <a:rPr lang="en-GB" b="1" cap="none" dirty="0"/>
              <a:t>births in </a:t>
            </a:r>
            <a:r>
              <a:rPr lang="en-GB" b="1" dirty="0"/>
              <a:t>2021 (UBOS, March 2021). </a:t>
            </a:r>
            <a:endParaRPr lang="en-GB" b="1" cap="none" dirty="0"/>
          </a:p>
          <a:p>
            <a:pPr algn="just"/>
            <a:r>
              <a:rPr lang="en-GB" b="1" cap="none" dirty="0"/>
              <a:t>This drop reflects a steady decline, which began from 2000 onwards though this is still far above the global average of  </a:t>
            </a:r>
            <a:r>
              <a:rPr lang="en-GB" b="1" cap="none" dirty="0">
                <a:solidFill>
                  <a:srgbClr val="FF0000"/>
                </a:solidFill>
                <a:hlinkClick r:id="rId3">
                  <a:extLst>
                    <a:ext uri="{A12FA001-AC4F-418D-AE19-62706E023703}">
                      <ahyp:hlinkClr xmlns:ahyp="http://schemas.microsoft.com/office/drawing/2018/hyperlinkcolor" val="tx"/>
                    </a:ext>
                  </a:extLst>
                </a:hlinkClick>
              </a:rPr>
              <a:t>152 deaths per 100,000 live births</a:t>
            </a:r>
            <a:r>
              <a:rPr lang="en-GB" b="1" cap="none" dirty="0">
                <a:solidFill>
                  <a:srgbClr val="FF0000"/>
                </a:solidFill>
              </a:rPr>
              <a:t> </a:t>
            </a:r>
            <a:r>
              <a:rPr lang="en-GB" b="1" cap="none" dirty="0"/>
              <a:t>in 2020. </a:t>
            </a:r>
            <a:endParaRPr lang="en-UG" b="1" cap="none" dirty="0"/>
          </a:p>
          <a:p>
            <a:pPr algn="just"/>
            <a:r>
              <a:rPr lang="en-GB" b="1" cap="none" dirty="0"/>
              <a:t>The national average mortality rate stands at </a:t>
            </a:r>
            <a:r>
              <a:rPr lang="en-GB" b="1" cap="none" dirty="0">
                <a:solidFill>
                  <a:srgbClr val="FF0000"/>
                </a:solidFill>
              </a:rPr>
              <a:t>425 deaths per 100,000 births </a:t>
            </a:r>
            <a:r>
              <a:rPr lang="en-GB" b="1" cap="none" dirty="0"/>
              <a:t>with </a:t>
            </a:r>
            <a:r>
              <a:rPr lang="en-GB" b="1" cap="none" dirty="0">
                <a:solidFill>
                  <a:srgbClr val="0000FF"/>
                </a:solidFill>
              </a:rPr>
              <a:t>town councils accounting for the highest rate at 525 deaths</a:t>
            </a:r>
            <a:r>
              <a:rPr lang="en-GB" b="1" cap="none" dirty="0"/>
              <a:t> followed by </a:t>
            </a:r>
            <a:r>
              <a:rPr lang="en-GB" b="1" cap="none" dirty="0">
                <a:solidFill>
                  <a:srgbClr val="FF00FF"/>
                </a:solidFill>
              </a:rPr>
              <a:t>municipalities with 500 deaths </a:t>
            </a:r>
            <a:r>
              <a:rPr lang="en-GB" b="1" cap="none" dirty="0"/>
              <a:t>while </a:t>
            </a:r>
            <a:r>
              <a:rPr lang="en-GB" b="1" cap="none" dirty="0">
                <a:solidFill>
                  <a:srgbClr val="003300"/>
                </a:solidFill>
              </a:rPr>
              <a:t>cities had the least with 250 deaths per 100,000 births</a:t>
            </a:r>
          </a:p>
          <a:p>
            <a:pPr algn="just"/>
            <a:r>
              <a:rPr lang="en-GB" b="1" cap="none" dirty="0">
                <a:solidFill>
                  <a:srgbClr val="0000FF"/>
                </a:solidFill>
              </a:rPr>
              <a:t>The trend of rates from town council to city can partly be attributed to the limited number of health facilities and level of services offered at that level as compared to cities as provided for by the health policy.</a:t>
            </a:r>
            <a:endParaRPr lang="en-UG" b="1" cap="none" dirty="0">
              <a:solidFill>
                <a:srgbClr val="0000FF"/>
              </a:solidFill>
            </a:endParaRPr>
          </a:p>
        </p:txBody>
      </p:sp>
      <p:sp>
        <p:nvSpPr>
          <p:cNvPr id="4" name="Title 1">
            <a:extLst>
              <a:ext uri="{FF2B5EF4-FFF2-40B4-BE49-F238E27FC236}">
                <a16:creationId xmlns:a16="http://schemas.microsoft.com/office/drawing/2014/main" id="{F05306A9-0794-4C0D-8C03-AA55FEFDA4A7}"/>
              </a:ext>
            </a:extLst>
          </p:cNvPr>
          <p:cNvSpPr>
            <a:spLocks noGrp="1"/>
          </p:cNvSpPr>
          <p:nvPr>
            <p:ph type="title"/>
          </p:nvPr>
        </p:nvSpPr>
        <p:spPr>
          <a:xfrm>
            <a:off x="1066800" y="0"/>
            <a:ext cx="8077200" cy="698688"/>
          </a:xfrm>
          <a:solidFill>
            <a:schemeClr val="accent2">
              <a:lumMod val="20000"/>
              <a:lumOff val="80000"/>
            </a:schemeClr>
          </a:solidFill>
        </p:spPr>
        <p:txBody>
          <a:bodyPr anchor="ctr">
            <a:normAutofit/>
          </a:bodyPr>
          <a:lstStyle/>
          <a:p>
            <a:r>
              <a:rPr lang="en-GB" sz="3600" b="1" dirty="0">
                <a:solidFill>
                  <a:schemeClr val="accent3">
                    <a:lumMod val="75000"/>
                  </a:schemeClr>
                </a:solidFill>
                <a:effectLst/>
              </a:rPr>
              <a:t>Maternal Mortality…</a:t>
            </a:r>
            <a:endParaRPr lang="en-UG" sz="3600" b="1" dirty="0">
              <a:solidFill>
                <a:schemeClr val="accent3">
                  <a:lumMod val="75000"/>
                </a:schemeClr>
              </a:solidFill>
              <a:effectLst/>
            </a:endParaRPr>
          </a:p>
        </p:txBody>
      </p:sp>
      <p:pic>
        <p:nvPicPr>
          <p:cNvPr id="7" name="Picture 6">
            <a:extLst>
              <a:ext uri="{FF2B5EF4-FFF2-40B4-BE49-F238E27FC236}">
                <a16:creationId xmlns:a16="http://schemas.microsoft.com/office/drawing/2014/main" id="{1B9F46FF-FE8B-4108-AA03-543F776C9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652" y="4419600"/>
            <a:ext cx="3727748" cy="2438400"/>
          </a:xfrm>
          <a:prstGeom prst="rect">
            <a:avLst/>
          </a:prstGeom>
        </p:spPr>
      </p:pic>
      <p:pic>
        <p:nvPicPr>
          <p:cNvPr id="5" name="Picture 29">
            <a:extLst>
              <a:ext uri="{FF2B5EF4-FFF2-40B4-BE49-F238E27FC236}">
                <a16:creationId xmlns:a16="http://schemas.microsoft.com/office/drawing/2014/main" id="{1B874127-7AAC-D741-8BAF-6A66B2E9C6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5725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2FAB-DBB3-4718-AAA7-681F3AAE76F3}"/>
              </a:ext>
            </a:extLst>
          </p:cNvPr>
          <p:cNvSpPr>
            <a:spLocks noGrp="1"/>
          </p:cNvSpPr>
          <p:nvPr>
            <p:ph type="title"/>
          </p:nvPr>
        </p:nvSpPr>
        <p:spPr>
          <a:xfrm>
            <a:off x="1344168" y="3124200"/>
            <a:ext cx="7498080" cy="1143000"/>
          </a:xfrm>
        </p:spPr>
        <p:txBody>
          <a:bodyPr>
            <a:normAutofit fontScale="90000"/>
          </a:bodyPr>
          <a:lstStyle/>
          <a:p>
            <a:pPr algn="ctr"/>
            <a:r>
              <a:rPr lang="en-GB" b="1" dirty="0">
                <a:solidFill>
                  <a:schemeClr val="accent3">
                    <a:lumMod val="75000"/>
                  </a:schemeClr>
                </a:solidFill>
                <a:effectLst/>
              </a:rPr>
              <a:t>INSTITUTIONAL  AND  GOVERNANCE</a:t>
            </a:r>
            <a:endParaRPr lang="en-UG" b="1" dirty="0">
              <a:solidFill>
                <a:schemeClr val="accent3">
                  <a:lumMod val="75000"/>
                </a:schemeClr>
              </a:solidFill>
              <a:effectLst/>
            </a:endParaRPr>
          </a:p>
        </p:txBody>
      </p:sp>
      <p:sp>
        <p:nvSpPr>
          <p:cNvPr id="4" name="Date Placeholder 3">
            <a:extLst>
              <a:ext uri="{FF2B5EF4-FFF2-40B4-BE49-F238E27FC236}">
                <a16:creationId xmlns:a16="http://schemas.microsoft.com/office/drawing/2014/main" id="{9197877B-5D78-445C-9CF6-2244A6A1C736}"/>
              </a:ext>
            </a:extLst>
          </p:cNvPr>
          <p:cNvSpPr>
            <a:spLocks noGrp="1"/>
          </p:cNvSpPr>
          <p:nvPr>
            <p:ph type="dt" sz="half" idx="10"/>
          </p:nvPr>
        </p:nvSpPr>
        <p:spPr/>
        <p:txBody>
          <a:bodyPr/>
          <a:lstStyle/>
          <a:p>
            <a:fld id="{12F38EA4-180D-4478-8625-A00A6F0C8532}" type="datetime1">
              <a:rPr lang="en-UG" smtClean="0"/>
              <a:t>01/12/2023</a:t>
            </a:fld>
            <a:endParaRPr lang="en-UG"/>
          </a:p>
        </p:txBody>
      </p:sp>
      <p:sp>
        <p:nvSpPr>
          <p:cNvPr id="5" name="Footer Placeholder 4">
            <a:extLst>
              <a:ext uri="{FF2B5EF4-FFF2-40B4-BE49-F238E27FC236}">
                <a16:creationId xmlns:a16="http://schemas.microsoft.com/office/drawing/2014/main" id="{EBD4E64D-B4A1-4DEC-8516-094A03CB7164}"/>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14C7F83-0E42-404B-8B49-0D93DA1FFD47}"/>
              </a:ext>
            </a:extLst>
          </p:cNvPr>
          <p:cNvSpPr>
            <a:spLocks noGrp="1"/>
          </p:cNvSpPr>
          <p:nvPr>
            <p:ph type="sldNum" sz="quarter" idx="12"/>
          </p:nvPr>
        </p:nvSpPr>
        <p:spPr/>
        <p:txBody>
          <a:bodyPr/>
          <a:lstStyle/>
          <a:p>
            <a:fld id="{454B16F8-7837-4420-8913-671F95408C62}" type="slidenum">
              <a:rPr lang="en-UG" smtClean="0"/>
              <a:t>133</a:t>
            </a:fld>
            <a:endParaRPr lang="en-UG"/>
          </a:p>
        </p:txBody>
      </p:sp>
      <p:pic>
        <p:nvPicPr>
          <p:cNvPr id="7" name="Picture 29">
            <a:extLst>
              <a:ext uri="{FF2B5EF4-FFF2-40B4-BE49-F238E27FC236}">
                <a16:creationId xmlns:a16="http://schemas.microsoft.com/office/drawing/2014/main" id="{F80699EC-4149-438B-D8BD-7FA0A25ACF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065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a:solidFill>
            <a:schemeClr val="accent2">
              <a:lumMod val="20000"/>
              <a:lumOff val="80000"/>
            </a:schemeClr>
          </a:solidFill>
        </p:spPr>
        <p:txBody>
          <a:bodyPr anchor="ctr">
            <a:normAutofit/>
          </a:bodyPr>
          <a:lstStyle/>
          <a:p>
            <a:r>
              <a:rPr lang="en-US" sz="3600" b="1" dirty="0">
                <a:solidFill>
                  <a:schemeClr val="accent3">
                    <a:lumMod val="75000"/>
                  </a:schemeClr>
                </a:solidFill>
                <a:effectLst/>
              </a:rPr>
              <a:t>Overview:</a:t>
            </a:r>
          </a:p>
        </p:txBody>
      </p:sp>
      <p:sp>
        <p:nvSpPr>
          <p:cNvPr id="3" name="Content Placeholder 2"/>
          <p:cNvSpPr>
            <a:spLocks noGrp="1"/>
          </p:cNvSpPr>
          <p:nvPr>
            <p:ph idx="1"/>
          </p:nvPr>
        </p:nvSpPr>
        <p:spPr>
          <a:xfrm>
            <a:off x="990600" y="1143000"/>
            <a:ext cx="8153400" cy="5486400"/>
          </a:xfrm>
        </p:spPr>
        <p:txBody>
          <a:bodyPr>
            <a:normAutofit fontScale="92500" lnSpcReduction="20000"/>
          </a:bodyPr>
          <a:lstStyle/>
          <a:p>
            <a:pPr algn="just"/>
            <a:r>
              <a:rPr lang="en-US" sz="2400" b="1" dirty="0" err="1"/>
              <a:t>GoU</a:t>
            </a:r>
            <a:r>
              <a:rPr lang="en-US" sz="2400" b="1" dirty="0"/>
              <a:t> adopted a decentralized system of governance, the policy is anchored in the 1995 constitution, the LG act CAP 243 and other policy initiatives</a:t>
            </a:r>
          </a:p>
          <a:p>
            <a:pPr algn="just"/>
            <a:r>
              <a:rPr lang="en-US" sz="2400" b="1" dirty="0">
                <a:solidFill>
                  <a:srgbClr val="0033CC"/>
                </a:solidFill>
              </a:rPr>
              <a:t>Following the above policy and legal framework, LGs were established and provided with extensive service delivery responsibilities.</a:t>
            </a:r>
          </a:p>
          <a:p>
            <a:pPr algn="just"/>
            <a:r>
              <a:rPr lang="en-US" sz="2400" b="1" dirty="0"/>
              <a:t>Decentralized powers are; Political, Administrative, Finance, Planning, Legislative &amp; Judicial.</a:t>
            </a:r>
          </a:p>
          <a:p>
            <a:pPr algn="just"/>
            <a:r>
              <a:rPr lang="en-US" sz="2400" b="1" dirty="0">
                <a:solidFill>
                  <a:srgbClr val="0033CC"/>
                </a:solidFill>
              </a:rPr>
              <a:t>The structure of the urban LGs provides highest-level LGs as Cities (10)/Districts, followed by Municipal LGs (31) and, Municipal Divisions (89) and Town Councils (583). Below the LLG are Administrative units including; Ward/Parish Councils and Cell/Village Councils.</a:t>
            </a:r>
          </a:p>
          <a:p>
            <a:pPr algn="just"/>
            <a:r>
              <a:rPr lang="en-US" sz="2400" b="1" dirty="0"/>
              <a:t>Urban LGs have service delivery responsibilities in areas such as; health, education, water, transport, and environmental management as described in the 2</a:t>
            </a:r>
            <a:r>
              <a:rPr lang="en-US" sz="2400" b="1" baseline="30000" dirty="0"/>
              <a:t>nd</a:t>
            </a:r>
            <a:r>
              <a:rPr lang="en-US" sz="2400" b="1" dirty="0"/>
              <a:t> schedule of the LG act cap 243</a:t>
            </a:r>
          </a:p>
        </p:txBody>
      </p:sp>
      <p:pic>
        <p:nvPicPr>
          <p:cNvPr id="4" name="Picture 29">
            <a:extLst>
              <a:ext uri="{FF2B5EF4-FFF2-40B4-BE49-F238E27FC236}">
                <a16:creationId xmlns:a16="http://schemas.microsoft.com/office/drawing/2014/main" id="{4C878ED2-5EA6-98D7-FC0E-05366DBA8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9612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138722"/>
            <a:ext cx="8153400" cy="2511835"/>
          </a:xfrm>
          <a:solidFill>
            <a:schemeClr val="accent2">
              <a:lumMod val="20000"/>
              <a:lumOff val="80000"/>
            </a:schemeClr>
          </a:solidFill>
        </p:spPr>
        <p:txBody>
          <a:bodyPr anchor="ctr">
            <a:normAutofit/>
          </a:bodyPr>
          <a:lstStyle/>
          <a:p>
            <a:pPr algn="l"/>
            <a:r>
              <a:rPr lang="en-US" sz="3600" b="1" dirty="0">
                <a:solidFill>
                  <a:schemeClr val="accent3">
                    <a:lumMod val="75000"/>
                  </a:schemeClr>
                </a:solidFill>
                <a:effectLst/>
              </a:rPr>
              <a:t>Local independence and participation in urban development and management</a:t>
            </a:r>
          </a:p>
        </p:txBody>
      </p:sp>
      <p:pic>
        <p:nvPicPr>
          <p:cNvPr id="3" name="Picture 29">
            <a:extLst>
              <a:ext uri="{FF2B5EF4-FFF2-40B4-BE49-F238E27FC236}">
                <a16:creationId xmlns:a16="http://schemas.microsoft.com/office/drawing/2014/main" id="{2766549B-76BB-2887-EB3F-78C35B2DCC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5718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609600"/>
          </a:xfrm>
          <a:solidFill>
            <a:schemeClr val="accent2">
              <a:lumMod val="20000"/>
              <a:lumOff val="80000"/>
            </a:schemeClr>
          </a:solidFill>
        </p:spPr>
        <p:txBody>
          <a:bodyPr anchor="ctr">
            <a:normAutofit fontScale="90000"/>
          </a:bodyPr>
          <a:lstStyle/>
          <a:p>
            <a:r>
              <a:rPr lang="en-US" sz="3600" b="1" dirty="0">
                <a:solidFill>
                  <a:schemeClr val="accent3">
                    <a:lumMod val="75000"/>
                  </a:schemeClr>
                </a:solidFill>
                <a:effectLst/>
              </a:rPr>
              <a:t>Council Composition in Urban LGs</a:t>
            </a:r>
          </a:p>
        </p:txBody>
      </p:sp>
      <p:sp>
        <p:nvSpPr>
          <p:cNvPr id="3" name="Content Placeholder 2"/>
          <p:cNvSpPr>
            <a:spLocks noGrp="1"/>
          </p:cNvSpPr>
          <p:nvPr>
            <p:ph sz="half" idx="1"/>
          </p:nvPr>
        </p:nvSpPr>
        <p:spPr>
          <a:xfrm>
            <a:off x="-76200" y="609600"/>
            <a:ext cx="9220200" cy="3002280"/>
          </a:xfrm>
          <a:solidFill>
            <a:schemeClr val="bg1">
              <a:lumMod val="95000"/>
            </a:schemeClr>
          </a:solidFill>
        </p:spPr>
        <p:txBody>
          <a:bodyPr>
            <a:normAutofit fontScale="47500" lnSpcReduction="20000"/>
          </a:bodyPr>
          <a:lstStyle/>
          <a:p>
            <a:pPr algn="just"/>
            <a:endParaRPr lang="en-US" b="1" dirty="0"/>
          </a:p>
          <a:p>
            <a:pPr algn="just"/>
            <a:r>
              <a:rPr lang="en-US" sz="3600" b="1" dirty="0"/>
              <a:t>Section 10 of the LG act was amended to provide for more representation of female councilors. This has led to increment in in the number of women councilors; e.g.  Hoima City 7M, 7F( 50%F),  Masaka City 7M, 9F (56% F), </a:t>
            </a:r>
            <a:r>
              <a:rPr lang="en-US" sz="3600" b="1" dirty="0" err="1"/>
              <a:t>Kitgum</a:t>
            </a:r>
            <a:r>
              <a:rPr lang="en-US" sz="3600" b="1" dirty="0"/>
              <a:t> TC 12 M 9F (42% F). </a:t>
            </a:r>
          </a:p>
          <a:p>
            <a:pPr algn="just"/>
            <a:r>
              <a:rPr lang="en-US" sz="3600" b="1" dirty="0">
                <a:solidFill>
                  <a:srgbClr val="0033CC"/>
                </a:solidFill>
              </a:rPr>
              <a:t>Overall, 49% of councils are represented by between 5-10, most evident in Town Councils (TCs) where 71% of the TCs have between 5 to 10 councilors. </a:t>
            </a:r>
          </a:p>
          <a:p>
            <a:pPr algn="just"/>
            <a:r>
              <a:rPr lang="en-US" sz="3600" b="1" dirty="0"/>
              <a:t>The urban authorities with most representation was found in the Central region as 50% of councils in Central region were represented by between 21 to 40 councilors while 17% had representation of between 41 to 80 councilors ( </a:t>
            </a:r>
            <a:r>
              <a:rPr lang="en-US" sz="3600" b="1" dirty="0" err="1"/>
              <a:t>Nansana</a:t>
            </a:r>
            <a:r>
              <a:rPr lang="en-US" sz="3600" b="1" dirty="0"/>
              <a:t> 97, Kira 95).</a:t>
            </a:r>
          </a:p>
          <a:p>
            <a:pPr algn="just"/>
            <a:r>
              <a:rPr lang="en-US" sz="3600" b="1" dirty="0">
                <a:solidFill>
                  <a:srgbClr val="0033CC"/>
                </a:solidFill>
              </a:rPr>
              <a:t>The least representation of female councilors was observed in the Northern and Western Uganda, 71% of urban councils in the two regions had less than 10 female councilors.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369048889"/>
              </p:ext>
            </p:extLst>
          </p:nvPr>
        </p:nvGraphicFramePr>
        <p:xfrm>
          <a:off x="0" y="3429000"/>
          <a:ext cx="9144000" cy="3621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8880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
            <a:ext cx="8153400" cy="723900"/>
          </a:xfrm>
          <a:solidFill>
            <a:schemeClr val="accent2">
              <a:lumMod val="20000"/>
              <a:lumOff val="80000"/>
            </a:schemeClr>
          </a:solidFill>
        </p:spPr>
        <p:txBody>
          <a:bodyPr anchor="ctr">
            <a:normAutofit/>
          </a:bodyPr>
          <a:lstStyle/>
          <a:p>
            <a:r>
              <a:rPr lang="en-US" sz="2800" b="1" dirty="0">
                <a:solidFill>
                  <a:schemeClr val="accent3">
                    <a:lumMod val="75000"/>
                  </a:schemeClr>
                </a:solidFill>
                <a:effectLst/>
              </a:rPr>
              <a:t>Challenges of Councils/ Recommendations</a:t>
            </a:r>
          </a:p>
        </p:txBody>
      </p:sp>
      <p:sp>
        <p:nvSpPr>
          <p:cNvPr id="3" name="Content Placeholder 2"/>
          <p:cNvSpPr>
            <a:spLocks noGrp="1"/>
          </p:cNvSpPr>
          <p:nvPr>
            <p:ph idx="1"/>
          </p:nvPr>
        </p:nvSpPr>
        <p:spPr>
          <a:xfrm>
            <a:off x="990600" y="1066800"/>
            <a:ext cx="8153400" cy="5486400"/>
          </a:xfrm>
        </p:spPr>
        <p:txBody>
          <a:bodyPr>
            <a:normAutofit fontScale="92500" lnSpcReduction="20000"/>
          </a:bodyPr>
          <a:lstStyle/>
          <a:p>
            <a:pPr algn="just"/>
            <a:r>
              <a:rPr lang="en-US" b="1" dirty="0"/>
              <a:t>Low academic qualifications which affects the quality of deliberation, comprehension and participation in Council activities;</a:t>
            </a:r>
          </a:p>
          <a:p>
            <a:pPr lvl="0" algn="just"/>
            <a:r>
              <a:rPr lang="en-US" b="1" dirty="0">
                <a:solidFill>
                  <a:srgbClr val="0033CC"/>
                </a:solidFill>
              </a:rPr>
              <a:t>Inadequate appreciation of council procedures because Most of the councilors save for the AF- USMID beneficiary LGs had not been inducted.</a:t>
            </a:r>
          </a:p>
          <a:p>
            <a:pPr algn="just"/>
            <a:r>
              <a:rPr lang="en-US" b="1" dirty="0"/>
              <a:t>facilitating the increased number of councilors. For e.g. </a:t>
            </a:r>
            <a:r>
              <a:rPr lang="en-US" b="1" dirty="0" err="1"/>
              <a:t>Nansana</a:t>
            </a:r>
            <a:r>
              <a:rPr lang="en-US" b="1" dirty="0"/>
              <a:t> MC the number increased from 53 in 2015 to 95 Councilors 2021. </a:t>
            </a:r>
          </a:p>
          <a:p>
            <a:pPr algn="just"/>
            <a:r>
              <a:rPr lang="en-US" b="1" dirty="0" err="1">
                <a:solidFill>
                  <a:srgbClr val="0033CC"/>
                </a:solidFill>
              </a:rPr>
              <a:t>MoLG</a:t>
            </a:r>
            <a:r>
              <a:rPr lang="en-US" b="1" dirty="0">
                <a:solidFill>
                  <a:srgbClr val="0033CC"/>
                </a:solidFill>
              </a:rPr>
              <a:t> should expedite induction of councilors in the country.</a:t>
            </a:r>
          </a:p>
          <a:p>
            <a:pPr algn="just"/>
            <a:endParaRPr lang="en-US" b="1" dirty="0"/>
          </a:p>
        </p:txBody>
      </p:sp>
      <p:pic>
        <p:nvPicPr>
          <p:cNvPr id="4" name="Picture 29">
            <a:extLst>
              <a:ext uri="{FF2B5EF4-FFF2-40B4-BE49-F238E27FC236}">
                <a16:creationId xmlns:a16="http://schemas.microsoft.com/office/drawing/2014/main" id="{DCB955F0-62CB-D582-9A39-642E88928A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1552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0"/>
            <a:ext cx="8183880" cy="1143000"/>
          </a:xfrm>
          <a:solidFill>
            <a:schemeClr val="accent2">
              <a:lumMod val="20000"/>
              <a:lumOff val="80000"/>
            </a:schemeClr>
          </a:solidFill>
        </p:spPr>
        <p:txBody>
          <a:bodyPr anchor="ctr">
            <a:normAutofit/>
          </a:bodyPr>
          <a:lstStyle/>
          <a:p>
            <a:r>
              <a:rPr lang="en-US" sz="2800" b="1" dirty="0">
                <a:solidFill>
                  <a:schemeClr val="accent3">
                    <a:lumMod val="75000"/>
                  </a:schemeClr>
                </a:solidFill>
                <a:effectLst/>
              </a:rPr>
              <a:t>Forms of citizen participation in urban LGs.</a:t>
            </a:r>
          </a:p>
        </p:txBody>
      </p:sp>
      <p:sp>
        <p:nvSpPr>
          <p:cNvPr id="3" name="Content Placeholder 2"/>
          <p:cNvSpPr>
            <a:spLocks noGrp="1"/>
          </p:cNvSpPr>
          <p:nvPr>
            <p:ph sz="half" idx="1"/>
          </p:nvPr>
        </p:nvSpPr>
        <p:spPr>
          <a:xfrm>
            <a:off x="0" y="1143000"/>
            <a:ext cx="5093208" cy="5715000"/>
          </a:xfrm>
          <a:solidFill>
            <a:srgbClr val="CCFFFF"/>
          </a:solidFill>
        </p:spPr>
        <p:txBody>
          <a:bodyPr>
            <a:normAutofit fontScale="92500" lnSpcReduction="10000"/>
          </a:bodyPr>
          <a:lstStyle/>
          <a:p>
            <a:pPr algn="just"/>
            <a:r>
              <a:rPr lang="en-US" b="1" dirty="0"/>
              <a:t>Participation during planning, budgeting, implementation and monitoring of council programs</a:t>
            </a:r>
          </a:p>
          <a:p>
            <a:pPr lvl="1" algn="just"/>
            <a:r>
              <a:rPr lang="en-US" b="1" dirty="0"/>
              <a:t>The legal system provides for a bottom up participatory planning and budgeting</a:t>
            </a:r>
          </a:p>
          <a:p>
            <a:pPr lvl="1" algn="just"/>
            <a:r>
              <a:rPr lang="en-US" b="1" dirty="0">
                <a:solidFill>
                  <a:srgbClr val="0033CC"/>
                </a:solidFill>
              </a:rPr>
              <a:t>In all MCs and cities all respondents confirmed participation in physical planning &amp; budget conferences</a:t>
            </a:r>
          </a:p>
          <a:p>
            <a:pPr lvl="1" algn="just"/>
            <a:r>
              <a:rPr lang="en-US" b="1" dirty="0"/>
              <a:t>More participation was observed in western Uganda (100%) while the least participation was in central Uganda (46%)</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186054767"/>
              </p:ext>
            </p:extLst>
          </p:nvPr>
        </p:nvGraphicFramePr>
        <p:xfrm>
          <a:off x="5087112" y="2286000"/>
          <a:ext cx="4133088" cy="3962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1337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716280"/>
          </a:xfrm>
          <a:solidFill>
            <a:schemeClr val="accent2">
              <a:lumMod val="20000"/>
              <a:lumOff val="80000"/>
            </a:schemeClr>
          </a:solidFill>
        </p:spPr>
        <p:txBody>
          <a:bodyPr anchor="ctr">
            <a:normAutofit/>
          </a:bodyPr>
          <a:lstStyle/>
          <a:p>
            <a:r>
              <a:rPr lang="en-US" sz="2800" b="1" dirty="0">
                <a:solidFill>
                  <a:schemeClr val="accent3">
                    <a:lumMod val="75000"/>
                  </a:schemeClr>
                </a:solidFill>
                <a:effectLst/>
              </a:rPr>
              <a:t>Forms of citizen participation in urban LGs…</a:t>
            </a:r>
          </a:p>
        </p:txBody>
      </p:sp>
      <p:sp>
        <p:nvSpPr>
          <p:cNvPr id="3" name="Content Placeholder 2"/>
          <p:cNvSpPr>
            <a:spLocks noGrp="1"/>
          </p:cNvSpPr>
          <p:nvPr>
            <p:ph sz="half" idx="1"/>
          </p:nvPr>
        </p:nvSpPr>
        <p:spPr>
          <a:xfrm>
            <a:off x="0" y="716280"/>
            <a:ext cx="5346700" cy="6141720"/>
          </a:xfrm>
          <a:solidFill>
            <a:srgbClr val="CCFFFF"/>
          </a:solidFill>
        </p:spPr>
        <p:txBody>
          <a:bodyPr>
            <a:normAutofit/>
          </a:bodyPr>
          <a:lstStyle/>
          <a:p>
            <a:pPr algn="just"/>
            <a:r>
              <a:rPr lang="en-US" b="1" dirty="0"/>
              <a:t>Participation in urban development forums</a:t>
            </a:r>
          </a:p>
          <a:p>
            <a:pPr lvl="1" algn="just"/>
            <a:r>
              <a:rPr lang="en-US" b="1" dirty="0"/>
              <a:t>Uganda adopted the urban forum concept in 2010 – which culminated into establishment of MDFs that were adopted in all USMID supported LGs</a:t>
            </a:r>
          </a:p>
          <a:p>
            <a:pPr lvl="1" algn="just"/>
            <a:r>
              <a:rPr lang="en-US" b="1" dirty="0">
                <a:solidFill>
                  <a:srgbClr val="0033CC"/>
                </a:solidFill>
              </a:rPr>
              <a:t>Arising from the above, all cities have established MDF while 3/10 of Mc and none of the TCs has established MDFs</a:t>
            </a:r>
          </a:p>
          <a:p>
            <a:pPr lvl="1" algn="just"/>
            <a:r>
              <a:rPr lang="en-US" b="1" dirty="0"/>
              <a:t>All urban authorities in western Uganda had established MDF compared to 33 of urban LGs in central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509793435"/>
              </p:ext>
            </p:extLst>
          </p:nvPr>
        </p:nvGraphicFramePr>
        <p:xfrm>
          <a:off x="5346700" y="2014538"/>
          <a:ext cx="3797300" cy="4172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65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3E8-9A00-47D7-9EAD-EDA66E993CB8}"/>
              </a:ext>
            </a:extLst>
          </p:cNvPr>
          <p:cNvSpPr>
            <a:spLocks noGrp="1"/>
          </p:cNvSpPr>
          <p:nvPr>
            <p:ph type="title"/>
          </p:nvPr>
        </p:nvSpPr>
        <p:spPr>
          <a:xfrm>
            <a:off x="990600" y="0"/>
            <a:ext cx="81534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Urbanization Trends in Uganda…</a:t>
            </a:r>
            <a:endParaRPr lang="en-UG" sz="4000" b="1" dirty="0">
              <a:ln w="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E55A314-E95A-439A-B676-3BA7AA38CED5}"/>
              </a:ext>
            </a:extLst>
          </p:cNvPr>
          <p:cNvSpPr>
            <a:spLocks noGrp="1"/>
          </p:cNvSpPr>
          <p:nvPr>
            <p:ph idx="1"/>
          </p:nvPr>
        </p:nvSpPr>
        <p:spPr>
          <a:xfrm>
            <a:off x="990600" y="684803"/>
            <a:ext cx="8153400" cy="6173197"/>
          </a:xfrm>
        </p:spPr>
        <p:txBody>
          <a:bodyPr>
            <a:normAutofit/>
          </a:bodyPr>
          <a:lstStyle/>
          <a:p>
            <a:pPr marL="82296" indent="0" algn="just">
              <a:lnSpc>
                <a:spcPct val="90000"/>
              </a:lnSpc>
              <a:buNone/>
              <a:defRPr/>
            </a:pPr>
            <a:r>
              <a:rPr lang="en-US" sz="1800" b="1" dirty="0">
                <a:solidFill>
                  <a:srgbClr val="0000FF"/>
                </a:solidFill>
                <a:latin typeface="+mj-lt"/>
                <a:ea typeface="Tahoma" pitchFamily="34" charset="0"/>
                <a:cs typeface="Tahoma" pitchFamily="34" charset="0"/>
              </a:rPr>
              <a:t>Period of laissez faire and urban informality (1986–2004)</a:t>
            </a:r>
          </a:p>
          <a:p>
            <a:pPr marL="285750" indent="-285750" algn="just">
              <a:lnSpc>
                <a:spcPct val="90000"/>
              </a:lnSpc>
              <a:buFont typeface="Wingdings" panose="05000000000000000000" pitchFamily="2" charset="2"/>
              <a:buChar char="q"/>
              <a:defRPr/>
            </a:pPr>
            <a:r>
              <a:rPr lang="en-US" sz="1800" b="1" dirty="0">
                <a:latin typeface="+mj-lt"/>
              </a:rPr>
              <a:t>From 1986 – 2004 - adoption of more liberal economic policies in the pursuit of economic growth after two decades of political turmoil and economic collapse.</a:t>
            </a:r>
          </a:p>
          <a:p>
            <a:pPr marL="285750" indent="-285750" algn="just">
              <a:lnSpc>
                <a:spcPct val="90000"/>
              </a:lnSpc>
              <a:buFont typeface="Wingdings" panose="05000000000000000000" pitchFamily="2" charset="2"/>
              <a:buChar char="q"/>
              <a:defRPr/>
            </a:pPr>
            <a:r>
              <a:rPr lang="en-US" sz="1800" b="1" dirty="0">
                <a:solidFill>
                  <a:srgbClr val="FF0000"/>
                </a:solidFill>
                <a:latin typeface="+mj-lt"/>
              </a:rPr>
              <a:t>In the face of central government resource constraints, the changes in internal boundaries and subsequent creation of districts resulted into a gradual evolution of small rural service centres into government recognized urban centres, without any semblance of urbanity.</a:t>
            </a:r>
          </a:p>
          <a:p>
            <a:pPr marL="0" indent="0" algn="just">
              <a:lnSpc>
                <a:spcPct val="90000"/>
              </a:lnSpc>
              <a:buNone/>
              <a:defRPr/>
            </a:pPr>
            <a:endParaRPr lang="en-US" sz="1800" b="1" dirty="0">
              <a:solidFill>
                <a:srgbClr val="FF0000"/>
              </a:solidFill>
              <a:latin typeface="+mj-lt"/>
            </a:endParaRPr>
          </a:p>
          <a:p>
            <a:pPr marL="82296" indent="0" algn="just">
              <a:spcBef>
                <a:spcPts val="0"/>
              </a:spcBef>
              <a:buNone/>
              <a:defRPr/>
            </a:pPr>
            <a:r>
              <a:rPr lang="en-US" sz="1800" b="1" dirty="0">
                <a:solidFill>
                  <a:srgbClr val="0000FF"/>
                </a:solidFill>
                <a:latin typeface="+mj-lt"/>
                <a:ea typeface="Tahoma" pitchFamily="34" charset="0"/>
                <a:cs typeface="Tahoma" pitchFamily="34" charset="0"/>
              </a:rPr>
              <a:t>Age of urban renaissance 2005- to-date</a:t>
            </a:r>
          </a:p>
          <a:p>
            <a:pPr marL="285750" indent="-285750" algn="just">
              <a:spcBef>
                <a:spcPts val="0"/>
              </a:spcBef>
              <a:buFont typeface="Wingdings" panose="05000000000000000000" pitchFamily="2" charset="2"/>
              <a:buChar char="q"/>
              <a:defRPr/>
            </a:pPr>
            <a:r>
              <a:rPr lang="en-US" sz="1800" b="1" dirty="0">
                <a:latin typeface="+mj-lt"/>
              </a:rPr>
              <a:t>Urban Policy to control &amp; manage the Country's high urban growth </a:t>
            </a:r>
          </a:p>
          <a:p>
            <a:pPr marL="285750" indent="-285750" algn="just">
              <a:spcBef>
                <a:spcPts val="0"/>
              </a:spcBef>
              <a:buFont typeface="Wingdings" panose="05000000000000000000" pitchFamily="2" charset="2"/>
              <a:buChar char="q"/>
              <a:defRPr/>
            </a:pPr>
            <a:r>
              <a:rPr lang="en-US" sz="1800" b="1" dirty="0">
                <a:solidFill>
                  <a:srgbClr val="FF0000"/>
                </a:solidFill>
                <a:latin typeface="+mj-lt"/>
              </a:rPr>
              <a:t>Policy of decentralization; political control of urban areas and the electorate, planning and managing urban areas</a:t>
            </a:r>
          </a:p>
          <a:p>
            <a:pPr marL="285750" indent="-285750" algn="just">
              <a:spcBef>
                <a:spcPts val="0"/>
              </a:spcBef>
              <a:buFont typeface="Wingdings" panose="05000000000000000000" pitchFamily="2" charset="2"/>
              <a:buChar char="q"/>
              <a:defRPr/>
            </a:pPr>
            <a:r>
              <a:rPr lang="en-US" sz="1800" b="1" dirty="0">
                <a:latin typeface="+mj-lt"/>
              </a:rPr>
              <a:t>Supportive policies; National Land Policy, National Land Use Policy, Housing policy, National Environment Management Policy, </a:t>
            </a:r>
            <a:r>
              <a:rPr lang="en-GB" sz="1800" b="1" dirty="0">
                <a:latin typeface="+mj-lt"/>
              </a:rPr>
              <a:t>LED policy, National Population Policy, PPP policy, </a:t>
            </a:r>
            <a:r>
              <a:rPr lang="en-US" sz="1800" b="1" dirty="0">
                <a:latin typeface="+mj-lt"/>
              </a:rPr>
              <a:t>Slum Upgrading Strategy, etc.</a:t>
            </a:r>
          </a:p>
          <a:p>
            <a:pPr marL="285750" indent="-285750" algn="just">
              <a:spcBef>
                <a:spcPts val="0"/>
              </a:spcBef>
              <a:buFont typeface="Wingdings" panose="05000000000000000000" pitchFamily="2" charset="2"/>
              <a:buChar char="q"/>
              <a:defRPr/>
            </a:pPr>
            <a:r>
              <a:rPr lang="en-US" sz="1800" b="1" dirty="0">
                <a:solidFill>
                  <a:srgbClr val="FF0000"/>
                </a:solidFill>
                <a:latin typeface="+mj-lt"/>
              </a:rPr>
              <a:t>Creation of Ministry responsible for Urban Development; </a:t>
            </a:r>
          </a:p>
          <a:p>
            <a:pPr marL="285750" indent="-285750" algn="just">
              <a:spcBef>
                <a:spcPts val="0"/>
              </a:spcBef>
              <a:buFont typeface="Wingdings" panose="05000000000000000000" pitchFamily="2" charset="2"/>
              <a:buChar char="q"/>
              <a:defRPr/>
            </a:pPr>
            <a:r>
              <a:rPr lang="en-US" sz="1800" b="1" dirty="0">
                <a:solidFill>
                  <a:srgbClr val="FF0000"/>
                </a:solidFill>
                <a:latin typeface="+mj-lt"/>
              </a:rPr>
              <a:t>Ministry of Local Government - for urban administration and supervision</a:t>
            </a:r>
            <a:endParaRPr lang="en-US" sz="1800" b="1" dirty="0">
              <a:latin typeface="+mj-lt"/>
            </a:endParaRPr>
          </a:p>
          <a:p>
            <a:pPr marL="285750" indent="-285750" algn="just">
              <a:buFont typeface="Wingdings" panose="05000000000000000000" pitchFamily="2" charset="2"/>
              <a:buChar char="q"/>
              <a:defRPr/>
            </a:pPr>
            <a:endParaRPr lang="en-US" sz="1800" b="1" dirty="0">
              <a:solidFill>
                <a:srgbClr val="0033CC"/>
              </a:solidFill>
              <a:latin typeface="+mj-lt"/>
            </a:endParaRPr>
          </a:p>
        </p:txBody>
      </p:sp>
      <p:sp>
        <p:nvSpPr>
          <p:cNvPr id="4" name="Date Placeholder 3">
            <a:extLst>
              <a:ext uri="{FF2B5EF4-FFF2-40B4-BE49-F238E27FC236}">
                <a16:creationId xmlns:a16="http://schemas.microsoft.com/office/drawing/2014/main" id="{A23B50E6-38D6-40E8-A9A5-BDAD368AAF05}"/>
              </a:ext>
            </a:extLst>
          </p:cNvPr>
          <p:cNvSpPr>
            <a:spLocks noGrp="1"/>
          </p:cNvSpPr>
          <p:nvPr>
            <p:ph type="dt" sz="half" idx="10"/>
          </p:nvPr>
        </p:nvSpPr>
        <p:spPr/>
        <p:txBody>
          <a:bodyPr/>
          <a:lstStyle/>
          <a:p>
            <a:fld id="{F4AD2273-2DFE-4EEE-9756-1B6E9DD12497}" type="datetime1">
              <a:rPr lang="en-US" smtClean="0"/>
              <a:t>12/1/2023</a:t>
            </a:fld>
            <a:endParaRPr lang="en-US" dirty="0"/>
          </a:p>
        </p:txBody>
      </p:sp>
      <p:sp>
        <p:nvSpPr>
          <p:cNvPr id="5" name="Footer Placeholder 4">
            <a:extLst>
              <a:ext uri="{FF2B5EF4-FFF2-40B4-BE49-F238E27FC236}">
                <a16:creationId xmlns:a16="http://schemas.microsoft.com/office/drawing/2014/main" id="{926D9811-3302-4795-9628-717B68257F9F}"/>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94689F99-552E-4D44-AB08-7FC61A7A2F51}"/>
              </a:ext>
            </a:extLst>
          </p:cNvPr>
          <p:cNvSpPr>
            <a:spLocks noGrp="1"/>
          </p:cNvSpPr>
          <p:nvPr>
            <p:ph type="sldNum" sz="quarter" idx="12"/>
          </p:nvPr>
        </p:nvSpPr>
        <p:spPr/>
        <p:txBody>
          <a:bodyPr/>
          <a:lstStyle/>
          <a:p>
            <a:fld id="{B98AC166-1B4F-47B9-BA79-3BAABD98AD8B}" type="slidenum">
              <a:rPr lang="en-US" smtClean="0"/>
              <a:t>14</a:t>
            </a:fld>
            <a:endParaRPr lang="en-US" dirty="0"/>
          </a:p>
        </p:txBody>
      </p:sp>
      <p:pic>
        <p:nvPicPr>
          <p:cNvPr id="7" name="Picture 29">
            <a:extLst>
              <a:ext uri="{FF2B5EF4-FFF2-40B4-BE49-F238E27FC236}">
                <a16:creationId xmlns:a16="http://schemas.microsoft.com/office/drawing/2014/main" id="{1AAC3932-06DF-4715-8F11-44D145B532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8148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138722"/>
            <a:ext cx="7696200" cy="2511835"/>
          </a:xfrm>
        </p:spPr>
        <p:txBody>
          <a:bodyPr>
            <a:normAutofit/>
          </a:bodyPr>
          <a:lstStyle/>
          <a:p>
            <a:r>
              <a:rPr lang="en-US" sz="5400" b="1" dirty="0">
                <a:solidFill>
                  <a:schemeClr val="accent3">
                    <a:lumMod val="75000"/>
                  </a:schemeClr>
                </a:solidFill>
                <a:effectLst/>
              </a:rPr>
              <a:t>Local Government Financing</a:t>
            </a:r>
          </a:p>
        </p:txBody>
      </p:sp>
      <p:pic>
        <p:nvPicPr>
          <p:cNvPr id="3" name="Picture 29">
            <a:extLst>
              <a:ext uri="{FF2B5EF4-FFF2-40B4-BE49-F238E27FC236}">
                <a16:creationId xmlns:a16="http://schemas.microsoft.com/office/drawing/2014/main" id="{DD7B665F-1BAA-192F-673B-DF357D4B0C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818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5653"/>
            <a:ext cx="8183880" cy="1143000"/>
          </a:xfrm>
          <a:solidFill>
            <a:schemeClr val="accent2">
              <a:lumMod val="20000"/>
              <a:lumOff val="80000"/>
            </a:schemeClr>
          </a:solidFill>
        </p:spPr>
        <p:txBody>
          <a:bodyPr anchor="ctr">
            <a:normAutofit/>
          </a:bodyPr>
          <a:lstStyle/>
          <a:p>
            <a:r>
              <a:rPr lang="en-US" sz="4000" b="1" dirty="0">
                <a:solidFill>
                  <a:schemeClr val="accent3">
                    <a:lumMod val="75000"/>
                  </a:schemeClr>
                </a:solidFill>
                <a:effectLst/>
              </a:rPr>
              <a:t>Revenue Generation</a:t>
            </a:r>
          </a:p>
        </p:txBody>
      </p:sp>
      <p:sp>
        <p:nvSpPr>
          <p:cNvPr id="3" name="Content Placeholder 2"/>
          <p:cNvSpPr>
            <a:spLocks noGrp="1"/>
          </p:cNvSpPr>
          <p:nvPr>
            <p:ph sz="half" idx="1"/>
          </p:nvPr>
        </p:nvSpPr>
        <p:spPr>
          <a:xfrm>
            <a:off x="0" y="1178653"/>
            <a:ext cx="9144000" cy="2250347"/>
          </a:xfrm>
          <a:solidFill>
            <a:srgbClr val="CCFFFF"/>
          </a:solidFill>
        </p:spPr>
        <p:txBody>
          <a:bodyPr>
            <a:normAutofit fontScale="92500" lnSpcReduction="20000"/>
          </a:bodyPr>
          <a:lstStyle/>
          <a:p>
            <a:pPr algn="just"/>
            <a:r>
              <a:rPr lang="en-US" sz="2300" b="1" dirty="0">
                <a:latin typeface="+mj-lt"/>
                <a:ea typeface="ＭＳ Ｐゴシック" pitchFamily="34" charset="-128"/>
              </a:rPr>
              <a:t>Article 191 and section 80(</a:t>
            </a:r>
            <a:r>
              <a:rPr lang="en-US" sz="2300" b="1" dirty="0" err="1">
                <a:latin typeface="+mj-lt"/>
                <a:ea typeface="ＭＳ Ｐゴシック" pitchFamily="34" charset="-128"/>
              </a:rPr>
              <a:t>i</a:t>
            </a:r>
            <a:r>
              <a:rPr lang="en-US" sz="2300" b="1" dirty="0">
                <a:latin typeface="+mj-lt"/>
                <a:ea typeface="ＭＳ Ｐゴシック" pitchFamily="34" charset="-128"/>
              </a:rPr>
              <a:t>) mandates LGs to collect certain types of taxes</a:t>
            </a:r>
          </a:p>
          <a:p>
            <a:pPr algn="just"/>
            <a:r>
              <a:rPr lang="en-US" sz="2300" b="1" dirty="0">
                <a:solidFill>
                  <a:srgbClr val="0033CC"/>
                </a:solidFill>
                <a:latin typeface="+mj-lt"/>
                <a:ea typeface="ＭＳ Ｐゴシック" pitchFamily="34" charset="-128"/>
              </a:rPr>
              <a:t>The main source of revenue in urban LGs is property taxes averagely contributing to 24%, followed by the planning fees (23%) and business licenses and LST (12%)</a:t>
            </a:r>
          </a:p>
          <a:p>
            <a:pPr algn="just"/>
            <a:r>
              <a:rPr lang="en-US" sz="2300" b="1" dirty="0">
                <a:latin typeface="+mj-lt"/>
                <a:ea typeface="ＭＳ Ｐゴシック" pitchFamily="34" charset="-128"/>
              </a:rPr>
              <a:t>The least local revenue collections is from hotel taxes and (8%) and market dues.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76151553"/>
              </p:ext>
            </p:extLst>
          </p:nvPr>
        </p:nvGraphicFramePr>
        <p:xfrm>
          <a:off x="0" y="3246120"/>
          <a:ext cx="91440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a:solidFill>
            <a:schemeClr val="accent2">
              <a:lumMod val="20000"/>
              <a:lumOff val="80000"/>
            </a:schemeClr>
          </a:solidFill>
        </p:spPr>
        <p:txBody>
          <a:bodyPr anchor="ctr">
            <a:normAutofit fontScale="90000"/>
          </a:bodyPr>
          <a:lstStyle/>
          <a:p>
            <a:r>
              <a:rPr lang="en-US" sz="4000" b="1" dirty="0">
                <a:solidFill>
                  <a:schemeClr val="accent3">
                    <a:lumMod val="75000"/>
                  </a:schemeClr>
                </a:solidFill>
                <a:effectLst/>
              </a:rPr>
              <a:t>Contribution of local revenue to the total budget</a:t>
            </a:r>
          </a:p>
        </p:txBody>
      </p:sp>
      <p:sp>
        <p:nvSpPr>
          <p:cNvPr id="3" name="Content Placeholder 2"/>
          <p:cNvSpPr>
            <a:spLocks noGrp="1"/>
          </p:cNvSpPr>
          <p:nvPr>
            <p:ph sz="half" idx="1"/>
          </p:nvPr>
        </p:nvSpPr>
        <p:spPr>
          <a:xfrm>
            <a:off x="0" y="1219200"/>
            <a:ext cx="9090431" cy="2209800"/>
          </a:xfrm>
          <a:solidFill>
            <a:srgbClr val="CCFFFF"/>
          </a:solidFill>
        </p:spPr>
        <p:txBody>
          <a:bodyPr>
            <a:normAutofit/>
          </a:bodyPr>
          <a:lstStyle/>
          <a:p>
            <a:pPr algn="just"/>
            <a:r>
              <a:rPr lang="en-US" sz="2000" b="1" dirty="0">
                <a:latin typeface="+mj-lt"/>
                <a:ea typeface="ＭＳ Ｐゴシック" pitchFamily="34" charset="-128"/>
              </a:rPr>
              <a:t>The PFM reform strategy sets a national target for the percentage of </a:t>
            </a:r>
            <a:r>
              <a:rPr lang="en-US" sz="2000" b="1" dirty="0" err="1">
                <a:latin typeface="+mj-lt"/>
                <a:ea typeface="ＭＳ Ｐゴシック" pitchFamily="34" charset="-128"/>
              </a:rPr>
              <a:t>lg</a:t>
            </a:r>
            <a:r>
              <a:rPr lang="en-US" sz="2000" b="1" dirty="0">
                <a:latin typeface="+mj-lt"/>
                <a:ea typeface="ＭＳ Ｐゴシック" pitchFamily="34" charset="-128"/>
              </a:rPr>
              <a:t> own source revenue for urban LGs at 30% of their budget</a:t>
            </a:r>
          </a:p>
          <a:p>
            <a:pPr algn="just"/>
            <a:r>
              <a:rPr lang="en-US" sz="2000" b="1" dirty="0">
                <a:solidFill>
                  <a:srgbClr val="0033CC"/>
                </a:solidFill>
                <a:latin typeface="+mj-lt"/>
                <a:ea typeface="ＭＳ Ｐゴシック" pitchFamily="34" charset="-128"/>
              </a:rPr>
              <a:t>Only 29% of the urban councils had attained this required target</a:t>
            </a:r>
          </a:p>
          <a:p>
            <a:pPr algn="just"/>
            <a:r>
              <a:rPr lang="en-US" sz="2000" b="1" dirty="0">
                <a:latin typeface="+mj-lt"/>
                <a:ea typeface="ＭＳ Ｐゴシック" pitchFamily="34" charset="-128"/>
              </a:rPr>
              <a:t>Many urban authorities (35%) were contributing between 0 to 10% </a:t>
            </a:r>
          </a:p>
          <a:p>
            <a:pPr algn="just"/>
            <a:r>
              <a:rPr lang="en-US" sz="2000" b="1" dirty="0">
                <a:solidFill>
                  <a:srgbClr val="0033CC"/>
                </a:solidFill>
                <a:latin typeface="+mj-lt"/>
                <a:ea typeface="ＭＳ Ｐゴシック" pitchFamily="34" charset="-128"/>
              </a:rPr>
              <a:t>TC comparatively had better performance (50%) while the least performance was observed among cities with 36% contributing 0 – 10%</a:t>
            </a:r>
          </a:p>
        </p:txBody>
      </p:sp>
      <p:pic>
        <p:nvPicPr>
          <p:cNvPr id="7" name="Content Placeholder 6"/>
          <p:cNvPicPr>
            <a:picLocks noGrp="1" noChangeAspect="1"/>
          </p:cNvPicPr>
          <p:nvPr>
            <p:ph sz="half" idx="2"/>
          </p:nvPr>
        </p:nvPicPr>
        <p:blipFill>
          <a:blip r:embed="rId2"/>
          <a:stretch>
            <a:fillRect/>
          </a:stretch>
        </p:blipFill>
        <p:spPr>
          <a:xfrm>
            <a:off x="53569" y="3337560"/>
            <a:ext cx="9036862" cy="3520440"/>
          </a:xfrm>
          <a:prstGeom prst="rect">
            <a:avLst/>
          </a:prstGeom>
        </p:spPr>
      </p:pic>
    </p:spTree>
    <p:extLst>
      <p:ext uri="{BB962C8B-B14F-4D97-AF65-F5344CB8AC3E}">
        <p14:creationId xmlns:p14="http://schemas.microsoft.com/office/powerpoint/2010/main" val="39696335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38100"/>
            <a:ext cx="8122920" cy="1143000"/>
          </a:xfrm>
          <a:solidFill>
            <a:schemeClr val="accent2">
              <a:lumMod val="20000"/>
              <a:lumOff val="80000"/>
            </a:schemeClr>
          </a:solidFill>
        </p:spPr>
        <p:txBody>
          <a:bodyPr/>
          <a:lstStyle/>
          <a:p>
            <a:r>
              <a:rPr lang="en-US" b="1" dirty="0">
                <a:effectLst/>
              </a:rPr>
              <a:t>Challenges</a:t>
            </a:r>
          </a:p>
        </p:txBody>
      </p:sp>
      <p:sp>
        <p:nvSpPr>
          <p:cNvPr id="5" name="Content Placeholder 4"/>
          <p:cNvSpPr>
            <a:spLocks noGrp="1"/>
          </p:cNvSpPr>
          <p:nvPr>
            <p:ph idx="1"/>
          </p:nvPr>
        </p:nvSpPr>
        <p:spPr>
          <a:xfrm>
            <a:off x="810768" y="1371600"/>
            <a:ext cx="8333232" cy="5448300"/>
          </a:xfrm>
        </p:spPr>
        <p:txBody>
          <a:bodyPr>
            <a:normAutofit fontScale="92500" lnSpcReduction="10000"/>
          </a:bodyPr>
          <a:lstStyle/>
          <a:p>
            <a:pPr algn="just"/>
            <a:r>
              <a:rPr lang="en-US" b="1" dirty="0"/>
              <a:t>Inadequate support to LGs on local revenue enhancement</a:t>
            </a:r>
          </a:p>
          <a:p>
            <a:pPr algn="just"/>
            <a:r>
              <a:rPr lang="en-US" b="1" dirty="0">
                <a:solidFill>
                  <a:srgbClr val="0033CC"/>
                </a:solidFill>
              </a:rPr>
              <a:t>Lack of updated and automated tax payer registers</a:t>
            </a:r>
          </a:p>
          <a:p>
            <a:pPr algn="just"/>
            <a:r>
              <a:rPr lang="en-US" b="1" dirty="0"/>
              <a:t>Limited awareness and application of legal framework </a:t>
            </a:r>
          </a:p>
          <a:p>
            <a:pPr algn="just"/>
            <a:r>
              <a:rPr lang="en-US" b="1" dirty="0">
                <a:solidFill>
                  <a:srgbClr val="0033CC"/>
                </a:solidFill>
              </a:rPr>
              <a:t>Absence of policies to manage large and high informal sector</a:t>
            </a:r>
          </a:p>
          <a:p>
            <a:pPr algn="just"/>
            <a:r>
              <a:rPr lang="en-US" b="1" dirty="0"/>
              <a:t>Little coverage of IRAS</a:t>
            </a:r>
          </a:p>
          <a:p>
            <a:pPr algn="just"/>
            <a:r>
              <a:rPr lang="en-US" b="1" dirty="0">
                <a:solidFill>
                  <a:srgbClr val="0033CC"/>
                </a:solidFill>
              </a:rPr>
              <a:t>Challenges in utilization of OSR system in an effective and efficient manner</a:t>
            </a:r>
          </a:p>
        </p:txBody>
      </p:sp>
      <p:pic>
        <p:nvPicPr>
          <p:cNvPr id="4" name="Picture 29">
            <a:extLst>
              <a:ext uri="{FF2B5EF4-FFF2-40B4-BE49-F238E27FC236}">
                <a16:creationId xmlns:a16="http://schemas.microsoft.com/office/drawing/2014/main" id="{8976624B-0AC8-B592-275D-2653555B02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9605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896" y="38100"/>
            <a:ext cx="8071104" cy="1143000"/>
          </a:xfrm>
          <a:solidFill>
            <a:schemeClr val="accent2">
              <a:lumMod val="20000"/>
              <a:lumOff val="80000"/>
            </a:schemeClr>
          </a:solidFill>
        </p:spPr>
        <p:txBody>
          <a:bodyPr anchor="ctr">
            <a:normAutofit/>
          </a:bodyPr>
          <a:lstStyle/>
          <a:p>
            <a:r>
              <a:rPr lang="en-US" b="1" dirty="0">
                <a:effectLst/>
              </a:rPr>
              <a:t>Recommendations</a:t>
            </a:r>
          </a:p>
        </p:txBody>
      </p:sp>
      <p:sp>
        <p:nvSpPr>
          <p:cNvPr id="3" name="Content Placeholder 2"/>
          <p:cNvSpPr>
            <a:spLocks noGrp="1"/>
          </p:cNvSpPr>
          <p:nvPr>
            <p:ph idx="1"/>
          </p:nvPr>
        </p:nvSpPr>
        <p:spPr>
          <a:xfrm>
            <a:off x="1072896" y="1447800"/>
            <a:ext cx="8071104" cy="5372100"/>
          </a:xfrm>
        </p:spPr>
        <p:txBody>
          <a:bodyPr>
            <a:normAutofit/>
          </a:bodyPr>
          <a:lstStyle/>
          <a:p>
            <a:pPr algn="just"/>
            <a:r>
              <a:rPr lang="en-US" b="1" dirty="0"/>
              <a:t>LGFC should fast-track IRAS roll out </a:t>
            </a:r>
          </a:p>
          <a:p>
            <a:pPr algn="just"/>
            <a:r>
              <a:rPr lang="en-US" b="1" dirty="0">
                <a:solidFill>
                  <a:srgbClr val="0033CC"/>
                </a:solidFill>
              </a:rPr>
              <a:t>Introduction of technological innovations e.g. GIS to locate property</a:t>
            </a:r>
          </a:p>
          <a:p>
            <a:pPr algn="just"/>
            <a:r>
              <a:rPr lang="en-US" b="1" dirty="0"/>
              <a:t>Strengthen collaboration among the stakeholders in collection, management and administration of OSR</a:t>
            </a:r>
          </a:p>
          <a:p>
            <a:pPr algn="just"/>
            <a:r>
              <a:rPr lang="en-US" b="1" dirty="0">
                <a:solidFill>
                  <a:srgbClr val="0033CC"/>
                </a:solidFill>
              </a:rPr>
              <a:t>Harmonize local revenue collection in urban authorities</a:t>
            </a:r>
          </a:p>
          <a:p>
            <a:pPr algn="just"/>
            <a:r>
              <a:rPr lang="en-US" b="1" dirty="0"/>
              <a:t>Refine the local revenue laws</a:t>
            </a:r>
          </a:p>
        </p:txBody>
      </p:sp>
      <p:pic>
        <p:nvPicPr>
          <p:cNvPr id="4" name="Picture 29">
            <a:extLst>
              <a:ext uri="{FF2B5EF4-FFF2-40B4-BE49-F238E27FC236}">
                <a16:creationId xmlns:a16="http://schemas.microsoft.com/office/drawing/2014/main" id="{CB4C8F8E-7F56-3BAF-5180-FAB79D40A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8470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a:solidFill>
            <a:schemeClr val="accent2">
              <a:lumMod val="20000"/>
              <a:lumOff val="80000"/>
            </a:schemeClr>
          </a:solidFill>
        </p:spPr>
        <p:txBody>
          <a:bodyPr anchor="ctr">
            <a:normAutofit fontScale="90000"/>
          </a:bodyPr>
          <a:lstStyle/>
          <a:p>
            <a:r>
              <a:rPr lang="en-US" b="1" dirty="0">
                <a:effectLst/>
              </a:rPr>
              <a:t>Local revenue budget realization</a:t>
            </a:r>
          </a:p>
        </p:txBody>
      </p:sp>
      <p:sp>
        <p:nvSpPr>
          <p:cNvPr id="3" name="Content Placeholder 2"/>
          <p:cNvSpPr>
            <a:spLocks noGrp="1"/>
          </p:cNvSpPr>
          <p:nvPr>
            <p:ph sz="half" idx="1"/>
          </p:nvPr>
        </p:nvSpPr>
        <p:spPr>
          <a:xfrm>
            <a:off x="0" y="1143000"/>
            <a:ext cx="9112758" cy="2133600"/>
          </a:xfrm>
          <a:solidFill>
            <a:srgbClr val="CCFFFF"/>
          </a:solidFill>
        </p:spPr>
        <p:txBody>
          <a:bodyPr>
            <a:normAutofit fontScale="92500" lnSpcReduction="20000"/>
          </a:bodyPr>
          <a:lstStyle/>
          <a:p>
            <a:r>
              <a:rPr lang="en-US" sz="2400" b="1" dirty="0"/>
              <a:t>Urban authorities were averagely collection 2/3 of their budgeted local revenue</a:t>
            </a:r>
          </a:p>
          <a:p>
            <a:r>
              <a:rPr lang="en-US" sz="2400" b="1" dirty="0">
                <a:solidFill>
                  <a:srgbClr val="0033CC"/>
                </a:solidFill>
              </a:rPr>
              <a:t>The best local revenue realization was observed in the cities (81.6%) while the least realization was observed in TCs (58%)</a:t>
            </a:r>
          </a:p>
          <a:p>
            <a:r>
              <a:rPr lang="en-US" sz="2400" b="1" dirty="0"/>
              <a:t>Urban authorities in central had comparatively better local revenue realization (95%) while north had the least realization (57%)</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028672"/>
              </p:ext>
            </p:extLst>
          </p:nvPr>
        </p:nvGraphicFramePr>
        <p:xfrm>
          <a:off x="0" y="3276601"/>
          <a:ext cx="91440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3685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a:solidFill>
            <a:schemeClr val="accent2">
              <a:lumMod val="20000"/>
              <a:lumOff val="80000"/>
            </a:schemeClr>
          </a:solidFill>
        </p:spPr>
        <p:txBody>
          <a:bodyPr anchor="ctr">
            <a:normAutofit fontScale="90000"/>
          </a:bodyPr>
          <a:lstStyle/>
          <a:p>
            <a:r>
              <a:rPr lang="en-US" b="1" dirty="0">
                <a:effectLst/>
              </a:rPr>
              <a:t>Challenges &amp; recommendations</a:t>
            </a:r>
          </a:p>
        </p:txBody>
      </p:sp>
      <p:sp>
        <p:nvSpPr>
          <p:cNvPr id="5" name="Content Placeholder 4"/>
          <p:cNvSpPr>
            <a:spLocks noGrp="1"/>
          </p:cNvSpPr>
          <p:nvPr>
            <p:ph idx="1"/>
          </p:nvPr>
        </p:nvSpPr>
        <p:spPr>
          <a:xfrm>
            <a:off x="1066800" y="1447800"/>
            <a:ext cx="7924800" cy="5257800"/>
          </a:xfrm>
        </p:spPr>
        <p:txBody>
          <a:bodyPr>
            <a:normAutofit/>
          </a:bodyPr>
          <a:lstStyle/>
          <a:p>
            <a:pPr algn="just"/>
            <a:r>
              <a:rPr lang="en-US" b="1" dirty="0"/>
              <a:t>Inadequate capacity in budgeting among </a:t>
            </a:r>
            <a:r>
              <a:rPr lang="en-US" b="1" dirty="0" err="1"/>
              <a:t>lg</a:t>
            </a:r>
            <a:r>
              <a:rPr lang="en-US" b="1" dirty="0"/>
              <a:t> staff</a:t>
            </a:r>
          </a:p>
          <a:p>
            <a:pPr algn="just"/>
            <a:r>
              <a:rPr lang="en-US" b="1" dirty="0">
                <a:solidFill>
                  <a:srgbClr val="0033CC"/>
                </a:solidFill>
              </a:rPr>
              <a:t>Unrealistic budgeting and poor local revenue collections practices affect budget implementation and effective service delivery</a:t>
            </a:r>
          </a:p>
          <a:p>
            <a:pPr algn="just"/>
            <a:r>
              <a:rPr lang="en-US" b="1" dirty="0"/>
              <a:t>There is a need to support LGs in budgeting to ensure more accurate forecasting of their local revenue abilities</a:t>
            </a:r>
          </a:p>
        </p:txBody>
      </p:sp>
      <p:pic>
        <p:nvPicPr>
          <p:cNvPr id="4" name="Picture 29">
            <a:extLst>
              <a:ext uri="{FF2B5EF4-FFF2-40B4-BE49-F238E27FC236}">
                <a16:creationId xmlns:a16="http://schemas.microsoft.com/office/drawing/2014/main" id="{14BAADE8-F996-3C98-E54E-6E3463DF92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8890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138722"/>
            <a:ext cx="7391870" cy="2511835"/>
          </a:xfrm>
        </p:spPr>
        <p:txBody>
          <a:bodyPr>
            <a:normAutofit/>
          </a:bodyPr>
          <a:lstStyle/>
          <a:p>
            <a:r>
              <a:rPr lang="en-US" sz="4800" b="1" dirty="0">
                <a:effectLst/>
              </a:rPr>
              <a:t>HUMAN RESOURCE</a:t>
            </a:r>
          </a:p>
        </p:txBody>
      </p:sp>
      <p:pic>
        <p:nvPicPr>
          <p:cNvPr id="3" name="Picture 29">
            <a:extLst>
              <a:ext uri="{FF2B5EF4-FFF2-40B4-BE49-F238E27FC236}">
                <a16:creationId xmlns:a16="http://schemas.microsoft.com/office/drawing/2014/main" id="{F2DD8BE5-B3F8-E482-5534-42D4E30D81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1564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8153400" cy="1143000"/>
          </a:xfrm>
          <a:solidFill>
            <a:schemeClr val="accent2">
              <a:lumMod val="20000"/>
              <a:lumOff val="80000"/>
            </a:schemeClr>
          </a:solidFill>
        </p:spPr>
        <p:txBody>
          <a:bodyPr anchor="ctr">
            <a:normAutofit/>
          </a:bodyPr>
          <a:lstStyle/>
          <a:p>
            <a:r>
              <a:rPr lang="en-US" b="1" dirty="0">
                <a:effectLst/>
              </a:rPr>
              <a:t>Staffing status in urban LGs</a:t>
            </a:r>
          </a:p>
        </p:txBody>
      </p:sp>
      <p:sp>
        <p:nvSpPr>
          <p:cNvPr id="5" name="Content Placeholder 4"/>
          <p:cNvSpPr>
            <a:spLocks noGrp="1"/>
          </p:cNvSpPr>
          <p:nvPr>
            <p:ph sz="half" idx="1"/>
          </p:nvPr>
        </p:nvSpPr>
        <p:spPr>
          <a:xfrm>
            <a:off x="0" y="1142999"/>
            <a:ext cx="9144000" cy="2057401"/>
          </a:xfrm>
          <a:solidFill>
            <a:srgbClr val="CCFFFF"/>
          </a:solidFill>
        </p:spPr>
        <p:txBody>
          <a:bodyPr>
            <a:normAutofit/>
          </a:bodyPr>
          <a:lstStyle/>
          <a:p>
            <a:pPr algn="just"/>
            <a:r>
              <a:rPr lang="en-US" sz="1800" b="1" dirty="0"/>
              <a:t>Staffing is based on an approved structure</a:t>
            </a:r>
          </a:p>
          <a:p>
            <a:pPr algn="just"/>
            <a:r>
              <a:rPr lang="en-US" sz="1800" b="1" dirty="0">
                <a:solidFill>
                  <a:srgbClr val="0033CC"/>
                </a:solidFill>
              </a:rPr>
              <a:t>At the time of the survey, all staff in all cities (except the town clerks) were all in acting positions</a:t>
            </a:r>
          </a:p>
          <a:p>
            <a:pPr algn="just"/>
            <a:r>
              <a:rPr lang="en-US" sz="1800" b="1" dirty="0"/>
              <a:t>Overall 69% of the staff position in the urban authorities were filled</a:t>
            </a:r>
          </a:p>
          <a:p>
            <a:pPr algn="just"/>
            <a:r>
              <a:rPr lang="en-US" sz="1800" b="1" dirty="0">
                <a:solidFill>
                  <a:srgbClr val="0033CC"/>
                </a:solidFill>
              </a:rPr>
              <a:t>Urban authorities in central and western Uganda had comparatively more staff position filled up (85%) while northern had the least filled up positions (57%)</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34182566"/>
              </p:ext>
            </p:extLst>
          </p:nvPr>
        </p:nvGraphicFramePr>
        <p:xfrm>
          <a:off x="0" y="3200401"/>
          <a:ext cx="9144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0185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a:solidFill>
            <a:schemeClr val="accent2">
              <a:lumMod val="20000"/>
              <a:lumOff val="80000"/>
            </a:schemeClr>
          </a:solidFill>
        </p:spPr>
        <p:txBody>
          <a:bodyPr anchor="ctr">
            <a:normAutofit fontScale="90000"/>
          </a:bodyPr>
          <a:lstStyle/>
          <a:p>
            <a:r>
              <a:rPr lang="en-US" b="1" dirty="0">
                <a:effectLst/>
              </a:rPr>
              <a:t>Challenges, implications &amp; recommendations</a:t>
            </a:r>
          </a:p>
        </p:txBody>
      </p:sp>
      <p:sp>
        <p:nvSpPr>
          <p:cNvPr id="5" name="Content Placeholder 4"/>
          <p:cNvSpPr>
            <a:spLocks noGrp="1"/>
          </p:cNvSpPr>
          <p:nvPr>
            <p:ph idx="1"/>
          </p:nvPr>
        </p:nvSpPr>
        <p:spPr>
          <a:xfrm>
            <a:off x="990600" y="1295400"/>
            <a:ext cx="8153400" cy="5181600"/>
          </a:xfrm>
        </p:spPr>
        <p:txBody>
          <a:bodyPr>
            <a:normAutofit fontScale="77500" lnSpcReduction="20000"/>
          </a:bodyPr>
          <a:lstStyle/>
          <a:p>
            <a:pPr algn="just"/>
            <a:r>
              <a:rPr lang="en-US" b="1" dirty="0"/>
              <a:t>Inadequacies in staffing affect the efficiency and effectiveness of LG service delivery</a:t>
            </a:r>
          </a:p>
          <a:p>
            <a:pPr algn="just"/>
            <a:r>
              <a:rPr lang="en-US" b="1" dirty="0">
                <a:solidFill>
                  <a:srgbClr val="0033CC"/>
                </a:solidFill>
              </a:rPr>
              <a:t>The available wage bills are inadequate </a:t>
            </a:r>
          </a:p>
          <a:p>
            <a:pPr algn="just"/>
            <a:r>
              <a:rPr lang="en-US" b="1" dirty="0"/>
              <a:t>There is need for reviewing the terms of service in LGs’ civil service to attract and retain staff</a:t>
            </a:r>
          </a:p>
          <a:p>
            <a:pPr algn="just"/>
            <a:r>
              <a:rPr lang="en-US" b="1" dirty="0">
                <a:solidFill>
                  <a:srgbClr val="0033CC"/>
                </a:solidFill>
              </a:rPr>
              <a:t>Reviewing LG structure to allow for career progression</a:t>
            </a:r>
          </a:p>
          <a:p>
            <a:pPr algn="just"/>
            <a:r>
              <a:rPr lang="en-US" b="1" dirty="0"/>
              <a:t>Mops to support cities to customize the approved structure</a:t>
            </a:r>
          </a:p>
          <a:p>
            <a:pPr algn="just"/>
            <a:r>
              <a:rPr lang="en-US" b="1" dirty="0">
                <a:solidFill>
                  <a:srgbClr val="0033CC"/>
                </a:solidFill>
              </a:rPr>
              <a:t>The cg should increase the wage bill to enable LGs fill more positions</a:t>
            </a:r>
          </a:p>
          <a:p>
            <a:pPr algn="just"/>
            <a:r>
              <a:rPr lang="en-US" b="1" dirty="0"/>
              <a:t>There in a need to revise the structure of the LGs in greater Kampala metropolitan area to match with the service delivery requirements.</a:t>
            </a:r>
          </a:p>
        </p:txBody>
      </p:sp>
      <p:pic>
        <p:nvPicPr>
          <p:cNvPr id="4" name="Picture 29">
            <a:extLst>
              <a:ext uri="{FF2B5EF4-FFF2-40B4-BE49-F238E27FC236}">
                <a16:creationId xmlns:a16="http://schemas.microsoft.com/office/drawing/2014/main" id="{DE7E462B-5572-FDB8-190C-C46412E07D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41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3E8-9A00-47D7-9EAD-EDA66E993CB8}"/>
              </a:ext>
            </a:extLst>
          </p:cNvPr>
          <p:cNvSpPr>
            <a:spLocks noGrp="1"/>
          </p:cNvSpPr>
          <p:nvPr>
            <p:ph type="title"/>
          </p:nvPr>
        </p:nvSpPr>
        <p:spPr>
          <a:xfrm>
            <a:off x="990600" y="0"/>
            <a:ext cx="81534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Current urbanization trends</a:t>
            </a:r>
            <a:endParaRPr lang="en-UG" sz="4000" b="1" dirty="0">
              <a:ln w="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E55A314-E95A-439A-B676-3BA7AA38CED5}"/>
              </a:ext>
            </a:extLst>
          </p:cNvPr>
          <p:cNvSpPr>
            <a:spLocks noGrp="1"/>
          </p:cNvSpPr>
          <p:nvPr>
            <p:ph idx="1"/>
          </p:nvPr>
        </p:nvSpPr>
        <p:spPr>
          <a:xfrm>
            <a:off x="990600" y="684803"/>
            <a:ext cx="8153400" cy="2210797"/>
          </a:xfrm>
        </p:spPr>
        <p:txBody>
          <a:bodyPr>
            <a:noAutofit/>
          </a:bodyPr>
          <a:lstStyle/>
          <a:p>
            <a:pPr marL="285750" indent="-285750" algn="just">
              <a:spcBef>
                <a:spcPts val="0"/>
              </a:spcBef>
              <a:buFont typeface="Wingdings" panose="05000000000000000000" pitchFamily="2" charset="2"/>
              <a:buChar char="§"/>
              <a:defRPr/>
            </a:pPr>
            <a:r>
              <a:rPr lang="en-US" sz="1800" b="1" dirty="0">
                <a:latin typeface="+mj-lt"/>
              </a:rPr>
              <a:t>Population living in urban areas increased from 12.3% in 2002 to 18.6% in 2014 which reflects an annual urban growth rate of 5.2% - among the highest in the world</a:t>
            </a:r>
          </a:p>
          <a:p>
            <a:pPr marL="285750" indent="-285750" algn="just">
              <a:spcBef>
                <a:spcPts val="0"/>
              </a:spcBef>
              <a:buFont typeface="Wingdings" panose="05000000000000000000" pitchFamily="2" charset="2"/>
              <a:buChar char="§"/>
              <a:defRPr/>
            </a:pPr>
            <a:r>
              <a:rPr lang="en-US" sz="1800" b="1" dirty="0">
                <a:solidFill>
                  <a:srgbClr val="0033CC"/>
                </a:solidFill>
                <a:latin typeface="+mj-lt"/>
              </a:rPr>
              <a:t>Kampala accounts for 39.6% of the total urban population (</a:t>
            </a:r>
            <a:r>
              <a:rPr lang="en-US" sz="1800" b="1" dirty="0">
                <a:solidFill>
                  <a:srgbClr val="0033CC"/>
                </a:solidFill>
              </a:rPr>
              <a:t>2002 Census)</a:t>
            </a:r>
            <a:r>
              <a:rPr lang="en-US" sz="1800" b="1" dirty="0">
                <a:solidFill>
                  <a:srgbClr val="0033CC"/>
                </a:solidFill>
                <a:latin typeface="+mj-lt"/>
              </a:rPr>
              <a:t> however this reduced to 20.3% as the number of urban centres in the country increased – proliferation of urban areas</a:t>
            </a:r>
          </a:p>
          <a:p>
            <a:pPr marL="285750" indent="-285750" algn="just">
              <a:spcBef>
                <a:spcPts val="0"/>
              </a:spcBef>
              <a:buFont typeface="Wingdings" panose="05000000000000000000" pitchFamily="2" charset="2"/>
              <a:buChar char="§"/>
              <a:defRPr/>
            </a:pPr>
            <a:r>
              <a:rPr lang="en-US" sz="1800" b="1" dirty="0">
                <a:latin typeface="+mj-lt"/>
              </a:rPr>
              <a:t>By 2035 Uganda’s population is projected to 68.4 million of which 30% will be in urban areas</a:t>
            </a:r>
          </a:p>
        </p:txBody>
      </p:sp>
      <p:sp>
        <p:nvSpPr>
          <p:cNvPr id="4" name="Date Placeholder 3">
            <a:extLst>
              <a:ext uri="{FF2B5EF4-FFF2-40B4-BE49-F238E27FC236}">
                <a16:creationId xmlns:a16="http://schemas.microsoft.com/office/drawing/2014/main" id="{A23B50E6-38D6-40E8-A9A5-BDAD368AAF05}"/>
              </a:ext>
            </a:extLst>
          </p:cNvPr>
          <p:cNvSpPr>
            <a:spLocks noGrp="1"/>
          </p:cNvSpPr>
          <p:nvPr>
            <p:ph type="dt" sz="half" idx="10"/>
          </p:nvPr>
        </p:nvSpPr>
        <p:spPr/>
        <p:txBody>
          <a:bodyPr/>
          <a:lstStyle/>
          <a:p>
            <a:fld id="{F4AD2273-2DFE-4EEE-9756-1B6E9DD12497}" type="datetime1">
              <a:rPr lang="en-US" smtClean="0"/>
              <a:t>12/1/2023</a:t>
            </a:fld>
            <a:endParaRPr lang="en-US" dirty="0"/>
          </a:p>
        </p:txBody>
      </p:sp>
      <p:sp>
        <p:nvSpPr>
          <p:cNvPr id="5" name="Footer Placeholder 4">
            <a:extLst>
              <a:ext uri="{FF2B5EF4-FFF2-40B4-BE49-F238E27FC236}">
                <a16:creationId xmlns:a16="http://schemas.microsoft.com/office/drawing/2014/main" id="{926D9811-3302-4795-9628-717B68257F9F}"/>
              </a:ext>
            </a:extLst>
          </p:cNvPr>
          <p:cNvSpPr>
            <a:spLocks noGrp="1"/>
          </p:cNvSpPr>
          <p:nvPr>
            <p:ph type="ftr" sz="quarter" idx="11"/>
          </p:nvPr>
        </p:nvSpPr>
        <p:spPr/>
        <p:txBody>
          <a:bodyPr/>
          <a:lstStyle/>
          <a:p>
            <a:r>
              <a:rPr lang="en-US" dirty="0"/>
              <a:t>GIPEA AFRICA LIMITED</a:t>
            </a:r>
          </a:p>
        </p:txBody>
      </p:sp>
      <p:sp>
        <p:nvSpPr>
          <p:cNvPr id="6" name="Slide Number Placeholder 5">
            <a:extLst>
              <a:ext uri="{FF2B5EF4-FFF2-40B4-BE49-F238E27FC236}">
                <a16:creationId xmlns:a16="http://schemas.microsoft.com/office/drawing/2014/main" id="{94689F99-552E-4D44-AB08-7FC61A7A2F51}"/>
              </a:ext>
            </a:extLst>
          </p:cNvPr>
          <p:cNvSpPr>
            <a:spLocks noGrp="1"/>
          </p:cNvSpPr>
          <p:nvPr>
            <p:ph type="sldNum" sz="quarter" idx="12"/>
          </p:nvPr>
        </p:nvSpPr>
        <p:spPr/>
        <p:txBody>
          <a:bodyPr/>
          <a:lstStyle/>
          <a:p>
            <a:fld id="{B98AC166-1B4F-47B9-BA79-3BAABD98AD8B}" type="slidenum">
              <a:rPr lang="en-US" smtClean="0"/>
              <a:t>15</a:t>
            </a:fld>
            <a:endParaRPr lang="en-US" dirty="0"/>
          </a:p>
        </p:txBody>
      </p:sp>
      <p:graphicFrame>
        <p:nvGraphicFramePr>
          <p:cNvPr id="7" name="Table 6">
            <a:extLst>
              <a:ext uri="{FF2B5EF4-FFF2-40B4-BE49-F238E27FC236}">
                <a16:creationId xmlns:a16="http://schemas.microsoft.com/office/drawing/2014/main" id="{4518C1D5-2D6C-490F-BBA0-0FA5D6DC81D3}"/>
              </a:ext>
            </a:extLst>
          </p:cNvPr>
          <p:cNvGraphicFramePr>
            <a:graphicFrameLocks noGrp="1"/>
          </p:cNvGraphicFramePr>
          <p:nvPr>
            <p:extLst>
              <p:ext uri="{D42A27DB-BD31-4B8C-83A1-F6EECF244321}">
                <p14:modId xmlns:p14="http://schemas.microsoft.com/office/powerpoint/2010/main" val="676847356"/>
              </p:ext>
            </p:extLst>
          </p:nvPr>
        </p:nvGraphicFramePr>
        <p:xfrm>
          <a:off x="139699" y="2895600"/>
          <a:ext cx="8928101" cy="3886202"/>
        </p:xfrm>
        <a:graphic>
          <a:graphicData uri="http://schemas.openxmlformats.org/drawingml/2006/table">
            <a:tbl>
              <a:tblPr>
                <a:tableStyleId>{C4B1156A-380E-4F78-BDF5-A606A8083BF9}</a:tableStyleId>
              </a:tblPr>
              <a:tblGrid>
                <a:gridCol w="273585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439715">
                  <a:extLst>
                    <a:ext uri="{9D8B030D-6E8A-4147-A177-3AD203B41FA5}">
                      <a16:colId xmlns:a16="http://schemas.microsoft.com/office/drawing/2014/main" val="20004"/>
                    </a:ext>
                  </a:extLst>
                </a:gridCol>
              </a:tblGrid>
              <a:tr h="626803">
                <a:tc>
                  <a:txBody>
                    <a:bodyPr/>
                    <a:lstStyle/>
                    <a:p>
                      <a:pPr marL="0" marR="0">
                        <a:spcBef>
                          <a:spcPts val="0"/>
                        </a:spcBef>
                        <a:spcAft>
                          <a:spcPts val="0"/>
                        </a:spcAft>
                      </a:pPr>
                      <a:r>
                        <a:rPr lang="en-US" sz="2000" b="1" dirty="0">
                          <a:solidFill>
                            <a:srgbClr val="FF0000"/>
                          </a:solidFill>
                          <a:effectLst/>
                        </a:rPr>
                        <a:t>Year </a:t>
                      </a:r>
                      <a:endParaRPr lang="en-US" sz="32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tc>
                <a:tc>
                  <a:txBody>
                    <a:bodyPr/>
                    <a:lstStyle/>
                    <a:p>
                      <a:pPr marL="0" marR="0" algn="r">
                        <a:spcBef>
                          <a:spcPts val="0"/>
                        </a:spcBef>
                        <a:spcAft>
                          <a:spcPts val="0"/>
                        </a:spcAft>
                      </a:pPr>
                      <a:r>
                        <a:rPr lang="en-US" sz="2000" b="1" dirty="0">
                          <a:solidFill>
                            <a:srgbClr val="FF0000"/>
                          </a:solidFill>
                          <a:effectLst/>
                        </a:rPr>
                        <a:t>Urban</a:t>
                      </a:r>
                      <a:endParaRPr lang="en-US" sz="32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tc>
                <a:tc>
                  <a:txBody>
                    <a:bodyPr/>
                    <a:lstStyle/>
                    <a:p>
                      <a:pPr marL="0" marR="0" algn="r">
                        <a:spcBef>
                          <a:spcPts val="0"/>
                        </a:spcBef>
                        <a:spcAft>
                          <a:spcPts val="0"/>
                        </a:spcAft>
                      </a:pPr>
                      <a:r>
                        <a:rPr lang="en-US" sz="2000" b="1" dirty="0">
                          <a:solidFill>
                            <a:srgbClr val="FF0000"/>
                          </a:solidFill>
                          <a:effectLst/>
                        </a:rPr>
                        <a:t>Rural</a:t>
                      </a:r>
                      <a:endParaRPr lang="en-US" sz="32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tc>
                <a:tc>
                  <a:txBody>
                    <a:bodyPr/>
                    <a:lstStyle/>
                    <a:p>
                      <a:pPr marL="0" marR="0" algn="r">
                        <a:spcBef>
                          <a:spcPts val="0"/>
                        </a:spcBef>
                        <a:spcAft>
                          <a:spcPts val="0"/>
                        </a:spcAft>
                      </a:pPr>
                      <a:r>
                        <a:rPr lang="en-US" sz="2000" b="1" dirty="0">
                          <a:solidFill>
                            <a:srgbClr val="FF0000"/>
                          </a:solidFill>
                          <a:effectLst/>
                        </a:rPr>
                        <a:t>Total</a:t>
                      </a:r>
                      <a:endParaRPr lang="en-US" sz="32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tc>
                <a:tc>
                  <a:txBody>
                    <a:bodyPr/>
                    <a:lstStyle/>
                    <a:p>
                      <a:pPr marL="0" marR="0" algn="r">
                        <a:spcBef>
                          <a:spcPts val="0"/>
                        </a:spcBef>
                        <a:spcAft>
                          <a:spcPts val="0"/>
                        </a:spcAft>
                      </a:pPr>
                      <a:r>
                        <a:rPr lang="en-US" sz="2000" b="1" dirty="0">
                          <a:solidFill>
                            <a:srgbClr val="FF0000"/>
                          </a:solidFill>
                          <a:effectLst/>
                        </a:rPr>
                        <a:t>%in urban areas</a:t>
                      </a:r>
                      <a:endParaRPr lang="en-US" sz="32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tc>
                <a:extLst>
                  <a:ext uri="{0D108BD9-81ED-4DB2-BD59-A6C34878D82A}">
                    <a16:rowId xmlns:a16="http://schemas.microsoft.com/office/drawing/2014/main" val="10000"/>
                  </a:ext>
                </a:extLst>
              </a:tr>
              <a:tr h="250723">
                <a:tc>
                  <a:txBody>
                    <a:bodyPr/>
                    <a:lstStyle/>
                    <a:p>
                      <a:pPr marL="0" marR="0">
                        <a:spcBef>
                          <a:spcPts val="0"/>
                        </a:spcBef>
                        <a:spcAft>
                          <a:spcPts val="0"/>
                        </a:spcAft>
                      </a:pPr>
                      <a:r>
                        <a:rPr lang="en-US" sz="1600" b="1" dirty="0">
                          <a:solidFill>
                            <a:schemeClr val="tx1"/>
                          </a:solidFill>
                          <a:effectLst/>
                        </a:rPr>
                        <a:t>2002*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2,999,387</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21,442,697</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24,442,084</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12.3</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extLst>
                  <a:ext uri="{0D108BD9-81ED-4DB2-BD59-A6C34878D82A}">
                    <a16:rowId xmlns:a16="http://schemas.microsoft.com/office/drawing/2014/main" val="10001"/>
                  </a:ext>
                </a:extLst>
              </a:tr>
              <a:tr h="250723">
                <a:tc>
                  <a:txBody>
                    <a:bodyPr/>
                    <a:lstStyle/>
                    <a:p>
                      <a:pPr marL="0" marR="0">
                        <a:spcBef>
                          <a:spcPts val="0"/>
                        </a:spcBef>
                        <a:spcAft>
                          <a:spcPts val="0"/>
                        </a:spcAft>
                      </a:pPr>
                      <a:r>
                        <a:rPr lang="en-US" sz="1600" b="1" dirty="0">
                          <a:solidFill>
                            <a:schemeClr val="tx1"/>
                          </a:solidFill>
                          <a:effectLst/>
                        </a:rPr>
                        <a:t>2003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3,091,400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a:solidFill>
                            <a:schemeClr val="tx1"/>
                          </a:solidFill>
                          <a:effectLst/>
                        </a:rPr>
                        <a:t>21,998,000</a:t>
                      </a:r>
                      <a:endParaRPr lang="en-US" sz="2400" b="1">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a:solidFill>
                            <a:schemeClr val="tx1"/>
                          </a:solidFill>
                          <a:effectLst/>
                        </a:rPr>
                        <a:t>25,089,400</a:t>
                      </a:r>
                      <a:endParaRPr lang="en-US" sz="2400" b="1">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12.3</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extLst>
                  <a:ext uri="{0D108BD9-81ED-4DB2-BD59-A6C34878D82A}">
                    <a16:rowId xmlns:a16="http://schemas.microsoft.com/office/drawing/2014/main" val="10002"/>
                  </a:ext>
                </a:extLst>
              </a:tr>
              <a:tr h="250723">
                <a:tc>
                  <a:txBody>
                    <a:bodyPr/>
                    <a:lstStyle/>
                    <a:p>
                      <a:pPr marL="0" marR="0">
                        <a:spcBef>
                          <a:spcPts val="0"/>
                        </a:spcBef>
                        <a:spcAft>
                          <a:spcPts val="0"/>
                        </a:spcAft>
                      </a:pPr>
                      <a:r>
                        <a:rPr lang="en-US" sz="1600" b="1" dirty="0">
                          <a:solidFill>
                            <a:schemeClr val="tx1"/>
                          </a:solidFill>
                          <a:effectLst/>
                        </a:rPr>
                        <a:t>2004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3,247,000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22,612,700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25,859,700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12.6</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extLst>
                  <a:ext uri="{0D108BD9-81ED-4DB2-BD59-A6C34878D82A}">
                    <a16:rowId xmlns:a16="http://schemas.microsoft.com/office/drawing/2014/main" val="10003"/>
                  </a:ext>
                </a:extLst>
              </a:tr>
              <a:tr h="250723">
                <a:tc>
                  <a:txBody>
                    <a:bodyPr/>
                    <a:lstStyle/>
                    <a:p>
                      <a:pPr marL="0" marR="0">
                        <a:spcBef>
                          <a:spcPts val="0"/>
                        </a:spcBef>
                        <a:spcAft>
                          <a:spcPts val="0"/>
                        </a:spcAft>
                      </a:pPr>
                      <a:r>
                        <a:rPr lang="en-US" sz="1600" b="1" dirty="0">
                          <a:solidFill>
                            <a:schemeClr val="tx1"/>
                          </a:solidFill>
                          <a:effectLst/>
                        </a:rPr>
                        <a:t>2005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3,410,500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23,330,800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26,741,300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12.8</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extLst>
                  <a:ext uri="{0D108BD9-81ED-4DB2-BD59-A6C34878D82A}">
                    <a16:rowId xmlns:a16="http://schemas.microsoft.com/office/drawing/2014/main" val="10004"/>
                  </a:ext>
                </a:extLst>
              </a:tr>
              <a:tr h="250723">
                <a:tc>
                  <a:txBody>
                    <a:bodyPr/>
                    <a:lstStyle/>
                    <a:p>
                      <a:pPr marL="0" marR="0">
                        <a:spcBef>
                          <a:spcPts val="0"/>
                        </a:spcBef>
                        <a:spcAft>
                          <a:spcPts val="0"/>
                        </a:spcAft>
                      </a:pPr>
                      <a:r>
                        <a:rPr lang="en-US" sz="1600" b="1" dirty="0">
                          <a:solidFill>
                            <a:schemeClr val="tx1"/>
                          </a:solidFill>
                          <a:effectLst/>
                        </a:rPr>
                        <a:t>2006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3,582,200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24,047,100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27,629,300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13</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extLst>
                  <a:ext uri="{0D108BD9-81ED-4DB2-BD59-A6C34878D82A}">
                    <a16:rowId xmlns:a16="http://schemas.microsoft.com/office/drawing/2014/main" val="10005"/>
                  </a:ext>
                </a:extLst>
              </a:tr>
              <a:tr h="250723">
                <a:tc>
                  <a:txBody>
                    <a:bodyPr/>
                    <a:lstStyle/>
                    <a:p>
                      <a:pPr marL="0" marR="0">
                        <a:spcBef>
                          <a:spcPts val="0"/>
                        </a:spcBef>
                        <a:spcAft>
                          <a:spcPts val="0"/>
                        </a:spcAft>
                      </a:pPr>
                      <a:r>
                        <a:rPr lang="en-US" sz="1600" b="1">
                          <a:solidFill>
                            <a:schemeClr val="tx1"/>
                          </a:solidFill>
                          <a:effectLst/>
                        </a:rPr>
                        <a:t>2007 </a:t>
                      </a:r>
                      <a:endParaRPr lang="en-US" sz="2400" b="1">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3,762,600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24,818,700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28,581,300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tc>
                  <a:txBody>
                    <a:bodyPr/>
                    <a:lstStyle/>
                    <a:p>
                      <a:pPr marL="0" marR="0" algn="r">
                        <a:spcBef>
                          <a:spcPts val="0"/>
                        </a:spcBef>
                        <a:spcAft>
                          <a:spcPts val="0"/>
                        </a:spcAft>
                      </a:pPr>
                      <a:r>
                        <a:rPr lang="en-US" sz="1600" b="1" dirty="0">
                          <a:solidFill>
                            <a:schemeClr val="tx1"/>
                          </a:solidFill>
                          <a:effectLst/>
                        </a:rPr>
                        <a:t>13.2</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FF"/>
                    </a:solidFill>
                  </a:tcPr>
                </a:tc>
                <a:extLst>
                  <a:ext uri="{0D108BD9-81ED-4DB2-BD59-A6C34878D82A}">
                    <a16:rowId xmlns:a16="http://schemas.microsoft.com/office/drawing/2014/main" val="10006"/>
                  </a:ext>
                </a:extLst>
              </a:tr>
              <a:tr h="250723">
                <a:tc>
                  <a:txBody>
                    <a:bodyPr/>
                    <a:lstStyle/>
                    <a:p>
                      <a:pPr marL="0" marR="0">
                        <a:spcBef>
                          <a:spcPts val="0"/>
                        </a:spcBef>
                        <a:spcAft>
                          <a:spcPts val="0"/>
                        </a:spcAft>
                      </a:pPr>
                      <a:r>
                        <a:rPr lang="en-US" sz="1600" b="1" dirty="0">
                          <a:solidFill>
                            <a:schemeClr val="tx1"/>
                          </a:solidFill>
                          <a:effectLst/>
                        </a:rPr>
                        <a:t>2008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4,372,000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25,220,600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29,592,600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14.8</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extLst>
                  <a:ext uri="{0D108BD9-81ED-4DB2-BD59-A6C34878D82A}">
                    <a16:rowId xmlns:a16="http://schemas.microsoft.com/office/drawing/2014/main" val="10007"/>
                  </a:ext>
                </a:extLst>
              </a:tr>
              <a:tr h="250723">
                <a:tc>
                  <a:txBody>
                    <a:bodyPr/>
                    <a:lstStyle/>
                    <a:p>
                      <a:pPr marL="0" marR="0">
                        <a:spcBef>
                          <a:spcPts val="0"/>
                        </a:spcBef>
                        <a:spcAft>
                          <a:spcPts val="0"/>
                        </a:spcAft>
                      </a:pPr>
                      <a:r>
                        <a:rPr lang="en-US" sz="1600" b="1" dirty="0">
                          <a:solidFill>
                            <a:schemeClr val="tx1"/>
                          </a:solidFill>
                          <a:effectLst/>
                        </a:rPr>
                        <a:t>2009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4,524,600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26,136,700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30,661,300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a:solidFill>
                            <a:schemeClr val="tx1"/>
                          </a:solidFill>
                          <a:effectLst/>
                        </a:rPr>
                        <a:t>14.8</a:t>
                      </a:r>
                      <a:endParaRPr lang="en-US" sz="2400" b="1">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extLst>
                  <a:ext uri="{0D108BD9-81ED-4DB2-BD59-A6C34878D82A}">
                    <a16:rowId xmlns:a16="http://schemas.microsoft.com/office/drawing/2014/main" val="10008"/>
                  </a:ext>
                </a:extLst>
              </a:tr>
              <a:tr h="250723">
                <a:tc>
                  <a:txBody>
                    <a:bodyPr/>
                    <a:lstStyle/>
                    <a:p>
                      <a:pPr marL="0" marR="0">
                        <a:spcBef>
                          <a:spcPts val="0"/>
                        </a:spcBef>
                        <a:spcAft>
                          <a:spcPts val="0"/>
                        </a:spcAft>
                      </a:pPr>
                      <a:r>
                        <a:rPr lang="en-US" sz="1600" b="1" dirty="0">
                          <a:solidFill>
                            <a:srgbClr val="FF0000"/>
                          </a:solidFill>
                          <a:effectLst/>
                        </a:rPr>
                        <a:t>2010 </a:t>
                      </a:r>
                      <a:endParaRPr lang="en-US" sz="24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rgbClr val="FF0000"/>
                          </a:solidFill>
                          <a:effectLst/>
                        </a:rPr>
                        <a:t>4,692,200</a:t>
                      </a:r>
                      <a:endParaRPr lang="en-US" sz="2400" b="1" dirty="0">
                        <a:solidFill>
                          <a:srgbClr val="FF0000"/>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27,092,400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31,784,600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14.8</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extLst>
                  <a:ext uri="{0D108BD9-81ED-4DB2-BD59-A6C34878D82A}">
                    <a16:rowId xmlns:a16="http://schemas.microsoft.com/office/drawing/2014/main" val="10009"/>
                  </a:ext>
                </a:extLst>
              </a:tr>
              <a:tr h="250723">
                <a:tc>
                  <a:txBody>
                    <a:bodyPr/>
                    <a:lstStyle/>
                    <a:p>
                      <a:pPr marL="0" marR="0">
                        <a:spcBef>
                          <a:spcPts val="0"/>
                        </a:spcBef>
                        <a:spcAft>
                          <a:spcPts val="0"/>
                        </a:spcAft>
                      </a:pPr>
                      <a:r>
                        <a:rPr lang="en-US" sz="1600" b="1" dirty="0">
                          <a:solidFill>
                            <a:schemeClr val="tx1"/>
                          </a:solidFill>
                          <a:effectLst/>
                        </a:rPr>
                        <a:t>2011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4,859,600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28,080,200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32,939,800</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tc>
                  <a:txBody>
                    <a:bodyPr/>
                    <a:lstStyle/>
                    <a:p>
                      <a:pPr marL="0" marR="0" algn="r">
                        <a:spcBef>
                          <a:spcPts val="0"/>
                        </a:spcBef>
                        <a:spcAft>
                          <a:spcPts val="0"/>
                        </a:spcAft>
                      </a:pPr>
                      <a:r>
                        <a:rPr lang="en-US" sz="1600" b="1" dirty="0">
                          <a:solidFill>
                            <a:schemeClr val="tx1"/>
                          </a:solidFill>
                          <a:effectLst/>
                        </a:rPr>
                        <a:t>14.8</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00FF00"/>
                    </a:solidFill>
                  </a:tcPr>
                </a:tc>
                <a:extLst>
                  <a:ext uri="{0D108BD9-81ED-4DB2-BD59-A6C34878D82A}">
                    <a16:rowId xmlns:a16="http://schemas.microsoft.com/office/drawing/2014/main" val="10010"/>
                  </a:ext>
                </a:extLst>
              </a:tr>
              <a:tr h="250723">
                <a:tc>
                  <a:txBody>
                    <a:bodyPr/>
                    <a:lstStyle/>
                    <a:p>
                      <a:pPr marL="0" marR="0">
                        <a:spcBef>
                          <a:spcPts val="0"/>
                        </a:spcBef>
                        <a:spcAft>
                          <a:spcPts val="0"/>
                        </a:spcAft>
                      </a:pPr>
                      <a:r>
                        <a:rPr lang="en-US" sz="1600" b="1" dirty="0">
                          <a:solidFill>
                            <a:schemeClr val="tx1"/>
                          </a:solidFill>
                          <a:effectLst/>
                          <a:highlight>
                            <a:srgbClr val="FFFF00"/>
                          </a:highlight>
                        </a:rPr>
                        <a:t>2014* </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a:solidFill>
                            <a:schemeClr val="tx1"/>
                          </a:solidFill>
                          <a:effectLst/>
                          <a:highlight>
                            <a:srgbClr val="FFFF00"/>
                          </a:highlight>
                        </a:rPr>
                        <a:t>7,425,864</a:t>
                      </a:r>
                      <a:endParaRPr lang="en-US" sz="2400" b="1">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27,208,786</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34,634,650</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21.4</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extLst>
                  <a:ext uri="{0D108BD9-81ED-4DB2-BD59-A6C34878D82A}">
                    <a16:rowId xmlns:a16="http://schemas.microsoft.com/office/drawing/2014/main" val="10011"/>
                  </a:ext>
                </a:extLst>
              </a:tr>
              <a:tr h="250723">
                <a:tc>
                  <a:txBody>
                    <a:bodyPr/>
                    <a:lstStyle/>
                    <a:p>
                      <a:pPr marL="0" marR="0">
                        <a:spcBef>
                          <a:spcPts val="0"/>
                        </a:spcBef>
                        <a:spcAft>
                          <a:spcPts val="0"/>
                        </a:spcAft>
                      </a:pPr>
                      <a:r>
                        <a:rPr lang="en-US" sz="1600" b="1" dirty="0">
                          <a:solidFill>
                            <a:schemeClr val="tx1"/>
                          </a:solidFill>
                          <a:effectLst/>
                        </a:rPr>
                        <a:t>2015 </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rPr>
                        <a:t>7,759,918</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rPr>
                        <a:t>27,883,006</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rPr>
                        <a:t>35,648,924</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rPr>
                        <a:t>21.8</a:t>
                      </a:r>
                      <a:endParaRPr lang="en-US" sz="2400" b="1" dirty="0">
                        <a:solidFill>
                          <a:schemeClr val="tx1"/>
                        </a:solidFill>
                        <a:effectLs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extLst>
                  <a:ext uri="{0D108BD9-81ED-4DB2-BD59-A6C34878D82A}">
                    <a16:rowId xmlns:a16="http://schemas.microsoft.com/office/drawing/2014/main" val="10012"/>
                  </a:ext>
                </a:extLst>
              </a:tr>
              <a:tr h="250723">
                <a:tc>
                  <a:txBody>
                    <a:bodyPr/>
                    <a:lstStyle/>
                    <a:p>
                      <a:pPr marL="0" marR="0">
                        <a:spcBef>
                          <a:spcPts val="0"/>
                        </a:spcBef>
                        <a:spcAft>
                          <a:spcPts val="0"/>
                        </a:spcAft>
                      </a:pPr>
                      <a:r>
                        <a:rPr lang="en-US" sz="1600" b="1" dirty="0">
                          <a:solidFill>
                            <a:schemeClr val="tx1"/>
                          </a:solidFill>
                          <a:effectLst/>
                          <a:highlight>
                            <a:srgbClr val="FFFF00"/>
                          </a:highlight>
                        </a:rPr>
                        <a:t>2016 </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8,109,030</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28,586,231</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36,695,261</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tc>
                  <a:txBody>
                    <a:bodyPr/>
                    <a:lstStyle/>
                    <a:p>
                      <a:pPr marL="0" marR="0" algn="r">
                        <a:spcBef>
                          <a:spcPts val="0"/>
                        </a:spcBef>
                        <a:spcAft>
                          <a:spcPts val="0"/>
                        </a:spcAft>
                      </a:pPr>
                      <a:r>
                        <a:rPr lang="en-US" sz="1600" b="1" dirty="0">
                          <a:solidFill>
                            <a:schemeClr val="tx1"/>
                          </a:solidFill>
                          <a:effectLst/>
                          <a:highlight>
                            <a:srgbClr val="FFFF00"/>
                          </a:highlight>
                        </a:rPr>
                        <a:t>22.1</a:t>
                      </a:r>
                      <a:endParaRPr lang="en-US" sz="2400" b="1" dirty="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txBody>
                  <a:tcPr marL="68573" marR="68573" marT="0" marB="0">
                    <a:solidFill>
                      <a:srgbClr val="FFFF0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685015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31" y="1371600"/>
            <a:ext cx="7773339" cy="2511835"/>
          </a:xfrm>
        </p:spPr>
        <p:txBody>
          <a:bodyPr/>
          <a:lstStyle/>
          <a:p>
            <a:r>
              <a:rPr lang="en-US" b="1" dirty="0">
                <a:solidFill>
                  <a:schemeClr val="accent3">
                    <a:lumMod val="75000"/>
                  </a:schemeClr>
                </a:solidFill>
                <a:effectLst/>
              </a:rPr>
              <a:t>RECURRENT EXPENDITURES </a:t>
            </a:r>
          </a:p>
        </p:txBody>
      </p:sp>
      <p:pic>
        <p:nvPicPr>
          <p:cNvPr id="3" name="Picture 29">
            <a:extLst>
              <a:ext uri="{FF2B5EF4-FFF2-40B4-BE49-F238E27FC236}">
                <a16:creationId xmlns:a16="http://schemas.microsoft.com/office/drawing/2014/main" id="{BE8D6F48-E16A-F65D-0B69-71696B3FCB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5897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8229600" cy="1143000"/>
          </a:xfrm>
          <a:solidFill>
            <a:schemeClr val="accent2">
              <a:lumMod val="20000"/>
              <a:lumOff val="80000"/>
            </a:schemeClr>
          </a:solidFill>
        </p:spPr>
        <p:txBody>
          <a:bodyPr anchor="ctr">
            <a:normAutofit/>
          </a:bodyPr>
          <a:lstStyle/>
          <a:p>
            <a:pPr algn="ctr"/>
            <a:r>
              <a:rPr lang="en-US" b="1" dirty="0">
                <a:effectLst/>
              </a:rPr>
              <a:t>Wages </a:t>
            </a:r>
          </a:p>
        </p:txBody>
      </p:sp>
      <p:sp>
        <p:nvSpPr>
          <p:cNvPr id="5" name="Content Placeholder 4"/>
          <p:cNvSpPr>
            <a:spLocks noGrp="1"/>
          </p:cNvSpPr>
          <p:nvPr>
            <p:ph sz="half" idx="1"/>
          </p:nvPr>
        </p:nvSpPr>
        <p:spPr>
          <a:xfrm>
            <a:off x="1035558" y="1143000"/>
            <a:ext cx="4057650" cy="5715000"/>
          </a:xfrm>
        </p:spPr>
        <p:txBody>
          <a:bodyPr>
            <a:normAutofit fontScale="85000" lnSpcReduction="20000"/>
          </a:bodyPr>
          <a:lstStyle/>
          <a:p>
            <a:pPr algn="just">
              <a:lnSpc>
                <a:spcPct val="120000"/>
              </a:lnSpc>
              <a:spcBef>
                <a:spcPts val="0"/>
              </a:spcBef>
            </a:pPr>
            <a:r>
              <a:rPr lang="en-US" sz="2400" b="1" dirty="0"/>
              <a:t>Overall, urban authorities were spending 38% of their budget on wages</a:t>
            </a:r>
          </a:p>
          <a:p>
            <a:pPr algn="just">
              <a:lnSpc>
                <a:spcPct val="120000"/>
              </a:lnSpc>
              <a:spcBef>
                <a:spcPts val="0"/>
              </a:spcBef>
            </a:pPr>
            <a:r>
              <a:rPr lang="en-US" sz="2400" b="1" dirty="0">
                <a:solidFill>
                  <a:srgbClr val="0033CC"/>
                </a:solidFill>
              </a:rPr>
              <a:t>MCs were comparatively spending more on wages (45%) while the TC were spending least o</a:t>
            </a:r>
            <a:r>
              <a:rPr lang="en-US" sz="2400" b="1" dirty="0"/>
              <a:t>n wages (30%)</a:t>
            </a:r>
          </a:p>
          <a:p>
            <a:pPr algn="just">
              <a:lnSpc>
                <a:spcPct val="120000"/>
              </a:lnSpc>
              <a:spcBef>
                <a:spcPts val="0"/>
              </a:spcBef>
            </a:pPr>
            <a:r>
              <a:rPr lang="en-US" sz="2400" b="1" dirty="0"/>
              <a:t>More than half of the urban authorities were spending more than 50% on wages</a:t>
            </a:r>
          </a:p>
          <a:p>
            <a:pPr algn="just">
              <a:lnSpc>
                <a:spcPct val="120000"/>
              </a:lnSpc>
              <a:spcBef>
                <a:spcPts val="0"/>
              </a:spcBef>
            </a:pPr>
            <a:r>
              <a:rPr lang="en-US" sz="2400" b="1" dirty="0">
                <a:solidFill>
                  <a:srgbClr val="0033CC"/>
                </a:solidFill>
              </a:rPr>
              <a:t>Urban authorities in eastern Uganda were comparatively spending more of their budget on wages (50%) while north was spending least (30%)</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154210115"/>
              </p:ext>
            </p:extLst>
          </p:nvPr>
        </p:nvGraphicFramePr>
        <p:xfrm>
          <a:off x="5086350" y="2366963"/>
          <a:ext cx="4057650" cy="342423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9">
            <a:extLst>
              <a:ext uri="{FF2B5EF4-FFF2-40B4-BE49-F238E27FC236}">
                <a16:creationId xmlns:a16="http://schemas.microsoft.com/office/drawing/2014/main" id="{B12DF14A-15A8-8A3F-E811-0B035FA8E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3475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8153400" cy="1143000"/>
          </a:xfrm>
          <a:solidFill>
            <a:schemeClr val="accent2">
              <a:lumMod val="20000"/>
              <a:lumOff val="80000"/>
            </a:schemeClr>
          </a:solidFill>
        </p:spPr>
        <p:txBody>
          <a:bodyPr anchor="ctr">
            <a:normAutofit/>
          </a:bodyPr>
          <a:lstStyle/>
          <a:p>
            <a:pPr algn="ctr"/>
            <a:r>
              <a:rPr lang="en-US" b="1" dirty="0">
                <a:effectLst/>
              </a:rPr>
              <a:t>Operation and maintenance </a:t>
            </a:r>
          </a:p>
        </p:txBody>
      </p:sp>
      <p:sp>
        <p:nvSpPr>
          <p:cNvPr id="5" name="Content Placeholder 4"/>
          <p:cNvSpPr>
            <a:spLocks noGrp="1"/>
          </p:cNvSpPr>
          <p:nvPr>
            <p:ph sz="half" idx="1"/>
          </p:nvPr>
        </p:nvSpPr>
        <p:spPr>
          <a:xfrm>
            <a:off x="0" y="1142999"/>
            <a:ext cx="9144000" cy="2290763"/>
          </a:xfrm>
          <a:solidFill>
            <a:srgbClr val="CCFFFF"/>
          </a:solidFill>
        </p:spPr>
        <p:txBody>
          <a:bodyPr>
            <a:normAutofit fontScale="92500"/>
          </a:bodyPr>
          <a:lstStyle/>
          <a:p>
            <a:pPr algn="just">
              <a:spcBef>
                <a:spcPts val="0"/>
              </a:spcBef>
            </a:pPr>
            <a:r>
              <a:rPr lang="en-US" sz="2400" b="1" dirty="0"/>
              <a:t>Overall, urban authorities spent 18% of their budgets on O&amp;M</a:t>
            </a:r>
          </a:p>
          <a:p>
            <a:pPr algn="just">
              <a:spcBef>
                <a:spcPts val="0"/>
              </a:spcBef>
            </a:pPr>
            <a:r>
              <a:rPr lang="en-US" sz="2400" b="1" dirty="0">
                <a:solidFill>
                  <a:srgbClr val="0033CC"/>
                </a:solidFill>
              </a:rPr>
              <a:t>Tc were spending most on O&amp;M (30%), all cities were spending less than 10% of their budgets on O&amp;M</a:t>
            </a:r>
          </a:p>
          <a:p>
            <a:pPr algn="just">
              <a:spcBef>
                <a:spcPts val="0"/>
              </a:spcBef>
            </a:pPr>
            <a:r>
              <a:rPr lang="en-US" sz="2400" b="1" dirty="0"/>
              <a:t>Urban authorities in central were spending comparatively more on O&amp;M (</a:t>
            </a:r>
            <a:r>
              <a:rPr lang="en-US" sz="2400" b="1" dirty="0">
                <a:solidFill>
                  <a:srgbClr val="FF0000"/>
                </a:solidFill>
              </a:rPr>
              <a:t>55%) </a:t>
            </a:r>
            <a:r>
              <a:rPr lang="en-US" sz="2400" b="1" dirty="0"/>
              <a:t>while  urban authorities in eastern Uganda averagely spent </a:t>
            </a:r>
            <a:r>
              <a:rPr lang="en-US" sz="2400" b="1" dirty="0">
                <a:solidFill>
                  <a:srgbClr val="FF0000"/>
                </a:solidFill>
              </a:rPr>
              <a:t>5% </a:t>
            </a:r>
            <a:r>
              <a:rPr lang="en-US" sz="2400" b="1" dirty="0"/>
              <a:t>of their budget on O&amp;M</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23218911"/>
              </p:ext>
            </p:extLst>
          </p:nvPr>
        </p:nvGraphicFramePr>
        <p:xfrm>
          <a:off x="0" y="3433763"/>
          <a:ext cx="9144000" cy="3424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2030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0"/>
            <a:ext cx="8153400" cy="1143000"/>
          </a:xfrm>
          <a:solidFill>
            <a:schemeClr val="accent2">
              <a:lumMod val="20000"/>
              <a:lumOff val="80000"/>
            </a:schemeClr>
          </a:solidFill>
        </p:spPr>
        <p:txBody>
          <a:bodyPr anchor="ctr">
            <a:normAutofit/>
          </a:bodyPr>
          <a:lstStyle/>
          <a:p>
            <a:pPr algn="ctr"/>
            <a:r>
              <a:rPr lang="en-US" b="1" dirty="0">
                <a:effectLst/>
              </a:rPr>
              <a:t>Challenges of O&amp;M</a:t>
            </a:r>
          </a:p>
        </p:txBody>
      </p:sp>
      <p:sp>
        <p:nvSpPr>
          <p:cNvPr id="6" name="Content Placeholder 5"/>
          <p:cNvSpPr>
            <a:spLocks noGrp="1"/>
          </p:cNvSpPr>
          <p:nvPr>
            <p:ph idx="1"/>
          </p:nvPr>
        </p:nvSpPr>
        <p:spPr>
          <a:xfrm>
            <a:off x="990600" y="1371600"/>
            <a:ext cx="8153400" cy="5105400"/>
          </a:xfrm>
        </p:spPr>
        <p:txBody>
          <a:bodyPr>
            <a:normAutofit/>
          </a:bodyPr>
          <a:lstStyle/>
          <a:p>
            <a:pPr lvl="0" algn="just"/>
            <a:r>
              <a:rPr lang="en-US" b="1" dirty="0"/>
              <a:t>High demand and preference for new facilities without adequately maintaining of the old facilities;</a:t>
            </a:r>
          </a:p>
          <a:p>
            <a:pPr lvl="0" algn="just"/>
            <a:r>
              <a:rPr lang="en-US" b="1" dirty="0">
                <a:solidFill>
                  <a:srgbClr val="0033CC"/>
                </a:solidFill>
              </a:rPr>
              <a:t>Limited resources for undertaking operation and maintenance especially in the Cities and some Municipal Councils </a:t>
            </a:r>
          </a:p>
          <a:p>
            <a:pPr lvl="0" algn="just"/>
            <a:r>
              <a:rPr lang="en-US" b="1" dirty="0"/>
              <a:t>Poor attitude of some communities coupled with limited awareness on O&amp;M by the various stakeholders.</a:t>
            </a:r>
          </a:p>
          <a:p>
            <a:pPr marL="0" indent="0" algn="just">
              <a:buNone/>
            </a:pPr>
            <a:endParaRPr lang="en-US" b="1" dirty="0"/>
          </a:p>
        </p:txBody>
      </p:sp>
      <p:pic>
        <p:nvPicPr>
          <p:cNvPr id="4" name="Picture 29">
            <a:extLst>
              <a:ext uri="{FF2B5EF4-FFF2-40B4-BE49-F238E27FC236}">
                <a16:creationId xmlns:a16="http://schemas.microsoft.com/office/drawing/2014/main" id="{0384A8B1-8706-4F63-8435-839307C832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655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a:solidFill>
            <a:schemeClr val="accent2">
              <a:lumMod val="20000"/>
              <a:lumOff val="80000"/>
            </a:schemeClr>
          </a:solidFill>
        </p:spPr>
        <p:txBody>
          <a:bodyPr anchor="ctr">
            <a:noAutofit/>
          </a:bodyPr>
          <a:lstStyle/>
          <a:p>
            <a:pPr algn="ctr"/>
            <a:r>
              <a:rPr lang="en-US" sz="3200" b="1" dirty="0">
                <a:effectLst/>
              </a:rPr>
              <a:t>Recommendation on O&amp;M challenges </a:t>
            </a:r>
          </a:p>
        </p:txBody>
      </p:sp>
      <p:sp>
        <p:nvSpPr>
          <p:cNvPr id="3" name="Content Placeholder 2"/>
          <p:cNvSpPr>
            <a:spLocks noGrp="1"/>
          </p:cNvSpPr>
          <p:nvPr>
            <p:ph idx="1"/>
          </p:nvPr>
        </p:nvSpPr>
        <p:spPr>
          <a:xfrm>
            <a:off x="990600" y="1143000"/>
            <a:ext cx="7943088" cy="5715000"/>
          </a:xfrm>
        </p:spPr>
        <p:txBody>
          <a:bodyPr>
            <a:normAutofit fontScale="85000" lnSpcReduction="10000"/>
          </a:bodyPr>
          <a:lstStyle/>
          <a:p>
            <a:pPr lvl="0" algn="just"/>
            <a:r>
              <a:rPr lang="en-US" b="1" dirty="0"/>
              <a:t>There is need for continuous advocacy and awareness on O&amp;M at all levels;</a:t>
            </a:r>
          </a:p>
          <a:p>
            <a:pPr lvl="0" algn="just"/>
            <a:r>
              <a:rPr lang="en-US" b="1" dirty="0">
                <a:solidFill>
                  <a:srgbClr val="0033CC"/>
                </a:solidFill>
              </a:rPr>
              <a:t>Local Governments should have a comprehensive  budgets and plans for O&amp;M, effectively involve all the stakeholders especially user committees/ communities at all stages of the implementation with adequate and timely feedback;</a:t>
            </a:r>
          </a:p>
          <a:p>
            <a:pPr lvl="0" algn="just"/>
            <a:r>
              <a:rPr lang="en-US" b="1" dirty="0"/>
              <a:t>LGs should formulate ordinances/Bye-laws related to O&amp;M for ensuring sustainability;</a:t>
            </a:r>
          </a:p>
          <a:p>
            <a:pPr lvl="0" algn="just"/>
            <a:r>
              <a:rPr lang="en-US" b="1" dirty="0">
                <a:solidFill>
                  <a:srgbClr val="0033CC"/>
                </a:solidFill>
              </a:rPr>
              <a:t>We need to establish a rewarding mechanism or system for communities that excel in O&amp;M e.g. by providing additional funding for new facilities.</a:t>
            </a:r>
          </a:p>
          <a:p>
            <a:pPr algn="just"/>
            <a:endParaRPr lang="en-US" b="1" dirty="0"/>
          </a:p>
        </p:txBody>
      </p:sp>
      <p:pic>
        <p:nvPicPr>
          <p:cNvPr id="4" name="Picture 29">
            <a:extLst>
              <a:ext uri="{FF2B5EF4-FFF2-40B4-BE49-F238E27FC236}">
                <a16:creationId xmlns:a16="http://schemas.microsoft.com/office/drawing/2014/main" id="{34858054-044B-C23B-3C8B-A10C73818A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17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8153400" cy="1143000"/>
          </a:xfrm>
          <a:solidFill>
            <a:schemeClr val="accent2">
              <a:lumMod val="20000"/>
              <a:lumOff val="80000"/>
            </a:schemeClr>
          </a:solidFill>
        </p:spPr>
        <p:txBody>
          <a:bodyPr anchor="ctr">
            <a:noAutofit/>
          </a:bodyPr>
          <a:lstStyle/>
          <a:p>
            <a:pPr algn="ctr"/>
            <a:r>
              <a:rPr lang="en-US" sz="4000" b="1" dirty="0">
                <a:effectLst/>
              </a:rPr>
              <a:t>Contracted expenditure ratio </a:t>
            </a:r>
          </a:p>
        </p:txBody>
      </p:sp>
      <p:sp>
        <p:nvSpPr>
          <p:cNvPr id="5" name="Content Placeholder 4"/>
          <p:cNvSpPr>
            <a:spLocks noGrp="1"/>
          </p:cNvSpPr>
          <p:nvPr>
            <p:ph sz="half" idx="1"/>
          </p:nvPr>
        </p:nvSpPr>
        <p:spPr>
          <a:xfrm>
            <a:off x="0" y="1138237"/>
            <a:ext cx="9144000" cy="2138363"/>
          </a:xfrm>
          <a:solidFill>
            <a:srgbClr val="CCFFFF"/>
          </a:solidFill>
        </p:spPr>
        <p:txBody>
          <a:bodyPr>
            <a:noAutofit/>
          </a:bodyPr>
          <a:lstStyle/>
          <a:p>
            <a:pPr algn="just">
              <a:spcBef>
                <a:spcPts val="0"/>
              </a:spcBef>
            </a:pPr>
            <a:r>
              <a:rPr lang="en-US" sz="2000" b="1" dirty="0"/>
              <a:t>Urban authorities averagely spent </a:t>
            </a:r>
            <a:r>
              <a:rPr lang="en-US" sz="2000" b="1" dirty="0">
                <a:solidFill>
                  <a:srgbClr val="FF0000"/>
                </a:solidFill>
              </a:rPr>
              <a:t>55% </a:t>
            </a:r>
            <a:r>
              <a:rPr lang="en-US" sz="2000" b="1" dirty="0"/>
              <a:t>of their budget on contracted recurrent expenses</a:t>
            </a:r>
          </a:p>
          <a:p>
            <a:pPr algn="just">
              <a:spcBef>
                <a:spcPts val="0"/>
              </a:spcBef>
            </a:pPr>
            <a:r>
              <a:rPr lang="en-US" sz="2000" b="1" dirty="0">
                <a:solidFill>
                  <a:srgbClr val="0033CC"/>
                </a:solidFill>
              </a:rPr>
              <a:t>MCs were comparatively spending more on contracted recurrent expenditures (37%) while the TCs were spending the least (25%)</a:t>
            </a:r>
          </a:p>
          <a:p>
            <a:pPr algn="just">
              <a:spcBef>
                <a:spcPts val="0"/>
              </a:spcBef>
            </a:pPr>
            <a:r>
              <a:rPr lang="en-US" sz="2000" b="1" dirty="0"/>
              <a:t>Urban authorities in eastern Uganda were spending the most on contracted recurrent expenditure </a:t>
            </a:r>
            <a:r>
              <a:rPr lang="en-US" sz="2000" b="1" dirty="0">
                <a:solidFill>
                  <a:srgbClr val="FF0000"/>
                </a:solidFill>
              </a:rPr>
              <a:t>(38%) </a:t>
            </a:r>
            <a:r>
              <a:rPr lang="en-US" sz="2000" b="1" dirty="0"/>
              <a:t>while authorities in western Uganda were spending the least </a:t>
            </a:r>
            <a:r>
              <a:rPr lang="en-US" sz="2000" b="1" dirty="0">
                <a:solidFill>
                  <a:srgbClr val="FF0000"/>
                </a:solidFill>
              </a:rPr>
              <a:t>(25%</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67463388"/>
              </p:ext>
            </p:extLst>
          </p:nvPr>
        </p:nvGraphicFramePr>
        <p:xfrm>
          <a:off x="0" y="3281363"/>
          <a:ext cx="9144000" cy="3576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26401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
            <a:ext cx="8153400" cy="1143000"/>
          </a:xfrm>
          <a:solidFill>
            <a:schemeClr val="accent2">
              <a:lumMod val="20000"/>
              <a:lumOff val="80000"/>
            </a:schemeClr>
          </a:solidFill>
        </p:spPr>
        <p:txBody>
          <a:bodyPr anchor="ctr">
            <a:noAutofit/>
          </a:bodyPr>
          <a:lstStyle/>
          <a:p>
            <a:pPr algn="ctr"/>
            <a:r>
              <a:rPr lang="en-US" sz="3200" b="1" dirty="0">
                <a:effectLst/>
              </a:rPr>
              <a:t>Functionality of MDF in Urban setting</a:t>
            </a:r>
          </a:p>
        </p:txBody>
      </p:sp>
      <p:sp>
        <p:nvSpPr>
          <p:cNvPr id="3" name="Content Placeholder 2"/>
          <p:cNvSpPr>
            <a:spLocks noGrp="1"/>
          </p:cNvSpPr>
          <p:nvPr>
            <p:ph idx="1"/>
          </p:nvPr>
        </p:nvSpPr>
        <p:spPr>
          <a:xfrm>
            <a:off x="990600" y="1127760"/>
            <a:ext cx="8153400" cy="5501640"/>
          </a:xfrm>
        </p:spPr>
        <p:txBody>
          <a:bodyPr>
            <a:normAutofit fontScale="85000" lnSpcReduction="20000"/>
          </a:bodyPr>
          <a:lstStyle/>
          <a:p>
            <a:pPr algn="just"/>
            <a:r>
              <a:rPr lang="en-US" b="1" dirty="0">
                <a:solidFill>
                  <a:srgbClr val="0033CC"/>
                </a:solidFill>
              </a:rPr>
              <a:t>MDF are 100% fully constituted and functional in AF-USMID funded urban LGs i.e. all cities and some MCs;</a:t>
            </a:r>
          </a:p>
          <a:p>
            <a:pPr algn="just"/>
            <a:r>
              <a:rPr lang="en-US" b="1" dirty="0"/>
              <a:t>MDF have improved on the service delivery as they engage the communities on behalf of councils;</a:t>
            </a:r>
          </a:p>
          <a:p>
            <a:pPr algn="just"/>
            <a:r>
              <a:rPr lang="en-US" b="1" dirty="0">
                <a:solidFill>
                  <a:srgbClr val="0033CC"/>
                </a:solidFill>
              </a:rPr>
              <a:t>Town Councils have not yet established the Town  Development forums which act as a platform for broad based consultation with the community.</a:t>
            </a:r>
          </a:p>
          <a:p>
            <a:pPr algn="just"/>
            <a:r>
              <a:rPr lang="en-US" b="1" dirty="0"/>
              <a:t>It is recommended that the MDFs are streamlined in the LG management with supportive legal and policies that will ensure that all LGs are required to establish these MDF with clear cut scope of work.</a:t>
            </a:r>
          </a:p>
          <a:p>
            <a:pPr algn="just"/>
            <a:endParaRPr lang="en-US" b="1" dirty="0"/>
          </a:p>
          <a:p>
            <a:endParaRPr lang="en-US" b="1" dirty="0"/>
          </a:p>
          <a:p>
            <a:endParaRPr lang="en-US" b="1" dirty="0"/>
          </a:p>
        </p:txBody>
      </p:sp>
      <p:pic>
        <p:nvPicPr>
          <p:cNvPr id="4" name="Picture 29">
            <a:extLst>
              <a:ext uri="{FF2B5EF4-FFF2-40B4-BE49-F238E27FC236}">
                <a16:creationId xmlns:a16="http://schemas.microsoft.com/office/drawing/2014/main" id="{E3C2B4C4-EFF5-0ECB-7694-848571EA3F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9A85-3B22-E880-1146-DB75D75A3162}"/>
              </a:ext>
            </a:extLst>
          </p:cNvPr>
          <p:cNvSpPr>
            <a:spLocks noGrp="1"/>
          </p:cNvSpPr>
          <p:nvPr>
            <p:ph type="title"/>
          </p:nvPr>
        </p:nvSpPr>
        <p:spPr>
          <a:xfrm>
            <a:off x="899160" y="0"/>
            <a:ext cx="8244840" cy="1143000"/>
          </a:xfrm>
          <a:solidFill>
            <a:schemeClr val="accent2">
              <a:lumMod val="20000"/>
              <a:lumOff val="80000"/>
            </a:schemeClr>
          </a:solidFill>
        </p:spPr>
        <p:txBody>
          <a:bodyPr anchor="ctr">
            <a:noAutofit/>
          </a:bodyPr>
          <a:lstStyle/>
          <a:p>
            <a:pPr algn="ctr"/>
            <a:r>
              <a:rPr lang="en-US" sz="3200" b="1" dirty="0">
                <a:effectLst/>
              </a:rPr>
              <a:t>General Recommendations and Way forward</a:t>
            </a:r>
          </a:p>
        </p:txBody>
      </p:sp>
      <p:sp>
        <p:nvSpPr>
          <p:cNvPr id="3" name="Content Placeholder 2">
            <a:extLst>
              <a:ext uri="{FF2B5EF4-FFF2-40B4-BE49-F238E27FC236}">
                <a16:creationId xmlns:a16="http://schemas.microsoft.com/office/drawing/2014/main" id="{3E7BBBE6-6ADF-3956-1966-45C426D4D0AA}"/>
              </a:ext>
            </a:extLst>
          </p:cNvPr>
          <p:cNvSpPr>
            <a:spLocks noGrp="1"/>
          </p:cNvSpPr>
          <p:nvPr>
            <p:ph idx="1"/>
          </p:nvPr>
        </p:nvSpPr>
        <p:spPr>
          <a:xfrm>
            <a:off x="899160" y="1143000"/>
            <a:ext cx="8171688" cy="5715000"/>
          </a:xfrm>
          <a:solidFill>
            <a:schemeClr val="bg1">
              <a:lumMod val="95000"/>
            </a:schemeClr>
          </a:solidFill>
        </p:spPr>
        <p:txBody>
          <a:bodyPr>
            <a:normAutofit fontScale="92500"/>
          </a:bodyPr>
          <a:lstStyle/>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Inclusive urban planning and financing;</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Land consolidation and land banking;</a:t>
            </a:r>
            <a:r>
              <a:rPr lang="en-US" sz="2400" dirty="0">
                <a:effectLst/>
                <a:latin typeface="Trebuchet MS" panose="020B0603020202020204" pitchFamily="34" charset="0"/>
                <a:ea typeface="Times New Roman" panose="02020603050405020304" pitchFamily="18" charset="0"/>
              </a:rPr>
              <a:t> </a:t>
            </a:r>
            <a:r>
              <a:rPr lang="en-US" sz="2400" dirty="0">
                <a:solidFill>
                  <a:srgbClr val="000000"/>
                </a:solidFill>
                <a:effectLst/>
                <a:latin typeface="Trebuchet MS" panose="020B0603020202020204" pitchFamily="34" charset="0"/>
                <a:ea typeface="Times New Roman" panose="02020603050405020304" pitchFamily="18" charset="0"/>
              </a:rPr>
              <a:t> </a:t>
            </a:r>
            <a:endParaRPr lang="en-US" sz="2400" dirty="0">
              <a:effectLst/>
              <a:latin typeface="Trebuchet MS" panose="020B0603020202020204" pitchFamily="34" charset="0"/>
              <a:ea typeface="Times New Roman" panose="02020603050405020304" pitchFamily="18" charset="0"/>
            </a:endParaRP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Support and strengthen Local Economic development initiatives;</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Well-serviced socio-economic infrastructure development;</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Encourage sustainable development through proper land use planning and management; </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Promote environmental conservation and protection; </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Design and implement integrated refugee settlements:</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Strengthen urban </a:t>
            </a:r>
            <a:r>
              <a:rPr lang="en-US" sz="2400" b="1" dirty="0">
                <a:latin typeface="Trebuchet MS" panose="020B0603020202020204" pitchFamily="34" charset="0"/>
              </a:rPr>
              <a:t>and territorial systems to be able to respond to rapid population movements;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Benchmark on best practices for solid waste management</a:t>
            </a:r>
            <a:r>
              <a:rPr lang="en-US" sz="2400" dirty="0">
                <a:effectLst/>
                <a:latin typeface="Trebuchet MS" panose="020B0603020202020204" pitchFamily="34" charset="0"/>
                <a:ea typeface="Times New Roman" panose="02020603050405020304" pitchFamily="18" charset="0"/>
              </a:rPr>
              <a:t>;  </a:t>
            </a:r>
          </a:p>
          <a:p>
            <a:pPr marL="0" marR="0" algn="just">
              <a:spcBef>
                <a:spcPts val="0"/>
              </a:spcBef>
              <a:spcAft>
                <a:spcPts val="0"/>
              </a:spcAft>
            </a:pPr>
            <a:r>
              <a:rPr lang="en-US" sz="2400" b="1" dirty="0">
                <a:effectLst/>
                <a:latin typeface="Trebuchet MS" panose="020B0603020202020204" pitchFamily="34" charset="0"/>
                <a:ea typeface="Times New Roman" panose="02020603050405020304" pitchFamily="18" charset="0"/>
              </a:rPr>
              <a:t>Support the implementation and enforcement of Physical development plans</a:t>
            </a:r>
            <a:r>
              <a:rPr lang="en-US" sz="2400" dirty="0">
                <a:effectLst/>
                <a:latin typeface="Trebuchet MS" panose="020B0603020202020204" pitchFamily="34" charset="0"/>
                <a:ea typeface="Times New Roman" panose="02020603050405020304" pitchFamily="18" charset="0"/>
              </a:rPr>
              <a:t>; </a:t>
            </a:r>
            <a:endParaRPr lang="en-US" sz="4000" dirty="0">
              <a:latin typeface="Trebuchet MS" panose="020B0603020202020204" pitchFamily="34" charset="0"/>
            </a:endParaRPr>
          </a:p>
        </p:txBody>
      </p:sp>
      <p:sp>
        <p:nvSpPr>
          <p:cNvPr id="4" name="Date Placeholder 3">
            <a:extLst>
              <a:ext uri="{FF2B5EF4-FFF2-40B4-BE49-F238E27FC236}">
                <a16:creationId xmlns:a16="http://schemas.microsoft.com/office/drawing/2014/main" id="{9BEAA0A8-8BBE-ABD3-727A-6A5979EB8620}"/>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382F71B8-CD5B-6C35-92A3-C78BE4BB519E}"/>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1C03B310-798E-5ADF-7F5A-2A9C3B0A949D}"/>
              </a:ext>
            </a:extLst>
          </p:cNvPr>
          <p:cNvSpPr>
            <a:spLocks noGrp="1"/>
          </p:cNvSpPr>
          <p:nvPr>
            <p:ph type="sldNum" sz="quarter" idx="12"/>
          </p:nvPr>
        </p:nvSpPr>
        <p:spPr/>
        <p:txBody>
          <a:bodyPr/>
          <a:lstStyle/>
          <a:p>
            <a:fld id="{B98AC166-1B4F-47B9-BA79-3BAABD98AD8B}" type="slidenum">
              <a:rPr lang="en-US" smtClean="0"/>
              <a:t>157</a:t>
            </a:fld>
            <a:endParaRPr lang="en-US"/>
          </a:p>
        </p:txBody>
      </p:sp>
      <p:pic>
        <p:nvPicPr>
          <p:cNvPr id="7" name="Picture 29">
            <a:extLst>
              <a:ext uri="{FF2B5EF4-FFF2-40B4-BE49-F238E27FC236}">
                <a16:creationId xmlns:a16="http://schemas.microsoft.com/office/drawing/2014/main" id="{75253AE7-4EB9-7B60-8408-DC7369CB0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98996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FCD46B-B9F2-62E8-3AB6-5C5079719E04}"/>
              </a:ext>
            </a:extLst>
          </p:cNvPr>
          <p:cNvSpPr>
            <a:spLocks noGrp="1"/>
          </p:cNvSpPr>
          <p:nvPr>
            <p:ph type="title"/>
          </p:nvPr>
        </p:nvSpPr>
        <p:spPr>
          <a:xfrm>
            <a:off x="1752600" y="3429000"/>
            <a:ext cx="5715000" cy="1143000"/>
          </a:xfrm>
        </p:spPr>
        <p:txBody>
          <a:bodyPr/>
          <a:lstStyle/>
          <a:p>
            <a:pPr algn="ctr"/>
            <a:r>
              <a:rPr lang="en-US" b="1" dirty="0">
                <a:effectLst/>
              </a:rPr>
              <a:t>Thanks for listening </a:t>
            </a:r>
          </a:p>
        </p:txBody>
      </p:sp>
      <p:sp>
        <p:nvSpPr>
          <p:cNvPr id="4" name="Date Placeholder 3">
            <a:extLst>
              <a:ext uri="{FF2B5EF4-FFF2-40B4-BE49-F238E27FC236}">
                <a16:creationId xmlns:a16="http://schemas.microsoft.com/office/drawing/2014/main" id="{3AB8621E-86BA-E023-D080-6C7C39AF8454}"/>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F5EB4FEB-8CD2-B55B-9BFF-16377EA4AAA8}"/>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18D26389-29F8-562E-9FCF-9B7228A5649E}"/>
              </a:ext>
            </a:extLst>
          </p:cNvPr>
          <p:cNvSpPr>
            <a:spLocks noGrp="1"/>
          </p:cNvSpPr>
          <p:nvPr>
            <p:ph type="sldNum" sz="quarter" idx="12"/>
          </p:nvPr>
        </p:nvSpPr>
        <p:spPr/>
        <p:txBody>
          <a:bodyPr/>
          <a:lstStyle/>
          <a:p>
            <a:fld id="{B98AC166-1B4F-47B9-BA79-3BAABD98AD8B}" type="slidenum">
              <a:rPr lang="en-US" smtClean="0"/>
              <a:t>158</a:t>
            </a:fld>
            <a:endParaRPr lang="en-US"/>
          </a:p>
        </p:txBody>
      </p:sp>
      <p:pic>
        <p:nvPicPr>
          <p:cNvPr id="8" name="Picture 29">
            <a:extLst>
              <a:ext uri="{FF2B5EF4-FFF2-40B4-BE49-F238E27FC236}">
                <a16:creationId xmlns:a16="http://schemas.microsoft.com/office/drawing/2014/main" id="{C3BA3C0B-3F54-75AA-D754-3215ED686A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3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D34684-5E20-49A7-B1BD-7E810C420120}"/>
              </a:ext>
            </a:extLst>
          </p:cNvPr>
          <p:cNvSpPr txBox="1"/>
          <p:nvPr/>
        </p:nvSpPr>
        <p:spPr>
          <a:xfrm>
            <a:off x="-3332" y="-12417"/>
            <a:ext cx="9144000" cy="56169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fontAlgn="base">
              <a:spcBef>
                <a:spcPct val="0"/>
              </a:spcBef>
              <a:spcAft>
                <a:spcPct val="0"/>
              </a:spcAft>
              <a:defRPr sz="3200" b="1">
                <a:ln w="0"/>
                <a:solidFill>
                  <a:schemeClr val="accent3">
                    <a:lumMod val="75000"/>
                  </a:schemeClr>
                </a:solidFill>
                <a:latin typeface="+mj-lt"/>
                <a:ea typeface="+mj-ea"/>
                <a:cs typeface="+mj-cs"/>
              </a:defRPr>
            </a:lvl1pPr>
          </a:lstStyle>
          <a:p>
            <a:r>
              <a:rPr lang="en-US" dirty="0"/>
              <a:t>Colonial &amp; post-colonial Urbanization Trends;</a:t>
            </a:r>
          </a:p>
        </p:txBody>
      </p:sp>
      <p:grpSp>
        <p:nvGrpSpPr>
          <p:cNvPr id="39939" name="Group 3">
            <a:extLst>
              <a:ext uri="{FF2B5EF4-FFF2-40B4-BE49-F238E27FC236}">
                <a16:creationId xmlns:a16="http://schemas.microsoft.com/office/drawing/2014/main" id="{3C5347DC-BFF0-4847-A95B-227BEB93F857}"/>
              </a:ext>
            </a:extLst>
          </p:cNvPr>
          <p:cNvGrpSpPr>
            <a:grpSpLocks/>
          </p:cNvGrpSpPr>
          <p:nvPr/>
        </p:nvGrpSpPr>
        <p:grpSpPr bwMode="auto">
          <a:xfrm>
            <a:off x="34925" y="549275"/>
            <a:ext cx="9074150" cy="2447925"/>
            <a:chOff x="-136979" y="-128647"/>
            <a:chExt cx="6207633" cy="2744057"/>
          </a:xfrm>
        </p:grpSpPr>
        <p:pic>
          <p:nvPicPr>
            <p:cNvPr id="5" name="Picture 4">
              <a:extLst>
                <a:ext uri="{FF2B5EF4-FFF2-40B4-BE49-F238E27FC236}">
                  <a16:creationId xmlns:a16="http://schemas.microsoft.com/office/drawing/2014/main" id="{9E7DFDF9-7E79-4140-B094-033346D11259}"/>
                </a:ext>
              </a:extLst>
            </p:cNvPr>
            <p:cNvPicPr/>
            <p:nvPr/>
          </p:nvPicPr>
          <p:blipFill rotWithShape="1">
            <a:blip r:embed="rId2"/>
            <a:srcRect l="5870" t="3661" r="4588" b="3214"/>
            <a:stretch/>
          </p:blipFill>
          <p:spPr bwMode="auto">
            <a:xfrm>
              <a:off x="-136979" y="-128647"/>
              <a:ext cx="1788659" cy="274405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9943" name="תמונה 1">
              <a:extLst>
                <a:ext uri="{FF2B5EF4-FFF2-40B4-BE49-F238E27FC236}">
                  <a16:creationId xmlns:a16="http://schemas.microsoft.com/office/drawing/2014/main" id="{566D7EFF-7534-4407-BDE2-724D273D76C4}"/>
                </a:ext>
              </a:extLst>
            </p:cNvPr>
            <p:cNvPicPr>
              <a:picLocks noChangeAspect="1"/>
            </p:cNvPicPr>
            <p:nvPr/>
          </p:nvPicPr>
          <p:blipFill>
            <a:blip r:embed="rId3">
              <a:extLst>
                <a:ext uri="{28A0092B-C50C-407E-A947-70E740481C1C}">
                  <a14:useLocalDpi xmlns:a14="http://schemas.microsoft.com/office/drawing/2010/main" val="0"/>
                </a:ext>
              </a:extLst>
            </a:blip>
            <a:srcRect l="2998" t="11972" r="2284" b="2429"/>
            <a:stretch>
              <a:fillRect/>
            </a:stretch>
          </p:blipFill>
          <p:spPr bwMode="auto">
            <a:xfrm>
              <a:off x="4498806" y="-128645"/>
              <a:ext cx="1571848" cy="266332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0AD34FA5-9FAB-4D34-86A1-82B0823DE8DD}"/>
              </a:ext>
            </a:extLst>
          </p:cNvPr>
          <p:cNvSpPr/>
          <p:nvPr/>
        </p:nvSpPr>
        <p:spPr>
          <a:xfrm>
            <a:off x="2687795" y="829290"/>
            <a:ext cx="3894701" cy="1815882"/>
          </a:xfrm>
          <a:prstGeom prst="rect">
            <a:avLst/>
          </a:prstGeom>
        </p:spPr>
        <p:txBody>
          <a:bodyPr>
            <a:spAutoFit/>
          </a:bodyPr>
          <a:lstStyle/>
          <a:p>
            <a:pPr algn="ctr">
              <a:defRPr/>
            </a:pPr>
            <a:r>
              <a:rPr lang="en-US" sz="2800" b="1" dirty="0">
                <a:solidFill>
                  <a:srgbClr val="CC00FF"/>
                </a:solidFill>
                <a:latin typeface="+mj-lt"/>
                <a:ea typeface="Times New Roman" panose="02020603050405020304" pitchFamily="18" charset="0"/>
              </a:rPr>
              <a:t>The country currently has </a:t>
            </a:r>
            <a:r>
              <a:rPr lang="en-US" sz="2800" b="1" dirty="0">
                <a:solidFill>
                  <a:srgbClr val="CC00FF"/>
                </a:solidFill>
                <a:latin typeface="+mj-lt"/>
                <a:ea typeface="Times New Roman" panose="02020603050405020304" pitchFamily="18" charset="0"/>
                <a:cs typeface="Times New Roman" panose="02020603050405020304" pitchFamily="18" charset="0"/>
              </a:rPr>
              <a:t>11 cities 31 Municipalities and 583 Town Councils</a:t>
            </a:r>
          </a:p>
        </p:txBody>
      </p:sp>
      <p:graphicFrame>
        <p:nvGraphicFramePr>
          <p:cNvPr id="4" name="Table 3">
            <a:extLst>
              <a:ext uri="{FF2B5EF4-FFF2-40B4-BE49-F238E27FC236}">
                <a16:creationId xmlns:a16="http://schemas.microsoft.com/office/drawing/2014/main" id="{46EF6238-7B6F-4F07-850F-C2A986B4EA24}"/>
              </a:ext>
            </a:extLst>
          </p:cNvPr>
          <p:cNvGraphicFramePr>
            <a:graphicFrameLocks noGrp="1"/>
          </p:cNvGraphicFramePr>
          <p:nvPr>
            <p:extLst>
              <p:ext uri="{D42A27DB-BD31-4B8C-83A1-F6EECF244321}">
                <p14:modId xmlns:p14="http://schemas.microsoft.com/office/powerpoint/2010/main" val="57219625"/>
              </p:ext>
            </p:extLst>
          </p:nvPr>
        </p:nvGraphicFramePr>
        <p:xfrm>
          <a:off x="34925" y="2972896"/>
          <a:ext cx="8956675" cy="3840480"/>
        </p:xfrm>
        <a:graphic>
          <a:graphicData uri="http://schemas.openxmlformats.org/drawingml/2006/table">
            <a:tbl>
              <a:tblPr firstRow="1" firstCol="1" bandRow="1">
                <a:tableStyleId>{5C22544A-7EE6-4342-B048-85BDC9FD1C3A}</a:tableStyleId>
              </a:tblPr>
              <a:tblGrid>
                <a:gridCol w="756179">
                  <a:extLst>
                    <a:ext uri="{9D8B030D-6E8A-4147-A177-3AD203B41FA5}">
                      <a16:colId xmlns:a16="http://schemas.microsoft.com/office/drawing/2014/main" val="20000"/>
                    </a:ext>
                  </a:extLst>
                </a:gridCol>
                <a:gridCol w="756179">
                  <a:extLst>
                    <a:ext uri="{9D8B030D-6E8A-4147-A177-3AD203B41FA5}">
                      <a16:colId xmlns:a16="http://schemas.microsoft.com/office/drawing/2014/main" val="20001"/>
                    </a:ext>
                  </a:extLst>
                </a:gridCol>
                <a:gridCol w="648453">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936104">
                  <a:extLst>
                    <a:ext uri="{9D8B030D-6E8A-4147-A177-3AD203B41FA5}">
                      <a16:colId xmlns:a16="http://schemas.microsoft.com/office/drawing/2014/main" val="20009"/>
                    </a:ext>
                  </a:extLst>
                </a:gridCol>
                <a:gridCol w="720080">
                  <a:extLst>
                    <a:ext uri="{9D8B030D-6E8A-4147-A177-3AD203B41FA5}">
                      <a16:colId xmlns:a16="http://schemas.microsoft.com/office/drawing/2014/main" val="20010"/>
                    </a:ext>
                  </a:extLst>
                </a:gridCol>
                <a:gridCol w="891208">
                  <a:extLst>
                    <a:ext uri="{9D8B030D-6E8A-4147-A177-3AD203B41FA5}">
                      <a16:colId xmlns:a16="http://schemas.microsoft.com/office/drawing/2014/main" val="20011"/>
                    </a:ext>
                  </a:extLst>
                </a:gridCol>
              </a:tblGrid>
              <a:tr h="110490">
                <a:tc rowSpan="2">
                  <a:txBody>
                    <a:bodyPr/>
                    <a:lstStyle/>
                    <a:p>
                      <a:pPr marL="0" marR="0">
                        <a:spcBef>
                          <a:spcPts val="0"/>
                        </a:spcBef>
                        <a:spcAft>
                          <a:spcPts val="0"/>
                        </a:spcAft>
                      </a:pPr>
                      <a:r>
                        <a:rPr lang="en-US" sz="1400" b="1" dirty="0">
                          <a:effectLst/>
                          <a:latin typeface="Arial Narrow" panose="020B0606020202030204" pitchFamily="34" charset="0"/>
                        </a:rPr>
                        <a:t>Urban Centre</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400" b="1" dirty="0">
                          <a:effectLst/>
                          <a:latin typeface="Arial Narrow" panose="020B0606020202030204" pitchFamily="34" charset="0"/>
                        </a:rPr>
                        <a:t>Population as per NUP </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400" b="1" dirty="0">
                          <a:effectLst/>
                          <a:latin typeface="Arial Narrow" panose="020B0606020202030204" pitchFamily="34" charset="0"/>
                        </a:rPr>
                        <a:t>1969</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400" b="1" dirty="0">
                          <a:effectLst/>
                          <a:latin typeface="Arial Narrow" panose="020B0606020202030204" pitchFamily="34" charset="0"/>
                        </a:rPr>
                        <a:t>1980</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b="1" dirty="0">
                          <a:effectLst/>
                          <a:latin typeface="Arial Narrow" panose="020B0606020202030204" pitchFamily="34" charset="0"/>
                        </a:rPr>
                        <a:t>1991</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spcBef>
                          <a:spcPts val="0"/>
                        </a:spcBef>
                        <a:spcAft>
                          <a:spcPts val="0"/>
                        </a:spcAft>
                      </a:pPr>
                      <a:r>
                        <a:rPr lang="en-US" sz="1400" b="1">
                          <a:effectLst/>
                          <a:latin typeface="Arial Narrow" panose="020B0606020202030204" pitchFamily="34" charset="0"/>
                        </a:rPr>
                        <a:t>2002</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spcBef>
                          <a:spcPts val="0"/>
                        </a:spcBef>
                        <a:spcAft>
                          <a:spcPts val="0"/>
                        </a:spcAft>
                      </a:pPr>
                      <a:r>
                        <a:rPr lang="en-US" sz="1400" b="1" dirty="0">
                          <a:effectLst/>
                          <a:latin typeface="Arial Narrow" panose="020B0606020202030204" pitchFamily="34" charset="0"/>
                        </a:rPr>
                        <a:t>2014</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marL="0" marR="0" algn="ctr">
                        <a:spcBef>
                          <a:spcPts val="0"/>
                        </a:spcBef>
                        <a:spcAft>
                          <a:spcPts val="0"/>
                        </a:spcAft>
                      </a:pPr>
                      <a:r>
                        <a:rPr lang="en-US" sz="1400" b="1">
                          <a:effectLst/>
                          <a:latin typeface="Arial Narrow" panose="020B0606020202030204" pitchFamily="34" charset="0"/>
                        </a:rPr>
                        <a:t>2021</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965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dirty="0">
                          <a:effectLst/>
                          <a:latin typeface="Arial Narrow" panose="020B0606020202030204" pitchFamily="34" charset="0"/>
                        </a:rPr>
                        <a:t>No</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err="1">
                          <a:effectLst/>
                          <a:latin typeface="Arial Narrow" panose="020B0606020202030204" pitchFamily="34" charset="0"/>
                        </a:rPr>
                        <a:t>Popn</a:t>
                      </a: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Narrow" panose="020B0606020202030204" pitchFamily="34" charset="0"/>
                        </a:rPr>
                        <a:t>No.</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err="1">
                          <a:effectLst/>
                          <a:latin typeface="Arial Narrow" panose="020B0606020202030204" pitchFamily="34" charset="0"/>
                        </a:rPr>
                        <a:t>Popn</a:t>
                      </a: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Narrow" panose="020B0606020202030204" pitchFamily="34" charset="0"/>
                        </a:rPr>
                        <a:t>No.</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err="1">
                          <a:effectLst/>
                          <a:latin typeface="Arial Narrow" panose="020B0606020202030204" pitchFamily="34" charset="0"/>
                        </a:rPr>
                        <a:t>Popn</a:t>
                      </a: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Narrow" panose="020B0606020202030204" pitchFamily="34" charset="0"/>
                        </a:rPr>
                        <a:t>No.</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err="1">
                          <a:effectLst/>
                          <a:latin typeface="Arial Narrow" panose="020B0606020202030204" pitchFamily="34" charset="0"/>
                        </a:rPr>
                        <a:t>Popn</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400" b="1" dirty="0">
                          <a:effectLst/>
                          <a:latin typeface="Arial Narrow" panose="020B0606020202030204" pitchFamily="34" charset="0"/>
                        </a:rPr>
                        <a:t>Capital City</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68580" algn="ctr">
                        <a:spcBef>
                          <a:spcPts val="0"/>
                        </a:spcBef>
                        <a:spcAft>
                          <a:spcPts val="0"/>
                        </a:spcAft>
                      </a:pPr>
                      <a:r>
                        <a:rPr lang="en-US" sz="1400" b="1">
                          <a:effectLst/>
                          <a:latin typeface="Arial Narrow" panose="020B0606020202030204" pitchFamily="34" charset="0"/>
                        </a:rPr>
                        <a:t> </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a:effectLst/>
                          <a:latin typeface="Arial Narrow" panose="020B0606020202030204" pitchFamily="34" charset="0"/>
                        </a:rPr>
                        <a:t>1</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effectLst/>
                          <a:latin typeface="Arial Narrow" panose="020B0606020202030204" pitchFamily="34" charset="0"/>
                        </a:rPr>
                        <a:t>1</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effectLst/>
                          <a:latin typeface="Arial Narrow" panose="020B0606020202030204" pitchFamily="34" charset="0"/>
                        </a:rPr>
                        <a:t>774,241</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a:effectLst/>
                          <a:latin typeface="Arial Narrow" panose="020B0606020202030204" pitchFamily="34" charset="0"/>
                        </a:rPr>
                        <a:t>1</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a:effectLst/>
                          <a:latin typeface="Arial Narrow" panose="020B0606020202030204" pitchFamily="34" charset="0"/>
                        </a:rPr>
                        <a:t>1,189,142</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a:effectLst/>
                          <a:latin typeface="Arial Narrow" panose="020B0606020202030204" pitchFamily="34" charset="0"/>
                        </a:rPr>
                        <a:t>1</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effectLst/>
                          <a:latin typeface="Arial Narrow" panose="020B0606020202030204" pitchFamily="34" charset="0"/>
                        </a:rPr>
                        <a:t>1,507,080</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a:effectLst/>
                          <a:latin typeface="Arial Narrow" panose="020B0606020202030204" pitchFamily="34" charset="0"/>
                        </a:rPr>
                        <a:t>1</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effectLst/>
                          <a:latin typeface="Arial Narrow" panose="020B0606020202030204" pitchFamily="34" charset="0"/>
                        </a:rPr>
                        <a:t>1,917,427</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400" b="1" dirty="0">
                          <a:effectLst/>
                          <a:latin typeface="Arial Narrow" panose="020B0606020202030204" pitchFamily="34" charset="0"/>
                        </a:rPr>
                        <a:t>Cities</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400" b="1">
                          <a:effectLst/>
                          <a:latin typeface="Arial Narrow" panose="020B0606020202030204" pitchFamily="34" charset="0"/>
                        </a:rPr>
                        <a:t>at least 300,000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 </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a:effectLst/>
                          <a:latin typeface="Arial Narrow" panose="020B0606020202030204" pitchFamily="34" charset="0"/>
                        </a:rPr>
                        <a:t> </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 </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10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1,948,598</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00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400" b="1" dirty="0">
                          <a:effectLst/>
                          <a:latin typeface="Arial Narrow" panose="020B0606020202030204" pitchFamily="34" charset="0"/>
                        </a:rPr>
                        <a:t>Municipalities</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400" b="1">
                          <a:effectLst/>
                          <a:latin typeface="Arial Narrow" panose="020B0606020202030204" pitchFamily="34" charset="0"/>
                        </a:rPr>
                        <a:t>between 50,000 and 299,000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2</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13</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480,922</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13</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a:effectLst/>
                          <a:latin typeface="Arial Narrow" panose="020B0606020202030204" pitchFamily="34" charset="0"/>
                        </a:rPr>
                        <a:t>745,036</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33</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3,249,609</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31</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4,134,478</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51304">
                <a:tc>
                  <a:txBody>
                    <a:bodyPr/>
                    <a:lstStyle/>
                    <a:p>
                      <a:pPr marL="0" marR="0">
                        <a:spcBef>
                          <a:spcPts val="0"/>
                        </a:spcBef>
                        <a:spcAft>
                          <a:spcPts val="0"/>
                        </a:spcAft>
                      </a:pPr>
                      <a:r>
                        <a:rPr lang="en-US" sz="1400" b="1" dirty="0">
                          <a:effectLst/>
                          <a:latin typeface="Arial Narrow" panose="020B0606020202030204" pitchFamily="34" charset="0"/>
                        </a:rPr>
                        <a:t>Town Councils</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400" b="1">
                          <a:effectLst/>
                          <a:latin typeface="Arial Narrow" panose="020B0606020202030204" pitchFamily="34" charset="0"/>
                        </a:rPr>
                        <a:t>between 10,000 and 50,000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34</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33</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338,901</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61</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a:effectLst/>
                          <a:latin typeface="Arial Narrow" panose="020B0606020202030204" pitchFamily="34" charset="0"/>
                        </a:rPr>
                        <a:t>1,065,209</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163</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2,361,033</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583</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3,003,942</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400" b="1" dirty="0">
                          <a:effectLst/>
                          <a:latin typeface="Arial Narrow" panose="020B0606020202030204" pitchFamily="34" charset="0"/>
                        </a:rPr>
                        <a:t>Town Board</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a:effectLst/>
                          <a:latin typeface="Arial Narrow" panose="020B0606020202030204" pitchFamily="34" charset="0"/>
                        </a:rPr>
                        <a:t> </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4</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20</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75,589</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20</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a:effectLst/>
                          <a:latin typeface="Arial Narrow" panose="020B0606020202030204" pitchFamily="34" charset="0"/>
                        </a:rPr>
                        <a:t>62</a:t>
                      </a:r>
                      <a:endParaRPr lang="en-US" sz="2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308,142</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 -</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rtl="0" eaLnBrk="1" latinLnBrk="0" hangingPunct="1">
                        <a:spcBef>
                          <a:spcPts val="0"/>
                        </a:spcBef>
                        <a:spcAft>
                          <a:spcPts val="0"/>
                        </a:spcAft>
                      </a:pPr>
                      <a:r>
                        <a:rPr kumimoji="0" lang="en-US" sz="1400" b="1" kern="1200" dirty="0">
                          <a:solidFill>
                            <a:schemeClr val="dk1"/>
                          </a:solidFill>
                          <a:effectLst/>
                          <a:latin typeface="Arial Narrow" panose="020B0606020202030204" pitchFamily="34" charset="0"/>
                          <a:ea typeface="+mn-ea"/>
                          <a:cs typeface="+mn-cs"/>
                        </a:rPr>
                        <a:t> -</a:t>
                      </a: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400" b="1" dirty="0">
                          <a:effectLst/>
                          <a:latin typeface="Arial Narrow" panose="020B0606020202030204" pitchFamily="34" charset="0"/>
                        </a:rPr>
                        <a:t>Total</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 </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 </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41</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67</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1,669,653</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95</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2,999,387</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259</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7,425,864</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b="1" dirty="0">
                          <a:effectLst/>
                          <a:latin typeface="Arial Narrow" panose="020B0606020202030204" pitchFamily="34" charset="0"/>
                        </a:rPr>
                        <a:t>625</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Arial Narrow" panose="020B0606020202030204" pitchFamily="34" charset="0"/>
                        </a:rPr>
                        <a:t>9,447,927</a:t>
                      </a: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2EAA0-CCE5-4604-A22F-6057EDA9B6C0}"/>
              </a:ext>
            </a:extLst>
          </p:cNvPr>
          <p:cNvSpPr/>
          <p:nvPr/>
        </p:nvSpPr>
        <p:spPr>
          <a:xfrm>
            <a:off x="0" y="620713"/>
            <a:ext cx="1042988" cy="1816100"/>
          </a:xfrm>
          <a:prstGeom prst="rect">
            <a:avLst/>
          </a:prstGeom>
          <a:solidFill>
            <a:srgbClr val="F4E1F7"/>
          </a:solidFill>
        </p:spPr>
        <p:txBody>
          <a:bodyPr>
            <a:spAutoFit/>
          </a:bodyPr>
          <a:lstStyle/>
          <a:p>
            <a:pPr>
              <a:defRPr/>
            </a:pPr>
            <a:r>
              <a:rPr lang="en-US" sz="1600" b="1" dirty="0">
                <a:solidFill>
                  <a:srgbClr val="CC00CC"/>
                </a:solidFill>
              </a:rPr>
              <a:t>Qualification of cities as per the NUP 2017 set criterion</a:t>
            </a:r>
            <a:endParaRPr lang="en-US" sz="1600" b="1" dirty="0">
              <a:solidFill>
                <a:srgbClr val="CC00CC"/>
              </a:solidFill>
              <a:latin typeface="Arial Narrow" panose="020B0606020202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A52B868C-B88D-4546-AC86-66D636AB1FB3}"/>
              </a:ext>
            </a:extLst>
          </p:cNvPr>
          <p:cNvGraphicFramePr>
            <a:graphicFrameLocks noGrp="1"/>
          </p:cNvGraphicFramePr>
          <p:nvPr>
            <p:extLst>
              <p:ext uri="{D42A27DB-BD31-4B8C-83A1-F6EECF244321}">
                <p14:modId xmlns:p14="http://schemas.microsoft.com/office/powerpoint/2010/main" val="4261882674"/>
              </p:ext>
            </p:extLst>
          </p:nvPr>
        </p:nvGraphicFramePr>
        <p:xfrm>
          <a:off x="1042988" y="620713"/>
          <a:ext cx="8066087" cy="2811763"/>
        </p:xfrm>
        <a:graphic>
          <a:graphicData uri="http://schemas.openxmlformats.org/drawingml/2006/table">
            <a:tbl>
              <a:tblPr/>
              <a:tblGrid>
                <a:gridCol w="384175">
                  <a:extLst>
                    <a:ext uri="{9D8B030D-6E8A-4147-A177-3AD203B41FA5}">
                      <a16:colId xmlns:a16="http://schemas.microsoft.com/office/drawing/2014/main" val="20000"/>
                    </a:ext>
                  </a:extLst>
                </a:gridCol>
                <a:gridCol w="931862">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1223963">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1368425">
                  <a:extLst>
                    <a:ext uri="{9D8B030D-6E8A-4147-A177-3AD203B41FA5}">
                      <a16:colId xmlns:a16="http://schemas.microsoft.com/office/drawing/2014/main" val="20005"/>
                    </a:ext>
                  </a:extLst>
                </a:gridCol>
                <a:gridCol w="503237">
                  <a:extLst>
                    <a:ext uri="{9D8B030D-6E8A-4147-A177-3AD203B41FA5}">
                      <a16:colId xmlns:a16="http://schemas.microsoft.com/office/drawing/2014/main" val="20006"/>
                    </a:ext>
                  </a:extLst>
                </a:gridCol>
                <a:gridCol w="865188">
                  <a:extLst>
                    <a:ext uri="{9D8B030D-6E8A-4147-A177-3AD203B41FA5}">
                      <a16:colId xmlns:a16="http://schemas.microsoft.com/office/drawing/2014/main" val="20007"/>
                    </a:ext>
                  </a:extLst>
                </a:gridCol>
                <a:gridCol w="792162">
                  <a:extLst>
                    <a:ext uri="{9D8B030D-6E8A-4147-A177-3AD203B41FA5}">
                      <a16:colId xmlns:a16="http://schemas.microsoft.com/office/drawing/2014/main" val="20008"/>
                    </a:ext>
                  </a:extLst>
                </a:gridCol>
              </a:tblGrid>
              <a:tr h="304074">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mj-lt"/>
                          <a:cs typeface="Times New Roman" panose="02020603050405020304" pitchFamily="18" charset="0"/>
                        </a:rPr>
                        <a:t>City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7">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mj-lt"/>
                          <a:cs typeface="Arial" panose="020B0604020202020204" pitchFamily="34" charset="0"/>
                        </a:rPr>
                        <a:t> </a:t>
                      </a:r>
                      <a:r>
                        <a:rPr kumimoji="0" lang="en-US" altLang="en-US" sz="2000" b="1" i="0" u="none" strike="noStrike" cap="none" normalizeH="0" baseline="0">
                          <a:ln>
                            <a:noFill/>
                          </a:ln>
                          <a:solidFill>
                            <a:srgbClr val="FFFFFF"/>
                          </a:solidFill>
                          <a:effectLst/>
                          <a:latin typeface="+mj-lt"/>
                          <a:cs typeface="Times New Roman" panose="02020603050405020304" pitchFamily="18" charset="0"/>
                        </a:rPr>
                        <a:t>Criterion for Cities set in NUP 2017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7793">
                <a:tc vMerge="1">
                  <a:txBody>
                    <a:bodyPr/>
                    <a:lstStyle/>
                    <a:p>
                      <a:endParaRPr lang="en-US"/>
                    </a:p>
                  </a:txBody>
                  <a:tcPr/>
                </a:tc>
                <a:tc vMerge="1">
                  <a:txBody>
                    <a:bodyPr/>
                    <a:lstStyle/>
                    <a:p>
                      <a:endParaRPr 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Min. Population Density (3,000)</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Min. Population Size (300,000 People)</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Min. Area (100 Sq.Kms)</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Functionality (% local revenue to the budget)</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Approved PDP</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Built-up area (%)</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000" b="1" i="0" u="none" strike="noStrike" cap="none" normalizeH="0" baseline="0">
                          <a:ln>
                            <a:noFill/>
                          </a:ln>
                          <a:solidFill>
                            <a:srgbClr val="0000FF"/>
                          </a:solidFill>
                          <a:effectLst/>
                          <a:latin typeface="+mj-lt"/>
                          <a:cs typeface="Arial" panose="020B0604020202020204" pitchFamily="34" charset="0"/>
                        </a:rPr>
                        <a:t>Qualification </a:t>
                      </a:r>
                      <a:endParaRPr kumimoji="0" lang="en-US" altLang="en-US" sz="1800" b="1" i="0" u="none" strike="noStrike" cap="none" normalizeH="0" baseline="0">
                        <a:ln>
                          <a:noFill/>
                        </a:ln>
                        <a:solidFill>
                          <a:srgbClr val="0000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1"/>
                  </a:ext>
                </a:extLst>
              </a:tr>
              <a:tr h="196515">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1</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Kampala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7,321.7</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1,428,455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195.1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15.6</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marL="342900" indent="-342900"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342900" marR="0" lvl="0" indent="-342900" algn="ctr" defTabSz="4572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 </a:t>
                      </a:r>
                      <a:endParaRPr kumimoji="0" lang="en-US" altLang="en-US" sz="16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76.91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endParaRPr kumimoji="0" lang="en-US" altLang="en-US" sz="12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2"/>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2</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Masaka</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565.3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206,115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364.6</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2.53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3"/>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3</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Fort portal</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725.3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93,054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128.3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6.1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4.28</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4"/>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4</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Hoima</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390.3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89,028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228.1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4.7</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3.83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5"/>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5</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Mbarara</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427.1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201,371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471.5</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8.3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2.93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6"/>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6</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Soroti</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3,618.5</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108,916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30.1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5.5</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6.35</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7"/>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7</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Jinja</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1,146.0</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247,074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215.6</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17.0</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9.83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8"/>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8</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Mbale</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1,590.2</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254,915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160.3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3.7</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10.87</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9"/>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9</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Arua</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765.0</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308,362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403.1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51.0</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3.74</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10"/>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10</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Gulu</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574.6</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222,558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387.3</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2.6</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4.44</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11"/>
                  </a:ext>
                </a:extLst>
              </a:tr>
              <a:tr h="1820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11</a:t>
                      </a:r>
                      <a:endParaRPr kumimoji="0" lang="en-US" altLang="en-US" sz="18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Lira</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667.6</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199,602 </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299.0</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7.1</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X</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j-lt"/>
                          <a:cs typeface="Arial" panose="020B0604020202020204" pitchFamily="34" charset="0"/>
                        </a:rPr>
                        <a:t>4.44</a:t>
                      </a:r>
                      <a:endParaRPr kumimoji="0" lang="en-US" altLang="en-US" sz="1800" b="1" i="0" u="none" strike="noStrike" cap="none" normalizeH="0" baseline="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j-lt"/>
                          <a:cs typeface="Arial" panose="020B0604020202020204" pitchFamily="34" charset="0"/>
                        </a:rPr>
                        <a:t>X</a:t>
                      </a:r>
                      <a:endParaRPr kumimoji="0" lang="en-US" altLang="en-US" sz="1800" b="1" i="0" u="none" strike="noStrike" cap="none" normalizeH="0" baseline="0" dirty="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12"/>
                  </a:ext>
                </a:extLst>
              </a:tr>
            </a:tbl>
          </a:graphicData>
        </a:graphic>
      </p:graphicFrame>
      <p:sp>
        <p:nvSpPr>
          <p:cNvPr id="7" name="Rectangle 6">
            <a:extLst>
              <a:ext uri="{FF2B5EF4-FFF2-40B4-BE49-F238E27FC236}">
                <a16:creationId xmlns:a16="http://schemas.microsoft.com/office/drawing/2014/main" id="{5E2DFC47-5671-42EA-99A8-AD3371FEDCF8}"/>
              </a:ext>
            </a:extLst>
          </p:cNvPr>
          <p:cNvSpPr/>
          <p:nvPr/>
        </p:nvSpPr>
        <p:spPr>
          <a:xfrm>
            <a:off x="0" y="3429000"/>
            <a:ext cx="9144000" cy="34290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Wingdings" panose="05000000000000000000" pitchFamily="2" charset="2"/>
              <a:buChar char="q"/>
              <a:defRPr/>
            </a:pPr>
            <a:r>
              <a:rPr lang="en-US" sz="1450" b="1" dirty="0">
                <a:solidFill>
                  <a:srgbClr val="FF0000"/>
                </a:solidFill>
              </a:rPr>
              <a:t>Using the  urban Policy criteria, all cities in Uganda save Kampala, do not qualify to be cities but upgrading was rather based on administrative arrangement.   </a:t>
            </a:r>
          </a:p>
          <a:p>
            <a:pPr marL="171450" indent="-171450" algn="just">
              <a:buFont typeface="Wingdings" panose="05000000000000000000" pitchFamily="2" charset="2"/>
              <a:buChar char="q"/>
              <a:defRPr/>
            </a:pPr>
            <a:r>
              <a:rPr lang="en-US" sz="1450" b="1" dirty="0">
                <a:solidFill>
                  <a:schemeClr val="tx1"/>
                </a:solidFill>
              </a:rPr>
              <a:t>With NUP set density, only Kampala and Soroti meet the minimum requirement for city status while </a:t>
            </a:r>
            <a:r>
              <a:rPr lang="en-US" sz="1450" b="1" dirty="0" err="1">
                <a:solidFill>
                  <a:schemeClr val="tx1"/>
                </a:solidFill>
              </a:rPr>
              <a:t>Masaka</a:t>
            </a:r>
            <a:r>
              <a:rPr lang="en-US" sz="1450" b="1" dirty="0">
                <a:solidFill>
                  <a:schemeClr val="tx1"/>
                </a:solidFill>
              </a:rPr>
              <a:t>, Hoima, </a:t>
            </a:r>
            <a:r>
              <a:rPr lang="en-US" sz="1450" b="1" dirty="0" err="1">
                <a:solidFill>
                  <a:schemeClr val="tx1"/>
                </a:solidFill>
              </a:rPr>
              <a:t>Mbarara</a:t>
            </a:r>
            <a:r>
              <a:rPr lang="en-US" sz="1450" b="1" dirty="0">
                <a:solidFill>
                  <a:schemeClr val="tx1"/>
                </a:solidFill>
              </a:rPr>
              <a:t> and Gulu fall way below the threshold</a:t>
            </a:r>
          </a:p>
          <a:p>
            <a:pPr marL="171450" indent="-171450" algn="just">
              <a:buFont typeface="Wingdings" panose="05000000000000000000" pitchFamily="2" charset="2"/>
              <a:buChar char="q"/>
              <a:defRPr/>
            </a:pPr>
            <a:r>
              <a:rPr lang="en-US" sz="1450" b="1" dirty="0">
                <a:solidFill>
                  <a:srgbClr val="0033CC"/>
                </a:solidFill>
              </a:rPr>
              <a:t>Only Kampala and Arua cities meet the minimum requirement under the population threshold while Soroti, Hoima, Fort portal and Lira are far below the threshold.</a:t>
            </a:r>
          </a:p>
          <a:p>
            <a:pPr marL="171450" indent="-171450" algn="just">
              <a:buFont typeface="Wingdings" panose="05000000000000000000" pitchFamily="2" charset="2"/>
              <a:buChar char="q"/>
              <a:defRPr/>
            </a:pPr>
            <a:r>
              <a:rPr lang="en-US" sz="1450" b="1" dirty="0">
                <a:solidFill>
                  <a:schemeClr val="tx1"/>
                </a:solidFill>
              </a:rPr>
              <a:t>All cities meet the minimum requirement for area however some cities like </a:t>
            </a:r>
            <a:r>
              <a:rPr lang="en-US" sz="1450" b="1" dirty="0" err="1">
                <a:solidFill>
                  <a:schemeClr val="tx1"/>
                </a:solidFill>
              </a:rPr>
              <a:t>Masaka</a:t>
            </a:r>
            <a:r>
              <a:rPr lang="en-US" sz="1450" b="1" dirty="0">
                <a:solidFill>
                  <a:schemeClr val="tx1"/>
                </a:solidFill>
              </a:rPr>
              <a:t>, Lira, Gulu, Arua and </a:t>
            </a:r>
            <a:r>
              <a:rPr lang="en-US" sz="1450" b="1" dirty="0" err="1">
                <a:solidFill>
                  <a:schemeClr val="tx1"/>
                </a:solidFill>
              </a:rPr>
              <a:t>Mbarara</a:t>
            </a:r>
            <a:r>
              <a:rPr lang="en-US" sz="1450" b="1" dirty="0">
                <a:solidFill>
                  <a:schemeClr val="tx1"/>
                </a:solidFill>
              </a:rPr>
              <a:t> are too big which makes them lose out on other parameters like density.  </a:t>
            </a:r>
          </a:p>
          <a:p>
            <a:pPr marL="171450" indent="-171450" algn="just">
              <a:buFont typeface="Wingdings" panose="05000000000000000000" pitchFamily="2" charset="2"/>
              <a:buChar char="q"/>
              <a:defRPr/>
            </a:pPr>
            <a:r>
              <a:rPr lang="en-US" sz="1450" b="1" dirty="0">
                <a:solidFill>
                  <a:srgbClr val="FF0000"/>
                </a:solidFill>
              </a:rPr>
              <a:t>The bigger percentage of these cities, other than Kampala (76.9%), is typically rural (have less than 10% built up coverage except Jinja and Mbale who stand at 10%) which places a big financial burden in service provision to populace that doesn’t generate the requisite revenue.  </a:t>
            </a:r>
          </a:p>
          <a:p>
            <a:pPr marL="171450" indent="-171450" algn="just">
              <a:buFont typeface="Wingdings" panose="05000000000000000000" pitchFamily="2" charset="2"/>
              <a:buChar char="q"/>
              <a:defRPr/>
            </a:pPr>
            <a:r>
              <a:rPr lang="en-US" sz="1450" b="1" dirty="0">
                <a:solidFill>
                  <a:schemeClr val="tx1"/>
                </a:solidFill>
              </a:rPr>
              <a:t>All had no approved PDPs except Kampala. Fort Portal, Jinja, </a:t>
            </a:r>
            <a:r>
              <a:rPr lang="en-US" sz="1450" b="1" dirty="0" err="1">
                <a:solidFill>
                  <a:schemeClr val="tx1"/>
                </a:solidFill>
              </a:rPr>
              <a:t>Masaka</a:t>
            </a:r>
            <a:r>
              <a:rPr lang="en-US" sz="1450" b="1" dirty="0">
                <a:solidFill>
                  <a:schemeClr val="tx1"/>
                </a:solidFill>
              </a:rPr>
              <a:t> and Hoima cities are in the process of preparing new PDPs while Jinja, Arua and Gulu have their PDPs on deposit.</a:t>
            </a:r>
          </a:p>
          <a:p>
            <a:pPr marL="171450" indent="-171450" algn="just">
              <a:buFont typeface="Wingdings" panose="05000000000000000000" pitchFamily="2" charset="2"/>
              <a:buChar char="q"/>
              <a:defRPr/>
            </a:pPr>
            <a:r>
              <a:rPr lang="en-US" sz="1450" b="1" dirty="0">
                <a:solidFill>
                  <a:srgbClr val="0033CC"/>
                </a:solidFill>
              </a:rPr>
              <a:t>A functional urban council should be able to locally raise at least 50% of its budget but only Arua meets this requirement</a:t>
            </a:r>
          </a:p>
        </p:txBody>
      </p:sp>
      <p:sp>
        <p:nvSpPr>
          <p:cNvPr id="13" name="TextBox 12">
            <a:extLst>
              <a:ext uri="{FF2B5EF4-FFF2-40B4-BE49-F238E27FC236}">
                <a16:creationId xmlns:a16="http://schemas.microsoft.com/office/drawing/2014/main" id="{32930C23-FD4D-47B8-82D7-16646564994C}"/>
              </a:ext>
            </a:extLst>
          </p:cNvPr>
          <p:cNvSpPr txBox="1"/>
          <p:nvPr/>
        </p:nvSpPr>
        <p:spPr>
          <a:xfrm>
            <a:off x="990600" y="0"/>
            <a:ext cx="8153400"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fontAlgn="base">
              <a:spcBef>
                <a:spcPct val="0"/>
              </a:spcBef>
              <a:spcAft>
                <a:spcPct val="0"/>
              </a:spcAft>
              <a:defRPr sz="3200" b="1">
                <a:ln w="0"/>
                <a:solidFill>
                  <a:schemeClr val="accent3">
                    <a:lumMod val="75000"/>
                  </a:schemeClr>
                </a:solidFill>
                <a:latin typeface="+mj-lt"/>
                <a:ea typeface="+mj-ea"/>
                <a:cs typeface="+mj-cs"/>
              </a:defRPr>
            </a:lvl1pPr>
          </a:lstStyle>
          <a:p>
            <a:r>
              <a:rPr lang="en-US" sz="2800" dirty="0"/>
              <a:t>Viability of Uganda’s Urban Councils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EB3FE58-A1BD-47F2-B480-5AD5A2DE051E}"/>
              </a:ext>
            </a:extLst>
          </p:cNvPr>
          <p:cNvSpPr txBox="1"/>
          <p:nvPr/>
        </p:nvSpPr>
        <p:spPr>
          <a:xfrm>
            <a:off x="990600" y="-45162"/>
            <a:ext cx="8153400"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fontAlgn="base">
              <a:spcBef>
                <a:spcPct val="0"/>
              </a:spcBef>
              <a:spcAft>
                <a:spcPct val="0"/>
              </a:spcAft>
              <a:defRPr sz="2800" b="1">
                <a:ln w="0"/>
                <a:solidFill>
                  <a:schemeClr val="accent3">
                    <a:lumMod val="75000"/>
                  </a:schemeClr>
                </a:solidFill>
                <a:latin typeface="+mj-lt"/>
                <a:ea typeface="+mj-ea"/>
                <a:cs typeface="+mj-cs"/>
              </a:defRPr>
            </a:lvl1pPr>
          </a:lstStyle>
          <a:p>
            <a:r>
              <a:rPr lang="en-US" dirty="0"/>
              <a:t>Viability of Uganda Urban Councils...</a:t>
            </a:r>
          </a:p>
        </p:txBody>
      </p:sp>
      <p:sp>
        <p:nvSpPr>
          <p:cNvPr id="2" name="Rectangle 1">
            <a:extLst>
              <a:ext uri="{FF2B5EF4-FFF2-40B4-BE49-F238E27FC236}">
                <a16:creationId xmlns:a16="http://schemas.microsoft.com/office/drawing/2014/main" id="{B8D19E4E-F483-45F9-B967-E5247F12F017}"/>
              </a:ext>
            </a:extLst>
          </p:cNvPr>
          <p:cNvSpPr/>
          <p:nvPr/>
        </p:nvSpPr>
        <p:spPr>
          <a:xfrm>
            <a:off x="34925" y="460375"/>
            <a:ext cx="1584325" cy="1569660"/>
          </a:xfrm>
          <a:prstGeom prst="rect">
            <a:avLst/>
          </a:prstGeom>
          <a:solidFill>
            <a:srgbClr val="F4E1F7"/>
          </a:solidFill>
        </p:spPr>
        <p:txBody>
          <a:bodyPr>
            <a:spAutoFit/>
          </a:bodyPr>
          <a:lstStyle/>
          <a:p>
            <a:pPr>
              <a:defRPr/>
            </a:pPr>
            <a:r>
              <a:rPr lang="en-US" sz="1600" b="1" dirty="0">
                <a:solidFill>
                  <a:srgbClr val="CC00CC"/>
                </a:solidFill>
              </a:rPr>
              <a:t>Qualification of Municipalities as per the NUP 2017 set criterion</a:t>
            </a:r>
            <a:endParaRPr lang="en-US" sz="1600" b="1" dirty="0">
              <a:solidFill>
                <a:srgbClr val="CC00CC"/>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109D01B-AF53-4DEA-9DA6-D6161B382CFE}"/>
              </a:ext>
            </a:extLst>
          </p:cNvPr>
          <p:cNvSpPr/>
          <p:nvPr/>
        </p:nvSpPr>
        <p:spPr>
          <a:xfrm>
            <a:off x="34925" y="3810000"/>
            <a:ext cx="9109075" cy="3048000"/>
          </a:xfrm>
          <a:prstGeom prst="rect">
            <a:avLst/>
          </a:prstGeom>
          <a:solidFill>
            <a:srgbClr val="F4E1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Wingdings" panose="05000000000000000000" pitchFamily="2" charset="2"/>
              <a:buChar char="q"/>
              <a:defRPr/>
            </a:pPr>
            <a:r>
              <a:rPr lang="en-US" sz="1500" b="1" dirty="0">
                <a:solidFill>
                  <a:srgbClr val="0033CC"/>
                </a:solidFill>
              </a:rPr>
              <a:t>The expansion and upgrading of municipalities in Uganda does not follow any systematic criteria but rather selective application which must be corrected.</a:t>
            </a:r>
          </a:p>
          <a:p>
            <a:pPr marL="171450" indent="-171450" algn="just">
              <a:buFont typeface="Wingdings" panose="05000000000000000000" pitchFamily="2" charset="2"/>
              <a:buChar char="q"/>
              <a:defRPr/>
            </a:pPr>
            <a:r>
              <a:rPr lang="en-US" sz="1500" b="1" dirty="0">
                <a:solidFill>
                  <a:schemeClr val="tx1"/>
                </a:solidFill>
              </a:rPr>
              <a:t>Densities of some municipalities are way above those of cities e.g. Iganga, Kira, Makindye </a:t>
            </a:r>
            <a:r>
              <a:rPr lang="en-US" sz="1500" b="1" dirty="0" err="1">
                <a:solidFill>
                  <a:schemeClr val="tx1"/>
                </a:solidFill>
              </a:rPr>
              <a:t>Ssabagabo</a:t>
            </a:r>
            <a:r>
              <a:rPr lang="en-US" sz="1500" b="1" dirty="0">
                <a:solidFill>
                  <a:schemeClr val="tx1"/>
                </a:solidFill>
              </a:rPr>
              <a:t> and </a:t>
            </a:r>
            <a:r>
              <a:rPr lang="en-US" sz="1500" b="1" dirty="0" err="1">
                <a:solidFill>
                  <a:schemeClr val="tx1"/>
                </a:solidFill>
              </a:rPr>
              <a:t>Nansana</a:t>
            </a:r>
            <a:r>
              <a:rPr lang="en-US" sz="1500" b="1" dirty="0">
                <a:solidFill>
                  <a:schemeClr val="tx1"/>
                </a:solidFill>
              </a:rPr>
              <a:t> while some</a:t>
            </a:r>
            <a:r>
              <a:rPr lang="en-US" sz="1500" b="1" dirty="0">
                <a:solidFill>
                  <a:srgbClr val="0033CC"/>
                </a:solidFill>
              </a:rPr>
              <a:t> are way below the threshold (in </a:t>
            </a:r>
            <a:r>
              <a:rPr lang="en-US" sz="1500" b="1" dirty="0" err="1">
                <a:solidFill>
                  <a:srgbClr val="0033CC"/>
                </a:solidFill>
              </a:rPr>
              <a:t>Nebbi</a:t>
            </a:r>
            <a:r>
              <a:rPr lang="en-US" sz="1500" b="1" dirty="0">
                <a:solidFill>
                  <a:srgbClr val="0033CC"/>
                </a:solidFill>
              </a:rPr>
              <a:t>, </a:t>
            </a:r>
            <a:r>
              <a:rPr lang="en-US" sz="1500" b="1" dirty="0" err="1">
                <a:solidFill>
                  <a:srgbClr val="0033CC"/>
                </a:solidFill>
              </a:rPr>
              <a:t>Kumi</a:t>
            </a:r>
            <a:r>
              <a:rPr lang="en-US" sz="1500" b="1" dirty="0">
                <a:solidFill>
                  <a:srgbClr val="0033CC"/>
                </a:solidFill>
              </a:rPr>
              <a:t>, Ntungamo and </a:t>
            </a:r>
            <a:r>
              <a:rPr lang="en-US" sz="1500" b="1" dirty="0" err="1">
                <a:solidFill>
                  <a:srgbClr val="0033CC"/>
                </a:solidFill>
              </a:rPr>
              <a:t>Bushenyi</a:t>
            </a:r>
            <a:r>
              <a:rPr lang="en-US" sz="1500" b="1" dirty="0">
                <a:solidFill>
                  <a:srgbClr val="0033CC"/>
                </a:solidFill>
              </a:rPr>
              <a:t>.</a:t>
            </a:r>
          </a:p>
          <a:p>
            <a:pPr marL="171450" indent="-171450" algn="just">
              <a:buFont typeface="Wingdings" panose="05000000000000000000" pitchFamily="2" charset="2"/>
              <a:buChar char="q"/>
              <a:defRPr/>
            </a:pPr>
            <a:r>
              <a:rPr lang="en-US" sz="1500" b="1" dirty="0">
                <a:solidFill>
                  <a:schemeClr val="tx1"/>
                </a:solidFill>
              </a:rPr>
              <a:t>By population criteria, </a:t>
            </a:r>
            <a:r>
              <a:rPr lang="en-US" sz="1500" b="1" dirty="0" err="1">
                <a:solidFill>
                  <a:schemeClr val="tx1"/>
                </a:solidFill>
              </a:rPr>
              <a:t>Nansana</a:t>
            </a:r>
            <a:r>
              <a:rPr lang="en-US" sz="1500" b="1" dirty="0">
                <a:solidFill>
                  <a:schemeClr val="tx1"/>
                </a:solidFill>
              </a:rPr>
              <a:t>, Makindye </a:t>
            </a:r>
            <a:r>
              <a:rPr lang="en-US" sz="1500" b="1" dirty="0" err="1">
                <a:solidFill>
                  <a:schemeClr val="tx1"/>
                </a:solidFill>
              </a:rPr>
              <a:t>Ssabagabo</a:t>
            </a:r>
            <a:r>
              <a:rPr lang="en-US" sz="1500" b="1" dirty="0">
                <a:solidFill>
                  <a:schemeClr val="tx1"/>
                </a:solidFill>
              </a:rPr>
              <a:t> and Kira would qualify for city status while some would qualify to be TCs.  Ntungamo does not even qualify for TC status but rather TB.</a:t>
            </a:r>
          </a:p>
          <a:p>
            <a:pPr marL="171450" indent="-171450" algn="just">
              <a:buFont typeface="Wingdings" panose="05000000000000000000" pitchFamily="2" charset="2"/>
              <a:buChar char="q"/>
              <a:defRPr/>
            </a:pPr>
            <a:r>
              <a:rPr lang="en-US" sz="1500" b="1" dirty="0">
                <a:solidFill>
                  <a:srgbClr val="FF0000"/>
                </a:solidFill>
              </a:rPr>
              <a:t>Based on the minimum area criteria, </a:t>
            </a:r>
            <a:r>
              <a:rPr lang="en-US" sz="1500" b="1" dirty="0" err="1">
                <a:solidFill>
                  <a:srgbClr val="FF0000"/>
                </a:solidFill>
              </a:rPr>
              <a:t>Iganga</a:t>
            </a:r>
            <a:r>
              <a:rPr lang="en-US" sz="1500" b="1" dirty="0">
                <a:solidFill>
                  <a:srgbClr val="FF0000"/>
                </a:solidFill>
              </a:rPr>
              <a:t> MLG would not even qualify for TC status.</a:t>
            </a:r>
          </a:p>
          <a:p>
            <a:pPr marL="171450" indent="-171450" algn="just">
              <a:buFont typeface="Wingdings" panose="05000000000000000000" pitchFamily="2" charset="2"/>
              <a:buChar char="q"/>
              <a:defRPr/>
            </a:pPr>
            <a:r>
              <a:rPr lang="en-US" sz="1500" b="1" dirty="0">
                <a:solidFill>
                  <a:srgbClr val="0033CC"/>
                </a:solidFill>
              </a:rPr>
              <a:t>Only Kira, </a:t>
            </a:r>
            <a:r>
              <a:rPr lang="en-US" sz="1500" b="1" dirty="0" err="1">
                <a:solidFill>
                  <a:srgbClr val="0033CC"/>
                </a:solidFill>
              </a:rPr>
              <a:t>Bushenyi</a:t>
            </a:r>
            <a:r>
              <a:rPr lang="en-US" sz="1500" b="1" dirty="0">
                <a:solidFill>
                  <a:srgbClr val="0033CC"/>
                </a:solidFill>
              </a:rPr>
              <a:t>, Makindye </a:t>
            </a:r>
            <a:r>
              <a:rPr lang="en-US" sz="1500" b="1" dirty="0" err="1">
                <a:solidFill>
                  <a:srgbClr val="0033CC"/>
                </a:solidFill>
              </a:rPr>
              <a:t>Ssabagabo</a:t>
            </a:r>
            <a:r>
              <a:rPr lang="en-US" sz="1500" b="1" dirty="0">
                <a:solidFill>
                  <a:srgbClr val="0033CC"/>
                </a:solidFill>
              </a:rPr>
              <a:t> and </a:t>
            </a:r>
            <a:r>
              <a:rPr lang="en-US" sz="1500" b="1" dirty="0" err="1">
                <a:solidFill>
                  <a:srgbClr val="0033CC"/>
                </a:solidFill>
              </a:rPr>
              <a:t>Kumi</a:t>
            </a:r>
            <a:r>
              <a:rPr lang="en-US" sz="1500" b="1" dirty="0">
                <a:solidFill>
                  <a:srgbClr val="0033CC"/>
                </a:solidFill>
              </a:rPr>
              <a:t> MLGs would qualify to be MLGs using the minimum area criteria. </a:t>
            </a:r>
            <a:r>
              <a:rPr lang="en-US" sz="1500" b="1" dirty="0">
                <a:solidFill>
                  <a:schemeClr val="tx1"/>
                </a:solidFill>
              </a:rPr>
              <a:t>Other than </a:t>
            </a:r>
            <a:r>
              <a:rPr lang="en-US" sz="1500" b="1" dirty="0" err="1">
                <a:solidFill>
                  <a:schemeClr val="tx1"/>
                </a:solidFill>
              </a:rPr>
              <a:t>Kumi</a:t>
            </a:r>
            <a:r>
              <a:rPr lang="en-US" sz="1500" b="1" dirty="0">
                <a:solidFill>
                  <a:schemeClr val="tx1"/>
                </a:solidFill>
              </a:rPr>
              <a:t>, all the selected MLGs in the study had approved PDPs.</a:t>
            </a:r>
          </a:p>
          <a:p>
            <a:pPr marL="171450" indent="-171450" algn="just">
              <a:buFont typeface="Wingdings" panose="05000000000000000000" pitchFamily="2" charset="2"/>
              <a:buChar char="q"/>
              <a:defRPr/>
            </a:pPr>
            <a:r>
              <a:rPr lang="en-US" sz="1500" b="1" dirty="0">
                <a:solidFill>
                  <a:srgbClr val="0033CC"/>
                </a:solidFill>
              </a:rPr>
              <a:t>The functionality criterion requires an urban council to be able to locally contribute at least 50% of its budget but none of the MLGs meets this requirement.  Ntungamo municipality was the worst performer with only 2.5% locally raised revenue</a:t>
            </a:r>
          </a:p>
        </p:txBody>
      </p:sp>
      <p:graphicFrame>
        <p:nvGraphicFramePr>
          <p:cNvPr id="3" name="Table 2">
            <a:extLst>
              <a:ext uri="{FF2B5EF4-FFF2-40B4-BE49-F238E27FC236}">
                <a16:creationId xmlns:a16="http://schemas.microsoft.com/office/drawing/2014/main" id="{5756EF1E-67BB-44EE-BC17-6B9B7EC229AD}"/>
              </a:ext>
            </a:extLst>
          </p:cNvPr>
          <p:cNvGraphicFramePr>
            <a:graphicFrameLocks noGrp="1"/>
          </p:cNvGraphicFramePr>
          <p:nvPr>
            <p:extLst>
              <p:ext uri="{D42A27DB-BD31-4B8C-83A1-F6EECF244321}">
                <p14:modId xmlns:p14="http://schemas.microsoft.com/office/powerpoint/2010/main" val="1938760495"/>
              </p:ext>
            </p:extLst>
          </p:nvPr>
        </p:nvGraphicFramePr>
        <p:xfrm>
          <a:off x="1547663" y="449575"/>
          <a:ext cx="7560841" cy="3286701"/>
        </p:xfrm>
        <a:graphic>
          <a:graphicData uri="http://schemas.openxmlformats.org/drawingml/2006/table">
            <a:tbl>
              <a:tblPr firstRow="1" firstCol="1" bandRow="1">
                <a:tableStyleId>{5C22544A-7EE6-4342-B048-85BDC9FD1C3A}</a:tableStyleId>
              </a:tblPr>
              <a:tblGrid>
                <a:gridCol w="369084">
                  <a:extLst>
                    <a:ext uri="{9D8B030D-6E8A-4147-A177-3AD203B41FA5}">
                      <a16:colId xmlns:a16="http://schemas.microsoft.com/office/drawing/2014/main" val="20000"/>
                    </a:ext>
                  </a:extLst>
                </a:gridCol>
                <a:gridCol w="1084925">
                  <a:extLst>
                    <a:ext uri="{9D8B030D-6E8A-4147-A177-3AD203B41FA5}">
                      <a16:colId xmlns:a16="http://schemas.microsoft.com/office/drawing/2014/main" val="20001"/>
                    </a:ext>
                  </a:extLst>
                </a:gridCol>
                <a:gridCol w="902554">
                  <a:extLst>
                    <a:ext uri="{9D8B030D-6E8A-4147-A177-3AD203B41FA5}">
                      <a16:colId xmlns:a16="http://schemas.microsoft.com/office/drawing/2014/main" val="20002"/>
                    </a:ext>
                  </a:extLst>
                </a:gridCol>
                <a:gridCol w="963755">
                  <a:extLst>
                    <a:ext uri="{9D8B030D-6E8A-4147-A177-3AD203B41FA5}">
                      <a16:colId xmlns:a16="http://schemas.microsoft.com/office/drawing/2014/main" val="20003"/>
                    </a:ext>
                  </a:extLst>
                </a:gridCol>
                <a:gridCol w="835254">
                  <a:extLst>
                    <a:ext uri="{9D8B030D-6E8A-4147-A177-3AD203B41FA5}">
                      <a16:colId xmlns:a16="http://schemas.microsoft.com/office/drawing/2014/main" val="20004"/>
                    </a:ext>
                  </a:extLst>
                </a:gridCol>
                <a:gridCol w="642504">
                  <a:extLst>
                    <a:ext uri="{9D8B030D-6E8A-4147-A177-3AD203B41FA5}">
                      <a16:colId xmlns:a16="http://schemas.microsoft.com/office/drawing/2014/main" val="20005"/>
                    </a:ext>
                  </a:extLst>
                </a:gridCol>
                <a:gridCol w="1236058">
                  <a:extLst>
                    <a:ext uri="{9D8B030D-6E8A-4147-A177-3AD203B41FA5}">
                      <a16:colId xmlns:a16="http://schemas.microsoft.com/office/drawing/2014/main" val="20006"/>
                    </a:ext>
                  </a:extLst>
                </a:gridCol>
                <a:gridCol w="605071">
                  <a:extLst>
                    <a:ext uri="{9D8B030D-6E8A-4147-A177-3AD203B41FA5}">
                      <a16:colId xmlns:a16="http://schemas.microsoft.com/office/drawing/2014/main" val="20007"/>
                    </a:ext>
                  </a:extLst>
                </a:gridCol>
                <a:gridCol w="921636">
                  <a:extLst>
                    <a:ext uri="{9D8B030D-6E8A-4147-A177-3AD203B41FA5}">
                      <a16:colId xmlns:a16="http://schemas.microsoft.com/office/drawing/2014/main" val="20008"/>
                    </a:ext>
                  </a:extLst>
                </a:gridCol>
              </a:tblGrid>
              <a:tr h="289688">
                <a:tc rowSpan="2">
                  <a:txBody>
                    <a:bodyPr/>
                    <a:lstStyle/>
                    <a:p>
                      <a:pPr marL="0" marR="0">
                        <a:lnSpc>
                          <a:spcPct val="107000"/>
                        </a:lnSpc>
                        <a:spcBef>
                          <a:spcPts val="0"/>
                        </a:spcBef>
                        <a:spcAft>
                          <a:spcPts val="0"/>
                        </a:spcAft>
                      </a:pPr>
                      <a:r>
                        <a:rPr lang="en-US" sz="1100" dirty="0">
                          <a:effectLst/>
                          <a:latin typeface="+mj-lt"/>
                        </a:rPr>
                        <a:t>No.</a:t>
                      </a:r>
                      <a:endParaRPr lang="en-US" sz="1900" dirty="0">
                        <a:effectLst/>
                        <a:latin typeface="+mj-lt"/>
                        <a:ea typeface="Times New Roman" panose="02020603050405020304" pitchFamily="18" charset="0"/>
                        <a:cs typeface="Times New Roman" panose="02020603050405020304" pitchFamily="18" charset="0"/>
                      </a:endParaRPr>
                    </a:p>
                  </a:txBody>
                  <a:tcPr marL="67214" marR="67214" marT="0" marB="0"/>
                </a:tc>
                <a:tc rowSpan="2">
                  <a:txBody>
                    <a:bodyPr/>
                    <a:lstStyle/>
                    <a:p>
                      <a:pPr marL="0" marR="0">
                        <a:lnSpc>
                          <a:spcPct val="107000"/>
                        </a:lnSpc>
                        <a:spcBef>
                          <a:spcPts val="0"/>
                        </a:spcBef>
                        <a:spcAft>
                          <a:spcPts val="0"/>
                        </a:spcAft>
                      </a:pPr>
                      <a:r>
                        <a:rPr lang="en-US" sz="1700" dirty="0">
                          <a:effectLst/>
                          <a:latin typeface="+mj-lt"/>
                        </a:rPr>
                        <a:t>Municipality </a:t>
                      </a:r>
                      <a:endParaRPr lang="en-US" sz="3400" dirty="0">
                        <a:effectLst/>
                        <a:latin typeface="+mj-lt"/>
                        <a:ea typeface="Times New Roman" panose="02020603050405020304" pitchFamily="18" charset="0"/>
                        <a:cs typeface="Times New Roman" panose="02020603050405020304" pitchFamily="18" charset="0"/>
                      </a:endParaRPr>
                    </a:p>
                  </a:txBody>
                  <a:tcPr marL="67214" marR="67214" marT="0" marB="0"/>
                </a:tc>
                <a:tc gridSpan="6">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100" dirty="0">
                          <a:effectLst/>
                          <a:latin typeface="+mj-lt"/>
                        </a:rPr>
                        <a:t> </a:t>
                      </a:r>
                      <a:r>
                        <a:rPr lang="en-US" sz="1900" dirty="0">
                          <a:effectLst/>
                          <a:latin typeface="+mj-lt"/>
                          <a:cs typeface="Times New Roman" panose="02020603050405020304" pitchFamily="18" charset="0"/>
                        </a:rPr>
                        <a:t>Criterion</a:t>
                      </a:r>
                      <a:r>
                        <a:rPr lang="en-US" sz="1900" baseline="0" dirty="0">
                          <a:effectLst/>
                          <a:latin typeface="+mj-lt"/>
                          <a:cs typeface="Times New Roman" panose="02020603050405020304" pitchFamily="18" charset="0"/>
                        </a:rPr>
                        <a:t> set in NUP 2017</a:t>
                      </a:r>
                      <a:endParaRPr lang="en-US" sz="1900" dirty="0">
                        <a:effectLst/>
                        <a:latin typeface="+mj-lt"/>
                        <a:ea typeface="Times New Roman" panose="02020603050405020304" pitchFamily="18" charset="0"/>
                        <a:cs typeface="Times New Roman" panose="02020603050405020304" pitchFamily="18" charset="0"/>
                      </a:endParaRPr>
                    </a:p>
                  </a:txBody>
                  <a:tcPr marL="67214" marR="67214" marT="0" marB="0"/>
                </a:tc>
                <a:tc h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h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h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h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h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dirty="0">
                          <a:effectLst/>
                          <a:latin typeface="+mj-lt"/>
                        </a:rPr>
                        <a:t> </a:t>
                      </a:r>
                      <a:endParaRPr lang="en-US" sz="1900" dirty="0">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0"/>
                  </a:ext>
                </a:extLst>
              </a:tr>
              <a:tr h="533019">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err="1">
                          <a:effectLst/>
                          <a:latin typeface="+mj-lt"/>
                        </a:rPr>
                        <a:t>Min.Popn</a:t>
                      </a:r>
                      <a:r>
                        <a:rPr lang="en-US" sz="1100" b="1" dirty="0">
                          <a:effectLst/>
                          <a:latin typeface="+mj-lt"/>
                        </a:rPr>
                        <a:t> Size (80,000 People)</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a:effectLst/>
                          <a:latin typeface="+mj-lt"/>
                        </a:rPr>
                        <a:t>Min. </a:t>
                      </a:r>
                      <a:r>
                        <a:rPr lang="en-US" sz="1100" b="1" dirty="0" err="1">
                          <a:effectLst/>
                          <a:latin typeface="+mj-lt"/>
                        </a:rPr>
                        <a:t>Popn</a:t>
                      </a:r>
                      <a:r>
                        <a:rPr lang="en-US" sz="1100" b="1" dirty="0">
                          <a:effectLst/>
                          <a:latin typeface="+mj-lt"/>
                        </a:rPr>
                        <a:t> Density (1,600)</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a:effectLst/>
                          <a:latin typeface="+mj-lt"/>
                        </a:rPr>
                        <a:t>Min. Area (80 </a:t>
                      </a:r>
                      <a:r>
                        <a:rPr lang="en-US" sz="1100" b="1" dirty="0" err="1">
                          <a:effectLst/>
                          <a:latin typeface="+mj-lt"/>
                        </a:rPr>
                        <a:t>Sq.Kms</a:t>
                      </a:r>
                      <a:r>
                        <a:rPr lang="en-US" sz="1100" b="1" dirty="0">
                          <a:effectLst/>
                          <a:latin typeface="+mj-lt"/>
                        </a:rPr>
                        <a:t>)</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err="1">
                          <a:effectLst/>
                          <a:latin typeface="+mj-lt"/>
                        </a:rPr>
                        <a:t>Builutp</a:t>
                      </a:r>
                      <a:r>
                        <a:rPr lang="en-US" sz="1100" b="1" dirty="0">
                          <a:effectLst/>
                          <a:latin typeface="+mj-lt"/>
                        </a:rPr>
                        <a:t> area %</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a:effectLst/>
                          <a:latin typeface="+mj-lt"/>
                        </a:rPr>
                        <a:t>Functionality based on local revenue 50%)</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a:effectLst/>
                          <a:latin typeface="+mj-lt"/>
                        </a:rPr>
                        <a:t>Approved PDP</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100" b="1" dirty="0">
                          <a:effectLst/>
                          <a:latin typeface="+mj-lt"/>
                        </a:rPr>
                        <a:t>Qualification </a:t>
                      </a:r>
                      <a:endParaRPr lang="en-US" sz="1900" b="1" dirty="0">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1"/>
                  </a:ext>
                </a:extLst>
              </a:tr>
              <a:tr h="207976">
                <a:tc>
                  <a:txBody>
                    <a:bodyPr/>
                    <a:lstStyle/>
                    <a:p>
                      <a:pPr marL="0" marR="0">
                        <a:lnSpc>
                          <a:spcPct val="107000"/>
                        </a:lnSpc>
                        <a:spcBef>
                          <a:spcPts val="0"/>
                        </a:spcBef>
                        <a:spcAft>
                          <a:spcPts val="0"/>
                        </a:spcAft>
                      </a:pPr>
                      <a:r>
                        <a:rPr lang="en-US" sz="1300" dirty="0">
                          <a:effectLst/>
                          <a:latin typeface="+mj-lt"/>
                        </a:rPr>
                        <a:t>1</a:t>
                      </a:r>
                      <a:endParaRPr lang="en-US" sz="1900" dirty="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dirty="0" err="1">
                          <a:solidFill>
                            <a:srgbClr val="0000FF"/>
                          </a:solidFill>
                          <a:effectLst/>
                          <a:latin typeface="+mj-lt"/>
                        </a:rPr>
                        <a:t>Nansana</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365,124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1,227.3</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297.5</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6.72</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15.5</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dirty="0">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x</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2"/>
                  </a:ext>
                </a:extLst>
              </a:tr>
              <a:tr h="399757">
                <a:tc>
                  <a:txBody>
                    <a:bodyPr/>
                    <a:lstStyle/>
                    <a:p>
                      <a:pPr marL="0" marR="0">
                        <a:lnSpc>
                          <a:spcPct val="107000"/>
                        </a:lnSpc>
                        <a:spcBef>
                          <a:spcPts val="0"/>
                        </a:spcBef>
                        <a:spcAft>
                          <a:spcPts val="0"/>
                        </a:spcAft>
                      </a:pPr>
                      <a:r>
                        <a:rPr lang="en-US" sz="1300">
                          <a:effectLst/>
                          <a:latin typeface="+mj-lt"/>
                        </a:rPr>
                        <a:t>2</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dirty="0" err="1">
                          <a:solidFill>
                            <a:srgbClr val="0000FF"/>
                          </a:solidFill>
                          <a:effectLst/>
                          <a:latin typeface="+mj-lt"/>
                        </a:rPr>
                        <a:t>Makindye</a:t>
                      </a:r>
                      <a:r>
                        <a:rPr lang="en-US" sz="1300" b="1" dirty="0">
                          <a:solidFill>
                            <a:srgbClr val="0000FF"/>
                          </a:solidFill>
                          <a:effectLst/>
                          <a:latin typeface="+mj-lt"/>
                        </a:rPr>
                        <a:t> </a:t>
                      </a:r>
                      <a:r>
                        <a:rPr lang="en-US" sz="1300" b="1" dirty="0" err="1">
                          <a:solidFill>
                            <a:srgbClr val="0000FF"/>
                          </a:solidFill>
                          <a:effectLst/>
                          <a:latin typeface="+mj-lt"/>
                        </a:rPr>
                        <a:t>Ssabagabo</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283,272 </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highlight>
                            <a:srgbClr val="FFFF00"/>
                          </a:highlight>
                          <a:latin typeface="+mj-lt"/>
                        </a:rPr>
                        <a:t>3,336.5</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84.9</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63.2</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9.9</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dirty="0">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x</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3"/>
                  </a:ext>
                </a:extLst>
              </a:tr>
              <a:tr h="207976">
                <a:tc>
                  <a:txBody>
                    <a:bodyPr/>
                    <a:lstStyle/>
                    <a:p>
                      <a:pPr marL="0" marR="0">
                        <a:lnSpc>
                          <a:spcPct val="107000"/>
                        </a:lnSpc>
                        <a:spcBef>
                          <a:spcPts val="0"/>
                        </a:spcBef>
                        <a:spcAft>
                          <a:spcPts val="0"/>
                        </a:spcAft>
                      </a:pPr>
                      <a:r>
                        <a:rPr lang="en-US" sz="1300">
                          <a:effectLst/>
                          <a:latin typeface="+mj-lt"/>
                        </a:rPr>
                        <a:t>3</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dirty="0">
                          <a:solidFill>
                            <a:srgbClr val="0000FF"/>
                          </a:solidFill>
                          <a:effectLst/>
                          <a:latin typeface="+mj-lt"/>
                        </a:rPr>
                        <a:t>Kira</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317,157 </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highlight>
                            <a:srgbClr val="FFFF00"/>
                          </a:highlight>
                          <a:latin typeface="+mj-lt"/>
                        </a:rPr>
                        <a:t>3,288.6</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96.44</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72.49</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26.4</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x</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4"/>
                  </a:ext>
                </a:extLst>
              </a:tr>
              <a:tr h="207976">
                <a:tc>
                  <a:txBody>
                    <a:bodyPr/>
                    <a:lstStyle/>
                    <a:p>
                      <a:pPr marL="0" marR="0">
                        <a:lnSpc>
                          <a:spcPct val="107000"/>
                        </a:lnSpc>
                        <a:spcBef>
                          <a:spcPts val="0"/>
                        </a:spcBef>
                        <a:spcAft>
                          <a:spcPts val="0"/>
                        </a:spcAft>
                      </a:pPr>
                      <a:r>
                        <a:rPr lang="en-US" sz="1300">
                          <a:effectLst/>
                          <a:latin typeface="+mj-lt"/>
                        </a:rPr>
                        <a:t>4</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Bushenyi</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41,217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456.4</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90.3</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1.65</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4.8</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x</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5"/>
                  </a:ext>
                </a:extLst>
              </a:tr>
              <a:tr h="207976">
                <a:tc>
                  <a:txBody>
                    <a:bodyPr/>
                    <a:lstStyle/>
                    <a:p>
                      <a:pPr marL="0" marR="0">
                        <a:lnSpc>
                          <a:spcPct val="107000"/>
                        </a:lnSpc>
                        <a:spcBef>
                          <a:spcPts val="0"/>
                        </a:spcBef>
                        <a:spcAft>
                          <a:spcPts val="0"/>
                        </a:spcAft>
                      </a:pPr>
                      <a:r>
                        <a:rPr lang="en-US" sz="1300">
                          <a:effectLst/>
                          <a:latin typeface="+mj-lt"/>
                        </a:rPr>
                        <a:t>5</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Ntungamo</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18,719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367.5</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solidFill>
                      <a:srgbClr val="00FF00"/>
                    </a:solidFill>
                  </a:tcPr>
                </a:tc>
                <a:tc>
                  <a:txBody>
                    <a:bodyPr/>
                    <a:lstStyle/>
                    <a:p>
                      <a:pPr marL="0" marR="0" algn="r">
                        <a:lnSpc>
                          <a:spcPct val="107000"/>
                        </a:lnSpc>
                        <a:spcBef>
                          <a:spcPts val="0"/>
                        </a:spcBef>
                        <a:spcAft>
                          <a:spcPts val="0"/>
                        </a:spcAft>
                      </a:pPr>
                      <a:r>
                        <a:rPr lang="en-US" sz="1300" b="1" dirty="0">
                          <a:solidFill>
                            <a:srgbClr val="0000FF"/>
                          </a:solidFill>
                          <a:effectLst/>
                          <a:latin typeface="+mj-lt"/>
                        </a:rPr>
                        <a:t>50.93</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4.44</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2.3</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x</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6"/>
                  </a:ext>
                </a:extLst>
              </a:tr>
              <a:tr h="207976">
                <a:tc>
                  <a:txBody>
                    <a:bodyPr/>
                    <a:lstStyle/>
                    <a:p>
                      <a:pPr marL="0" marR="0">
                        <a:lnSpc>
                          <a:spcPct val="107000"/>
                        </a:lnSpc>
                        <a:spcBef>
                          <a:spcPts val="0"/>
                        </a:spcBef>
                        <a:spcAft>
                          <a:spcPts val="0"/>
                        </a:spcAft>
                      </a:pPr>
                      <a:r>
                        <a:rPr lang="en-US" sz="1300">
                          <a:effectLst/>
                          <a:latin typeface="+mj-lt"/>
                        </a:rPr>
                        <a:t>6</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Tororo</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42,016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1,359.7</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30.9</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8.97</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7.8</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x</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7"/>
                  </a:ext>
                </a:extLst>
              </a:tr>
              <a:tr h="207976">
                <a:tc>
                  <a:txBody>
                    <a:bodyPr/>
                    <a:lstStyle/>
                    <a:p>
                      <a:pPr marL="0" marR="0">
                        <a:lnSpc>
                          <a:spcPct val="107000"/>
                        </a:lnSpc>
                        <a:spcBef>
                          <a:spcPts val="0"/>
                        </a:spcBef>
                        <a:spcAft>
                          <a:spcPts val="0"/>
                        </a:spcAft>
                      </a:pPr>
                      <a:r>
                        <a:rPr lang="en-US" sz="1300">
                          <a:effectLst/>
                          <a:latin typeface="+mj-lt"/>
                        </a:rPr>
                        <a:t>7</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Iganga</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55,263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highlight>
                            <a:srgbClr val="FFFF00"/>
                          </a:highlight>
                          <a:latin typeface="+mj-lt"/>
                        </a:rPr>
                        <a:t>7,675.4</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7.2</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72.53</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8.2</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dirty="0">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x</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8"/>
                  </a:ext>
                </a:extLst>
              </a:tr>
              <a:tr h="192655">
                <a:tc>
                  <a:txBody>
                    <a:bodyPr/>
                    <a:lstStyle/>
                    <a:p>
                      <a:pPr marL="0" marR="0">
                        <a:lnSpc>
                          <a:spcPct val="107000"/>
                        </a:lnSpc>
                        <a:spcBef>
                          <a:spcPts val="0"/>
                        </a:spcBef>
                        <a:spcAft>
                          <a:spcPts val="0"/>
                        </a:spcAft>
                      </a:pPr>
                      <a:r>
                        <a:rPr lang="en-US" sz="1300">
                          <a:effectLst/>
                          <a:latin typeface="+mj-lt"/>
                        </a:rPr>
                        <a:t>8</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Kumi</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36,493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392.4</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solidFill>
                      <a:srgbClr val="00FF00"/>
                    </a:solidFill>
                  </a:tcPr>
                </a:tc>
                <a:tc>
                  <a:txBody>
                    <a:bodyPr/>
                    <a:lstStyle/>
                    <a:p>
                      <a:pPr marL="0" marR="0" algn="r">
                        <a:lnSpc>
                          <a:spcPct val="107000"/>
                        </a:lnSpc>
                        <a:spcBef>
                          <a:spcPts val="0"/>
                        </a:spcBef>
                        <a:spcAft>
                          <a:spcPts val="0"/>
                        </a:spcAft>
                      </a:pPr>
                      <a:r>
                        <a:rPr lang="en-US" sz="1300" b="1" dirty="0">
                          <a:solidFill>
                            <a:srgbClr val="0000FF"/>
                          </a:solidFill>
                          <a:effectLst/>
                          <a:latin typeface="+mj-lt"/>
                        </a:rPr>
                        <a:t>93.01</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3.03</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5.4</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x</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x</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09"/>
                  </a:ext>
                </a:extLst>
              </a:tr>
              <a:tr h="207976">
                <a:tc>
                  <a:txBody>
                    <a:bodyPr/>
                    <a:lstStyle/>
                    <a:p>
                      <a:pPr marL="0" marR="0">
                        <a:lnSpc>
                          <a:spcPct val="107000"/>
                        </a:lnSpc>
                        <a:spcBef>
                          <a:spcPts val="0"/>
                        </a:spcBef>
                        <a:spcAft>
                          <a:spcPts val="0"/>
                        </a:spcAft>
                      </a:pPr>
                      <a:r>
                        <a:rPr lang="en-US" sz="1300">
                          <a:effectLst/>
                          <a:latin typeface="+mj-lt"/>
                        </a:rPr>
                        <a:t>9</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Kitgum</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44,604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1506.9</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29.6</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33.66</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2.8</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x</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10"/>
                  </a:ext>
                </a:extLst>
              </a:tr>
              <a:tr h="207976">
                <a:tc>
                  <a:txBody>
                    <a:bodyPr/>
                    <a:lstStyle/>
                    <a:p>
                      <a:pPr marL="0" marR="0">
                        <a:lnSpc>
                          <a:spcPct val="107000"/>
                        </a:lnSpc>
                        <a:spcBef>
                          <a:spcPts val="0"/>
                        </a:spcBef>
                        <a:spcAft>
                          <a:spcPts val="0"/>
                        </a:spcAft>
                      </a:pPr>
                      <a:r>
                        <a:rPr lang="en-US" sz="1300">
                          <a:effectLst/>
                          <a:latin typeface="+mj-lt"/>
                        </a:rPr>
                        <a:t>10</a:t>
                      </a:r>
                      <a:endParaRPr lang="en-US" sz="1900">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nSpc>
                          <a:spcPct val="107000"/>
                        </a:lnSpc>
                        <a:spcBef>
                          <a:spcPts val="0"/>
                        </a:spcBef>
                        <a:spcAft>
                          <a:spcPts val="0"/>
                        </a:spcAft>
                      </a:pPr>
                      <a:r>
                        <a:rPr lang="en-US" sz="1300" b="1">
                          <a:solidFill>
                            <a:srgbClr val="0000FF"/>
                          </a:solidFill>
                          <a:effectLst/>
                          <a:latin typeface="+mj-lt"/>
                        </a:rPr>
                        <a:t>Nebbi</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31,883 </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dirty="0">
                          <a:solidFill>
                            <a:srgbClr val="0000FF"/>
                          </a:solidFill>
                          <a:effectLst/>
                          <a:latin typeface="+mj-lt"/>
                        </a:rPr>
                        <a:t>589.3</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solidFill>
                      <a:srgbClr val="00FF00"/>
                    </a:solidFill>
                  </a:tcPr>
                </a:tc>
                <a:tc>
                  <a:txBody>
                    <a:bodyPr/>
                    <a:lstStyle/>
                    <a:p>
                      <a:pPr marL="0" marR="0" algn="r">
                        <a:lnSpc>
                          <a:spcPct val="107000"/>
                        </a:lnSpc>
                        <a:spcBef>
                          <a:spcPts val="0"/>
                        </a:spcBef>
                        <a:spcAft>
                          <a:spcPts val="0"/>
                        </a:spcAft>
                      </a:pPr>
                      <a:r>
                        <a:rPr lang="en-US" sz="1300" b="1" dirty="0">
                          <a:solidFill>
                            <a:srgbClr val="0000FF"/>
                          </a:solidFill>
                          <a:effectLst/>
                          <a:latin typeface="+mj-lt"/>
                        </a:rPr>
                        <a:t>54.1</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r">
                        <a:lnSpc>
                          <a:spcPct val="107000"/>
                        </a:lnSpc>
                        <a:spcBef>
                          <a:spcPts val="0"/>
                        </a:spcBef>
                        <a:spcAft>
                          <a:spcPts val="0"/>
                        </a:spcAft>
                      </a:pPr>
                      <a:r>
                        <a:rPr lang="en-US" sz="1300" b="1">
                          <a:solidFill>
                            <a:srgbClr val="0000FF"/>
                          </a:solidFill>
                          <a:effectLst/>
                          <a:latin typeface="+mj-lt"/>
                        </a:rPr>
                        <a:t>1.00</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a:solidFill>
                            <a:srgbClr val="0000FF"/>
                          </a:solidFill>
                          <a:effectLst/>
                          <a:latin typeface="+mj-lt"/>
                        </a:rPr>
                        <a:t>9.0</a:t>
                      </a:r>
                      <a:endParaRPr lang="en-US" sz="1900" b="1">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300" b="1" dirty="0">
                          <a:solidFill>
                            <a:srgbClr val="0000FF"/>
                          </a:solidFill>
                          <a:effectLst/>
                          <a:latin typeface="+mj-lt"/>
                        </a:rPr>
                        <a:t> </a:t>
                      </a:r>
                      <a:endParaRPr lang="en-US" sz="17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tc>
                  <a:txBody>
                    <a:bodyPr/>
                    <a:lstStyle/>
                    <a:p>
                      <a:pPr marL="0" marR="0" algn="ctr">
                        <a:lnSpc>
                          <a:spcPct val="107000"/>
                        </a:lnSpc>
                        <a:spcBef>
                          <a:spcPts val="0"/>
                        </a:spcBef>
                        <a:spcAft>
                          <a:spcPts val="0"/>
                        </a:spcAft>
                      </a:pPr>
                      <a:r>
                        <a:rPr lang="en-US" sz="1300" b="1" dirty="0">
                          <a:solidFill>
                            <a:srgbClr val="0000FF"/>
                          </a:solidFill>
                          <a:effectLst/>
                          <a:latin typeface="+mj-lt"/>
                        </a:rPr>
                        <a:t>x</a:t>
                      </a:r>
                      <a:endParaRPr lang="en-US" sz="1900" b="1" dirty="0">
                        <a:solidFill>
                          <a:srgbClr val="0000FF"/>
                        </a:solidFill>
                        <a:effectLst/>
                        <a:latin typeface="+mj-lt"/>
                        <a:ea typeface="Times New Roman" panose="02020603050405020304" pitchFamily="18" charset="0"/>
                        <a:cs typeface="Times New Roman" panose="02020603050405020304" pitchFamily="18" charset="0"/>
                      </a:endParaRPr>
                    </a:p>
                  </a:txBody>
                  <a:tcPr marL="67214" marR="67214"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3BCB7E-1A0F-496D-AB72-FB3975925238}"/>
              </a:ext>
            </a:extLst>
          </p:cNvPr>
          <p:cNvSpPr txBox="1"/>
          <p:nvPr/>
        </p:nvSpPr>
        <p:spPr>
          <a:xfrm>
            <a:off x="990600" y="-34067"/>
            <a:ext cx="8167688"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fontAlgn="base">
              <a:spcBef>
                <a:spcPct val="0"/>
              </a:spcBef>
              <a:spcAft>
                <a:spcPct val="0"/>
              </a:spcAft>
              <a:defRPr sz="2800" b="1">
                <a:ln w="0"/>
                <a:solidFill>
                  <a:schemeClr val="accent3">
                    <a:lumMod val="75000"/>
                  </a:schemeClr>
                </a:solidFill>
                <a:latin typeface="+mj-lt"/>
                <a:ea typeface="+mj-ea"/>
                <a:cs typeface="+mj-cs"/>
              </a:defRPr>
            </a:lvl1pPr>
          </a:lstStyle>
          <a:p>
            <a:r>
              <a:rPr lang="en-US" dirty="0"/>
              <a:t>Viability of Uganda Urban Councils…</a:t>
            </a:r>
          </a:p>
        </p:txBody>
      </p:sp>
      <p:sp>
        <p:nvSpPr>
          <p:cNvPr id="2" name="Rectangle 1">
            <a:extLst>
              <a:ext uri="{FF2B5EF4-FFF2-40B4-BE49-F238E27FC236}">
                <a16:creationId xmlns:a16="http://schemas.microsoft.com/office/drawing/2014/main" id="{74A80246-5E8F-4E50-A658-62C2E29BD370}"/>
              </a:ext>
            </a:extLst>
          </p:cNvPr>
          <p:cNvSpPr/>
          <p:nvPr/>
        </p:nvSpPr>
        <p:spPr>
          <a:xfrm>
            <a:off x="34925" y="460375"/>
            <a:ext cx="1223963" cy="1816100"/>
          </a:xfrm>
          <a:prstGeom prst="rect">
            <a:avLst/>
          </a:prstGeom>
          <a:solidFill>
            <a:srgbClr val="F4E1F7"/>
          </a:solidFill>
        </p:spPr>
        <p:txBody>
          <a:bodyPr>
            <a:spAutoFit/>
          </a:bodyPr>
          <a:lstStyle/>
          <a:p>
            <a:pPr>
              <a:defRPr/>
            </a:pPr>
            <a:r>
              <a:rPr lang="en-US" sz="1600" b="1" dirty="0">
                <a:solidFill>
                  <a:srgbClr val="CC00CC"/>
                </a:solidFill>
              </a:rPr>
              <a:t>Qualification of Town Councils as per the NUP 2017 set criterion</a:t>
            </a:r>
            <a:endParaRPr lang="en-US" sz="1600" b="1" dirty="0">
              <a:solidFill>
                <a:srgbClr val="CC00CC"/>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96F6653-8403-41FC-B87C-940CEC34DDC0}"/>
              </a:ext>
            </a:extLst>
          </p:cNvPr>
          <p:cNvSpPr/>
          <p:nvPr/>
        </p:nvSpPr>
        <p:spPr>
          <a:xfrm>
            <a:off x="34925" y="3816350"/>
            <a:ext cx="9109075" cy="2997200"/>
          </a:xfrm>
          <a:prstGeom prst="rect">
            <a:avLst/>
          </a:prstGeom>
          <a:solidFill>
            <a:srgbClr val="F4E1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Wingdings" panose="05000000000000000000" pitchFamily="2" charset="2"/>
              <a:buChar char="q"/>
              <a:defRPr/>
            </a:pPr>
            <a:r>
              <a:rPr lang="en-US" sz="1600" b="1" dirty="0">
                <a:solidFill>
                  <a:schemeClr val="tx1"/>
                </a:solidFill>
              </a:rPr>
              <a:t>None of the town councils meets the NUP criteria for TC status.</a:t>
            </a:r>
          </a:p>
          <a:p>
            <a:pPr marL="171450" indent="-171450" algn="just">
              <a:buFont typeface="Wingdings" panose="05000000000000000000" pitchFamily="2" charset="2"/>
              <a:buChar char="q"/>
              <a:defRPr/>
            </a:pPr>
            <a:r>
              <a:rPr lang="en-US" sz="1600" b="1" dirty="0">
                <a:solidFill>
                  <a:srgbClr val="0033CC"/>
                </a:solidFill>
              </a:rPr>
              <a:t>In terms of population size, </a:t>
            </a:r>
            <a:r>
              <a:rPr lang="en-US" sz="1600" b="1" dirty="0" err="1">
                <a:solidFill>
                  <a:srgbClr val="0033CC"/>
                </a:solidFill>
              </a:rPr>
              <a:t>Kasangati</a:t>
            </a:r>
            <a:r>
              <a:rPr lang="en-US" sz="1600" b="1" dirty="0">
                <a:solidFill>
                  <a:srgbClr val="0033CC"/>
                </a:solidFill>
              </a:rPr>
              <a:t>, </a:t>
            </a:r>
            <a:r>
              <a:rPr lang="en-US" sz="1600" b="1" dirty="0" err="1">
                <a:solidFill>
                  <a:srgbClr val="0033CC"/>
                </a:solidFill>
              </a:rPr>
              <a:t>Kyenjojo</a:t>
            </a:r>
            <a:r>
              <a:rPr lang="en-US" sz="1600" b="1" dirty="0">
                <a:solidFill>
                  <a:srgbClr val="0033CC"/>
                </a:solidFill>
              </a:rPr>
              <a:t>, </a:t>
            </a:r>
            <a:r>
              <a:rPr lang="en-US" sz="1600" b="1" dirty="0" err="1">
                <a:solidFill>
                  <a:srgbClr val="0033CC"/>
                </a:solidFill>
              </a:rPr>
              <a:t>Buwenge</a:t>
            </a:r>
            <a:r>
              <a:rPr lang="en-US" sz="1600" b="1" dirty="0">
                <a:solidFill>
                  <a:srgbClr val="0033CC"/>
                </a:solidFill>
              </a:rPr>
              <a:t>, </a:t>
            </a:r>
            <a:r>
              <a:rPr lang="en-US" sz="1600" b="1" dirty="0" err="1">
                <a:solidFill>
                  <a:srgbClr val="0033CC"/>
                </a:solidFill>
              </a:rPr>
              <a:t>pakwach</a:t>
            </a:r>
            <a:r>
              <a:rPr lang="en-US" sz="1600" b="1" dirty="0">
                <a:solidFill>
                  <a:srgbClr val="0033CC"/>
                </a:solidFill>
              </a:rPr>
              <a:t> and </a:t>
            </a:r>
            <a:r>
              <a:rPr lang="en-US" sz="1600" b="1" dirty="0" err="1">
                <a:solidFill>
                  <a:srgbClr val="0033CC"/>
                </a:solidFill>
              </a:rPr>
              <a:t>Dokolo</a:t>
            </a:r>
            <a:r>
              <a:rPr lang="en-US" sz="1600" b="1" dirty="0">
                <a:solidFill>
                  <a:srgbClr val="0033CC"/>
                </a:solidFill>
              </a:rPr>
              <a:t> meet the policy requirements.  However, </a:t>
            </a:r>
            <a:r>
              <a:rPr lang="en-US" sz="1600" b="1" dirty="0" err="1">
                <a:solidFill>
                  <a:srgbClr val="0033CC"/>
                </a:solidFill>
              </a:rPr>
              <a:t>Dokolo</a:t>
            </a:r>
            <a:r>
              <a:rPr lang="en-US" sz="1600" b="1" dirty="0">
                <a:solidFill>
                  <a:srgbClr val="0033CC"/>
                </a:solidFill>
              </a:rPr>
              <a:t> TC was the outlier under this criterion.</a:t>
            </a:r>
          </a:p>
          <a:p>
            <a:pPr marL="171450" indent="-171450" algn="just">
              <a:buFont typeface="Wingdings" panose="05000000000000000000" pitchFamily="2" charset="2"/>
              <a:buChar char="q"/>
              <a:defRPr/>
            </a:pPr>
            <a:r>
              <a:rPr lang="en-US" sz="1600" b="1" dirty="0">
                <a:solidFill>
                  <a:schemeClr val="tx1"/>
                </a:solidFill>
              </a:rPr>
              <a:t>Using the density criteria, </a:t>
            </a:r>
            <a:r>
              <a:rPr lang="en-US" sz="1600" b="1" dirty="0" err="1">
                <a:solidFill>
                  <a:schemeClr val="tx1"/>
                </a:solidFill>
              </a:rPr>
              <a:t>Kasangati</a:t>
            </a:r>
            <a:r>
              <a:rPr lang="en-US" sz="1600" b="1" dirty="0">
                <a:solidFill>
                  <a:schemeClr val="tx1"/>
                </a:solidFill>
              </a:rPr>
              <a:t>, </a:t>
            </a:r>
            <a:r>
              <a:rPr lang="en-US" sz="1600" b="1" dirty="0" err="1">
                <a:solidFill>
                  <a:schemeClr val="tx1"/>
                </a:solidFill>
              </a:rPr>
              <a:t>Busiu</a:t>
            </a:r>
            <a:r>
              <a:rPr lang="en-US" sz="1600" b="1" dirty="0">
                <a:solidFill>
                  <a:schemeClr val="tx1"/>
                </a:solidFill>
              </a:rPr>
              <a:t>, </a:t>
            </a:r>
            <a:r>
              <a:rPr lang="en-US" sz="1600" b="1" dirty="0" err="1">
                <a:solidFill>
                  <a:schemeClr val="tx1"/>
                </a:solidFill>
              </a:rPr>
              <a:t>Buwenge</a:t>
            </a:r>
            <a:r>
              <a:rPr lang="en-US" sz="1600" b="1" dirty="0">
                <a:solidFill>
                  <a:schemeClr val="tx1"/>
                </a:solidFill>
              </a:rPr>
              <a:t> and </a:t>
            </a:r>
            <a:r>
              <a:rPr lang="en-US" sz="1600" b="1" dirty="0" err="1">
                <a:solidFill>
                  <a:schemeClr val="tx1"/>
                </a:solidFill>
              </a:rPr>
              <a:t>Pakwach</a:t>
            </a:r>
            <a:r>
              <a:rPr lang="en-US" sz="1600" b="1" dirty="0">
                <a:solidFill>
                  <a:schemeClr val="tx1"/>
                </a:solidFill>
              </a:rPr>
              <a:t> would qualify for TC status but </a:t>
            </a:r>
            <a:r>
              <a:rPr lang="en-US" sz="1600" b="1" dirty="0" err="1">
                <a:solidFill>
                  <a:schemeClr val="tx1"/>
                </a:solidFill>
              </a:rPr>
              <a:t>Dokolo</a:t>
            </a:r>
            <a:r>
              <a:rPr lang="en-US" sz="1600" b="1" dirty="0">
                <a:solidFill>
                  <a:schemeClr val="tx1"/>
                </a:solidFill>
              </a:rPr>
              <a:t>, </a:t>
            </a:r>
            <a:r>
              <a:rPr lang="en-US" sz="1600" b="1" dirty="0" err="1">
                <a:solidFill>
                  <a:schemeClr val="tx1"/>
                </a:solidFill>
              </a:rPr>
              <a:t>Aduku</a:t>
            </a:r>
            <a:r>
              <a:rPr lang="en-US" sz="1600" b="1" dirty="0">
                <a:solidFill>
                  <a:schemeClr val="tx1"/>
                </a:solidFill>
              </a:rPr>
              <a:t>, </a:t>
            </a:r>
            <a:r>
              <a:rPr lang="en-US" sz="1600" b="1" dirty="0" err="1">
                <a:solidFill>
                  <a:schemeClr val="tx1"/>
                </a:solidFill>
              </a:rPr>
              <a:t>Kamwenge</a:t>
            </a:r>
            <a:r>
              <a:rPr lang="en-US" sz="1600" b="1" dirty="0">
                <a:solidFill>
                  <a:schemeClr val="tx1"/>
                </a:solidFill>
              </a:rPr>
              <a:t>, </a:t>
            </a:r>
            <a:r>
              <a:rPr lang="en-US" sz="1600" b="1" dirty="0" err="1">
                <a:solidFill>
                  <a:schemeClr val="tx1"/>
                </a:solidFill>
              </a:rPr>
              <a:t>Kyenjojo</a:t>
            </a:r>
            <a:r>
              <a:rPr lang="en-US" sz="1600" b="1" dirty="0">
                <a:solidFill>
                  <a:schemeClr val="tx1"/>
                </a:solidFill>
              </a:rPr>
              <a:t> and </a:t>
            </a:r>
            <a:r>
              <a:rPr lang="en-US" sz="1600" b="1" dirty="0" err="1">
                <a:solidFill>
                  <a:schemeClr val="tx1"/>
                </a:solidFill>
              </a:rPr>
              <a:t>Kihihi</a:t>
            </a:r>
            <a:r>
              <a:rPr lang="en-US" sz="1600" b="1" dirty="0">
                <a:solidFill>
                  <a:schemeClr val="tx1"/>
                </a:solidFill>
              </a:rPr>
              <a:t> are </a:t>
            </a:r>
            <a:r>
              <a:rPr lang="en-US" sz="1600" b="1" dirty="0" err="1">
                <a:solidFill>
                  <a:schemeClr val="tx1"/>
                </a:solidFill>
              </a:rPr>
              <a:t>outlyers</a:t>
            </a:r>
            <a:r>
              <a:rPr lang="en-US" sz="1600" b="1" dirty="0">
                <a:solidFill>
                  <a:schemeClr val="tx1"/>
                </a:solidFill>
              </a:rPr>
              <a:t> with very low densities</a:t>
            </a:r>
          </a:p>
          <a:p>
            <a:pPr marL="171450" indent="-171450" algn="just">
              <a:buFont typeface="Wingdings" panose="05000000000000000000" pitchFamily="2" charset="2"/>
              <a:buChar char="q"/>
              <a:defRPr/>
            </a:pPr>
            <a:r>
              <a:rPr lang="en-US" sz="1600" b="1" dirty="0">
                <a:solidFill>
                  <a:srgbClr val="0033CC"/>
                </a:solidFill>
              </a:rPr>
              <a:t>Using the minimum area criteria, </a:t>
            </a:r>
            <a:r>
              <a:rPr lang="en-US" sz="1600" b="1" dirty="0" err="1">
                <a:solidFill>
                  <a:srgbClr val="0033CC"/>
                </a:solidFill>
              </a:rPr>
              <a:t>Kasangati</a:t>
            </a:r>
            <a:r>
              <a:rPr lang="en-US" sz="1600" b="1" dirty="0">
                <a:solidFill>
                  <a:srgbClr val="0033CC"/>
                </a:solidFill>
              </a:rPr>
              <a:t>, </a:t>
            </a:r>
            <a:r>
              <a:rPr lang="en-US" sz="1600" b="1" dirty="0" err="1">
                <a:solidFill>
                  <a:srgbClr val="0033CC"/>
                </a:solidFill>
              </a:rPr>
              <a:t>Kyenjojo</a:t>
            </a:r>
            <a:r>
              <a:rPr lang="en-US" sz="1600" b="1" dirty="0">
                <a:solidFill>
                  <a:srgbClr val="0033CC"/>
                </a:solidFill>
              </a:rPr>
              <a:t>, </a:t>
            </a:r>
            <a:r>
              <a:rPr lang="en-US" sz="1600" b="1" dirty="0" err="1">
                <a:solidFill>
                  <a:srgbClr val="0033CC"/>
                </a:solidFill>
              </a:rPr>
              <a:t>Kamwenge</a:t>
            </a:r>
            <a:r>
              <a:rPr lang="en-US" sz="1600" b="1" dirty="0">
                <a:solidFill>
                  <a:srgbClr val="0033CC"/>
                </a:solidFill>
              </a:rPr>
              <a:t> and </a:t>
            </a:r>
            <a:r>
              <a:rPr lang="en-US" sz="1600" b="1" dirty="0" err="1">
                <a:solidFill>
                  <a:srgbClr val="0033CC"/>
                </a:solidFill>
              </a:rPr>
              <a:t>Dokolo</a:t>
            </a:r>
            <a:r>
              <a:rPr lang="en-US" sz="1600" b="1" dirty="0">
                <a:solidFill>
                  <a:srgbClr val="0033CC"/>
                </a:solidFill>
              </a:rPr>
              <a:t> are way above the threshold (above 90 </a:t>
            </a:r>
            <a:r>
              <a:rPr lang="en-US" sz="1600" b="1" dirty="0" err="1">
                <a:solidFill>
                  <a:srgbClr val="0033CC"/>
                </a:solidFill>
              </a:rPr>
              <a:t>sq</a:t>
            </a:r>
            <a:r>
              <a:rPr lang="en-US" sz="1600" b="1" dirty="0">
                <a:solidFill>
                  <a:srgbClr val="0033CC"/>
                </a:solidFill>
              </a:rPr>
              <a:t> </a:t>
            </a:r>
            <a:r>
              <a:rPr lang="en-US" sz="1600" b="1" dirty="0" err="1">
                <a:solidFill>
                  <a:srgbClr val="0033CC"/>
                </a:solidFill>
              </a:rPr>
              <a:t>kms</a:t>
            </a:r>
            <a:r>
              <a:rPr lang="en-US" sz="1600" b="1" dirty="0">
                <a:solidFill>
                  <a:srgbClr val="0033CC"/>
                </a:solidFill>
              </a:rPr>
              <a:t>) which is above the requirement for TC save for </a:t>
            </a:r>
            <a:r>
              <a:rPr lang="en-US" sz="1600" b="1" dirty="0" err="1">
                <a:solidFill>
                  <a:srgbClr val="0033CC"/>
                </a:solidFill>
              </a:rPr>
              <a:t>Kamwenge</a:t>
            </a:r>
            <a:r>
              <a:rPr lang="en-US" sz="1600" b="1" dirty="0">
                <a:solidFill>
                  <a:srgbClr val="0033CC"/>
                </a:solidFill>
              </a:rPr>
              <a:t>.  On the other hand, </a:t>
            </a:r>
            <a:r>
              <a:rPr lang="en-US" sz="1600" b="1" dirty="0" err="1">
                <a:solidFill>
                  <a:srgbClr val="0033CC"/>
                </a:solidFill>
              </a:rPr>
              <a:t>Buwenge</a:t>
            </a:r>
            <a:r>
              <a:rPr lang="en-US" sz="1600" b="1" dirty="0">
                <a:solidFill>
                  <a:srgbClr val="0033CC"/>
                </a:solidFill>
              </a:rPr>
              <a:t> was way below the threshold for the minimum area requirement.</a:t>
            </a:r>
          </a:p>
          <a:p>
            <a:pPr marL="171450" indent="-171450" algn="just">
              <a:buFont typeface="Wingdings" panose="05000000000000000000" pitchFamily="2" charset="2"/>
              <a:buChar char="q"/>
              <a:defRPr/>
            </a:pPr>
            <a:r>
              <a:rPr lang="en-US" sz="1600" b="1" dirty="0">
                <a:solidFill>
                  <a:schemeClr val="tx1"/>
                </a:solidFill>
              </a:rPr>
              <a:t>Using the PDP requirement, </a:t>
            </a:r>
            <a:r>
              <a:rPr lang="en-US" sz="1600" b="1" dirty="0" err="1">
                <a:solidFill>
                  <a:schemeClr val="tx1"/>
                </a:solidFill>
              </a:rPr>
              <a:t>Kalisizo</a:t>
            </a:r>
            <a:r>
              <a:rPr lang="en-US" sz="1600" b="1" dirty="0">
                <a:solidFill>
                  <a:schemeClr val="tx1"/>
                </a:solidFill>
              </a:rPr>
              <a:t>, </a:t>
            </a:r>
            <a:r>
              <a:rPr lang="en-US" sz="1600" b="1" dirty="0" err="1">
                <a:solidFill>
                  <a:schemeClr val="tx1"/>
                </a:solidFill>
              </a:rPr>
              <a:t>Pakwach</a:t>
            </a:r>
            <a:r>
              <a:rPr lang="en-US" sz="1600" b="1" dirty="0">
                <a:solidFill>
                  <a:schemeClr val="tx1"/>
                </a:solidFill>
              </a:rPr>
              <a:t> and </a:t>
            </a:r>
            <a:r>
              <a:rPr lang="en-US" sz="1600" b="1" dirty="0" err="1">
                <a:solidFill>
                  <a:schemeClr val="tx1"/>
                </a:solidFill>
              </a:rPr>
              <a:t>Dokolo</a:t>
            </a:r>
            <a:r>
              <a:rPr lang="en-US" sz="1600" b="1" dirty="0">
                <a:solidFill>
                  <a:schemeClr val="tx1"/>
                </a:solidFill>
              </a:rPr>
              <a:t> would qualify for TC status.</a:t>
            </a:r>
          </a:p>
        </p:txBody>
      </p:sp>
      <p:graphicFrame>
        <p:nvGraphicFramePr>
          <p:cNvPr id="4" name="Table 3">
            <a:extLst>
              <a:ext uri="{FF2B5EF4-FFF2-40B4-BE49-F238E27FC236}">
                <a16:creationId xmlns:a16="http://schemas.microsoft.com/office/drawing/2014/main" id="{27AEBC9F-93CA-4FDF-BE79-76BD887D8421}"/>
              </a:ext>
            </a:extLst>
          </p:cNvPr>
          <p:cNvGraphicFramePr>
            <a:graphicFrameLocks noGrp="1"/>
          </p:cNvGraphicFramePr>
          <p:nvPr>
            <p:extLst>
              <p:ext uri="{D42A27DB-BD31-4B8C-83A1-F6EECF244321}">
                <p14:modId xmlns:p14="http://schemas.microsoft.com/office/powerpoint/2010/main" val="870119356"/>
              </p:ext>
            </p:extLst>
          </p:nvPr>
        </p:nvGraphicFramePr>
        <p:xfrm>
          <a:off x="1258888" y="476250"/>
          <a:ext cx="7885112" cy="3144842"/>
        </p:xfrm>
        <a:graphic>
          <a:graphicData uri="http://schemas.openxmlformats.org/drawingml/2006/table">
            <a:tbl>
              <a:tblPr/>
              <a:tblGrid>
                <a:gridCol w="433387">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649288">
                  <a:extLst>
                    <a:ext uri="{9D8B030D-6E8A-4147-A177-3AD203B41FA5}">
                      <a16:colId xmlns:a16="http://schemas.microsoft.com/office/drawing/2014/main" val="20005"/>
                    </a:ext>
                  </a:extLst>
                </a:gridCol>
                <a:gridCol w="1330325">
                  <a:extLst>
                    <a:ext uri="{9D8B030D-6E8A-4147-A177-3AD203B41FA5}">
                      <a16:colId xmlns:a16="http://schemas.microsoft.com/office/drawing/2014/main" val="20006"/>
                    </a:ext>
                  </a:extLst>
                </a:gridCol>
                <a:gridCol w="758825">
                  <a:extLst>
                    <a:ext uri="{9D8B030D-6E8A-4147-A177-3AD203B41FA5}">
                      <a16:colId xmlns:a16="http://schemas.microsoft.com/office/drawing/2014/main" val="20007"/>
                    </a:ext>
                  </a:extLst>
                </a:gridCol>
                <a:gridCol w="754062">
                  <a:extLst>
                    <a:ext uri="{9D8B030D-6E8A-4147-A177-3AD203B41FA5}">
                      <a16:colId xmlns:a16="http://schemas.microsoft.com/office/drawing/2014/main" val="20008"/>
                    </a:ext>
                  </a:extLst>
                </a:gridCol>
              </a:tblGrid>
              <a:tr h="274638">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No.</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rgbClr val="F2F2F2"/>
                          </a:solidFill>
                          <a:effectLst>
                            <a:outerShdw blurRad="38100" dist="38100" dir="2700000" algn="tl">
                              <a:srgbClr val="000000"/>
                            </a:outerShdw>
                          </a:effectLst>
                          <a:latin typeface="+mj-lt"/>
                          <a:cs typeface="Arial" panose="020B0604020202020204" pitchFamily="34" charset="0"/>
                        </a:rPr>
                        <a:t>Town Council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mj-lt"/>
                          <a:cs typeface="Arial" panose="020B0604020202020204" pitchFamily="34" charset="0"/>
                        </a:rPr>
                        <a:t> </a:t>
                      </a:r>
                      <a:r>
                        <a:rPr kumimoji="0" lang="en-US" altLang="en-US" sz="1800" b="1" i="0" u="none" strike="noStrike" cap="none" normalizeH="0" baseline="0">
                          <a:ln>
                            <a:noFill/>
                          </a:ln>
                          <a:solidFill>
                            <a:srgbClr val="FFFFFF"/>
                          </a:solidFill>
                          <a:effectLst/>
                          <a:latin typeface="+mj-lt"/>
                          <a:cs typeface="Times New Roman" panose="02020603050405020304" pitchFamily="18" charset="0"/>
                        </a:rPr>
                        <a:t>Criterion set in NUP 2017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FFFFFF"/>
                            </a:outerShdw>
                          </a:effectLst>
                          <a:latin typeface="+mj-lt"/>
                          <a:cs typeface="Arial" panose="020B0604020202020204" pitchFamily="34" charset="0"/>
                        </a:rPr>
                        <a:t>Qualification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0649">
                <a:tc vMerge="1">
                  <a:txBody>
                    <a:bodyPr/>
                    <a:lstStyle/>
                    <a:p>
                      <a:endParaRPr lang="en-US"/>
                    </a:p>
                  </a:txBody>
                  <a:tcPr/>
                </a:tc>
                <a:tc vMerge="1">
                  <a:txBody>
                    <a:bodyPr/>
                    <a:lstStyle/>
                    <a:p>
                      <a:endParaRPr 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FFFFFF"/>
                            </a:outerShdw>
                          </a:effectLst>
                          <a:latin typeface="+mj-lt"/>
                          <a:cs typeface="Arial" panose="020B0604020202020204" pitchFamily="34" charset="0"/>
                        </a:rPr>
                        <a:t>Min. Popn Size (20,000 People)</a:t>
                      </a:r>
                    </a:p>
                  </a:txBody>
                  <a:tcPr marL="68580" marR="6858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FFFFFF"/>
                            </a:outerShdw>
                          </a:effectLst>
                          <a:latin typeface="+mj-lt"/>
                          <a:cs typeface="Arial" panose="020B0604020202020204" pitchFamily="34" charset="0"/>
                        </a:rPr>
                        <a:t>Min. Popn Density (1,000)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FFFFFF"/>
                            </a:outerShdw>
                          </a:effectLst>
                          <a:latin typeface="+mj-lt"/>
                          <a:cs typeface="Arial" panose="020B0604020202020204" pitchFamily="34" charset="0"/>
                        </a:rPr>
                        <a:t>Min. Area (20 Sq.Kms)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FFFFFF"/>
                            </a:outerShdw>
                          </a:effectLst>
                          <a:latin typeface="+mj-lt"/>
                          <a:cs typeface="Arial" panose="020B0604020202020204" pitchFamily="34" charset="0"/>
                        </a:rPr>
                        <a:t>Built 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FFFFFF"/>
                            </a:outerShdw>
                          </a:effectLst>
                          <a:latin typeface="+mj-lt"/>
                          <a:cs typeface="Arial" panose="020B0604020202020204" pitchFamily="34" charset="0"/>
                        </a:rPr>
                        <a:t>Functionality based on local revenue 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FFFFFF"/>
                            </a:outerShdw>
                          </a:effectLst>
                          <a:latin typeface="+mj-lt"/>
                          <a:cs typeface="Arial" panose="020B0604020202020204" pitchFamily="34" charset="0"/>
                        </a:rPr>
                        <a:t>Approved PDP</a:t>
                      </a:r>
                    </a:p>
                  </a:txBody>
                  <a:tcPr marL="68580" marR="68580" marT="0" marB="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vMerge="1">
                  <a:txBody>
                    <a:bodyPr/>
                    <a:lstStyle/>
                    <a:p>
                      <a:endParaRPr lang="en-US"/>
                    </a:p>
                  </a:txBody>
                  <a:tcPr/>
                </a:tc>
                <a:extLst>
                  <a:ext uri="{0D108BD9-81ED-4DB2-BD59-A6C34878D82A}">
                    <a16:rowId xmlns:a16="http://schemas.microsoft.com/office/drawing/2014/main" val="10001"/>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1</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Kalisizo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13,981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855.6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16.34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6.3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algn="ctr">
                        <a:lnSpc>
                          <a:spcPct val="107000"/>
                        </a:lnSpc>
                      </a:pPr>
                      <a:r>
                        <a:rPr lang="en-US" sz="1400" b="1" dirty="0">
                          <a:solidFill>
                            <a:srgbClr val="0033CC"/>
                          </a:solidFill>
                          <a:effectLst/>
                          <a:latin typeface="Calibri" panose="020F0502020204030204" pitchFamily="34" charset="0"/>
                          <a:cs typeface="Times New Roman" panose="02020603050405020304" pitchFamily="18" charset="0"/>
                        </a:rPr>
                        <a:t>Yes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2"/>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2</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Kasangati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125,715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1,266.0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99.3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55.4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58.8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No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3"/>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3</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Kihihi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19,812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397.0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49.9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1.23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rPr>
                        <a:t>No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4"/>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4</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Kyenjojo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22,960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238.6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96.22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36.5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5"/>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5</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Kamwenge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19,286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282.4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68.3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41.1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6"/>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6</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Busiu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16,632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1,033.0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16.1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2.7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36.4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7"/>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7</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Buwenge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22,126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2,410.2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9.18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11.8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15.3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rPr>
                        <a:t>No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8"/>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8</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Aduku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7,715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287.9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26.8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35.6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CC"/>
                          </a:solidFill>
                          <a:effectLst/>
                          <a:uLnTx/>
                          <a:uFillTx/>
                          <a:latin typeface="Calibri" panose="020F0502020204030204" pitchFamily="34" charset="0"/>
                          <a:ea typeface="+mn-ea"/>
                          <a:cs typeface="Times New Roman" panose="02020603050405020304" pitchFamily="18" charset="0"/>
                        </a:rPr>
                        <a:t>Yes</a:t>
                      </a:r>
                      <a:endParaRPr kumimoji="0" lang="en-US" sz="1400" b="1" i="0" u="none" strike="noStrike" kern="1200" cap="none" spc="0" normalizeH="0" baseline="0" noProof="0" dirty="0">
                        <a:ln>
                          <a:noFill/>
                        </a:ln>
                        <a:solidFill>
                          <a:srgbClr val="0033CC"/>
                        </a:solidFill>
                        <a:effectLst/>
                        <a:uLnTx/>
                        <a:uFillTx/>
                        <a:latin typeface="Calibri" panose="020F0502020204030204" pitchFamily="34" charset="0"/>
                        <a:ea typeface="+mn-ea"/>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9"/>
                  </a:ext>
                </a:extLst>
              </a:tr>
              <a:tr h="234950">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9</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Pakwach</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23,040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1,036.9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22.22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19.6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3CC"/>
                          </a:solidFill>
                          <a:effectLst/>
                          <a:uLnTx/>
                          <a:uFillTx/>
                          <a:latin typeface="Calibri" panose="020F0502020204030204" pitchFamily="34" charset="0"/>
                          <a:ea typeface="+mn-ea"/>
                          <a:cs typeface="Times New Roman" panose="02020603050405020304" pitchFamily="18" charset="0"/>
                        </a:rPr>
                        <a:t>Yes</a:t>
                      </a:r>
                      <a:endParaRPr kumimoji="0" lang="en-US" sz="1400" b="1" i="0" u="none" strike="noStrike" kern="1200" cap="none" spc="0" normalizeH="0" baseline="0" noProof="0" dirty="0">
                        <a:ln>
                          <a:noFill/>
                        </a:ln>
                        <a:solidFill>
                          <a:srgbClr val="0033CC"/>
                        </a:solidFill>
                        <a:effectLst/>
                        <a:uLnTx/>
                        <a:uFillTx/>
                        <a:latin typeface="Calibri" panose="020F0502020204030204" pitchFamily="34" charset="0"/>
                        <a:ea typeface="+mn-ea"/>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FF"/>
                          </a:solidFill>
                          <a:effectLst/>
                          <a:uLnTx/>
                          <a:uFillTx/>
                          <a:latin typeface="Gill Sans MT"/>
                          <a:ea typeface="+mn-ea"/>
                          <a:cs typeface="Arial" panose="020B0604020202020204" pitchFamily="34" charset="0"/>
                        </a:rPr>
                        <a:t>No</a:t>
                      </a:r>
                      <a:endPar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10"/>
                  </a:ext>
                </a:extLst>
              </a:tr>
              <a:tr h="223838">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mj-lt"/>
                          <a:cs typeface="Arial" panose="020B0604020202020204" pitchFamily="34" charset="0"/>
                        </a:rPr>
                        <a:t>10</a:t>
                      </a:r>
                      <a:endParaRPr kumimoji="0" lang="en-US" altLang="en-US" sz="1200" b="1" i="0" u="none" strike="noStrike" cap="none" normalizeH="0" baseline="0">
                        <a:ln>
                          <a:noFill/>
                        </a:ln>
                        <a:solidFill>
                          <a:srgbClr val="FFFFFF"/>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Dokolo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20,135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224.2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rgbClr val="0000FF"/>
                          </a:solidFill>
                          <a:effectLst/>
                          <a:latin typeface="+mj-lt"/>
                          <a:cs typeface="Arial" panose="020B0604020202020204" pitchFamily="34" charset="0"/>
                        </a:rPr>
                        <a:t>89.8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0000FF"/>
                          </a:solidFill>
                          <a:effectLst/>
                          <a:latin typeface="+mj-lt"/>
                          <a:ea typeface="+mn-ea"/>
                          <a:cs typeface="Arial" panose="020B0604020202020204" pitchFamily="34" charset="0"/>
                        </a:rPr>
                        <a:t>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a:ln>
                            <a:noFill/>
                          </a:ln>
                          <a:solidFill>
                            <a:srgbClr val="0000FF"/>
                          </a:solidFill>
                          <a:effectLst/>
                          <a:latin typeface="+mj-lt"/>
                          <a:cs typeface="Arial" panose="020B0604020202020204" pitchFamily="34" charset="0"/>
                        </a:rPr>
                        <a:t>25.4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CC"/>
                          </a:solidFill>
                          <a:effectLst/>
                          <a:uLnTx/>
                          <a:uFillTx/>
                          <a:latin typeface="Calibri" panose="020F0502020204030204" pitchFamily="34" charset="0"/>
                          <a:ea typeface="+mn-ea"/>
                          <a:cs typeface="Times New Roman" panose="02020603050405020304" pitchFamily="18" charset="0"/>
                        </a:rPr>
                        <a:t>Yes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FF"/>
                          </a:solidFill>
                          <a:effectLst/>
                          <a:uLnTx/>
                          <a:uFillTx/>
                          <a:latin typeface="Gill Sans MT"/>
                          <a:ea typeface="+mn-ea"/>
                          <a:cs typeface="Arial" panose="020B0604020202020204" pitchFamily="34" charset="0"/>
                        </a:rPr>
                        <a:t>No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a:solidFill>
            <a:schemeClr val="accent2">
              <a:lumMod val="20000"/>
              <a:lumOff val="80000"/>
            </a:schemeClr>
          </a:solidFill>
        </p:spPr>
        <p:txBody>
          <a:bodyPr>
            <a:noAutofit/>
          </a:bodyPr>
          <a:lstStyle/>
          <a:p>
            <a:r>
              <a:rPr lang="en-US" sz="9600" b="1" dirty="0">
                <a:solidFill>
                  <a:schemeClr val="tx2">
                    <a:lumMod val="60000"/>
                    <a:lumOff val="40000"/>
                  </a:schemeClr>
                </a:solidFill>
                <a:effectLst/>
              </a:rPr>
              <a:t> </a:t>
            </a:r>
            <a:r>
              <a:rPr lang="en-US" sz="9600" b="1" dirty="0">
                <a:solidFill>
                  <a:schemeClr val="accent3">
                    <a:lumMod val="75000"/>
                  </a:schemeClr>
                </a:solidFill>
                <a:effectLst/>
              </a:rPr>
              <a:t>Outline</a:t>
            </a:r>
          </a:p>
        </p:txBody>
      </p:sp>
      <p:sp>
        <p:nvSpPr>
          <p:cNvPr id="3" name="Content Placeholder 2"/>
          <p:cNvSpPr>
            <a:spLocks noGrp="1"/>
          </p:cNvSpPr>
          <p:nvPr>
            <p:ph idx="1"/>
          </p:nvPr>
        </p:nvSpPr>
        <p:spPr>
          <a:xfrm>
            <a:off x="990600" y="1447800"/>
            <a:ext cx="8153400" cy="5410200"/>
          </a:xfrm>
        </p:spPr>
        <p:txBody>
          <a:bodyPr>
            <a:noAutofit/>
          </a:bodyPr>
          <a:lstStyle/>
          <a:p>
            <a:pPr marL="571500" indent="-571500" fontAlgn="base">
              <a:spcAft>
                <a:spcPct val="0"/>
              </a:spcAft>
              <a:buFont typeface="Wingdings" panose="05000000000000000000" pitchFamily="2" charset="2"/>
              <a:buChar char="§"/>
            </a:pPr>
            <a:r>
              <a:rPr lang="en-US" sz="4400" b="1" dirty="0">
                <a:ln w="0"/>
                <a:effectLst>
                  <a:outerShdw blurRad="38100" dist="19050" dir="2700000" algn="tl" rotWithShape="0">
                    <a:schemeClr val="dk1">
                      <a:alpha val="40000"/>
                    </a:schemeClr>
                  </a:outerShdw>
                </a:effectLst>
                <a:latin typeface="+mj-lt"/>
              </a:rPr>
              <a:t>Introduction and background</a:t>
            </a:r>
          </a:p>
          <a:p>
            <a:pPr marL="571500" indent="-571500" fontAlgn="base">
              <a:spcAft>
                <a:spcPct val="0"/>
              </a:spcAft>
              <a:buFont typeface="Wingdings" panose="05000000000000000000" pitchFamily="2" charset="2"/>
              <a:buChar char="§"/>
            </a:pPr>
            <a:r>
              <a:rPr lang="en-US" sz="4400" b="1" dirty="0">
                <a:ln w="0"/>
                <a:effectLst>
                  <a:outerShdw blurRad="38100" dist="19050" dir="2700000" algn="tl" rotWithShape="0">
                    <a:schemeClr val="dk1">
                      <a:alpha val="40000"/>
                    </a:schemeClr>
                  </a:outerShdw>
                </a:effectLst>
                <a:latin typeface="+mj-lt"/>
              </a:rPr>
              <a:t>Client’s Requirements</a:t>
            </a:r>
          </a:p>
          <a:p>
            <a:pPr marL="571500" indent="-571500" fontAlgn="base">
              <a:spcAft>
                <a:spcPct val="0"/>
              </a:spcAft>
              <a:buFont typeface="Wingdings" panose="05000000000000000000" pitchFamily="2" charset="2"/>
              <a:buChar char="§"/>
            </a:pPr>
            <a:r>
              <a:rPr lang="en-US" sz="4400" b="1" dirty="0">
                <a:ln w="0"/>
                <a:effectLst>
                  <a:outerShdw blurRad="38100" dist="19050" dir="2700000" algn="tl" rotWithShape="0">
                    <a:schemeClr val="dk1">
                      <a:alpha val="40000"/>
                    </a:schemeClr>
                  </a:outerShdw>
                </a:effectLst>
                <a:latin typeface="+mj-lt"/>
              </a:rPr>
              <a:t>Methodology</a:t>
            </a:r>
          </a:p>
          <a:p>
            <a:pPr marL="571500" indent="-571500" fontAlgn="base">
              <a:spcAft>
                <a:spcPct val="0"/>
              </a:spcAft>
              <a:buFont typeface="Wingdings" panose="05000000000000000000" pitchFamily="2" charset="2"/>
              <a:buChar char="§"/>
            </a:pPr>
            <a:r>
              <a:rPr lang="en-US" sz="4400" b="1" dirty="0">
                <a:ln w="0"/>
                <a:effectLst>
                  <a:outerShdw blurRad="38100" dist="19050" dir="2700000" algn="tl" rotWithShape="0">
                    <a:schemeClr val="dk1">
                      <a:alpha val="40000"/>
                    </a:schemeClr>
                  </a:outerShdw>
                </a:effectLst>
                <a:latin typeface="+mj-lt"/>
              </a:rPr>
              <a:t>Thematic Reports</a:t>
            </a:r>
          </a:p>
          <a:p>
            <a:pPr marL="0" indent="0" fontAlgn="base">
              <a:spcAft>
                <a:spcPct val="0"/>
              </a:spcAft>
              <a:buNone/>
            </a:pPr>
            <a:endParaRPr lang="en-US" sz="4400" b="1" dirty="0">
              <a:ln w="0"/>
              <a:effectLst>
                <a:outerShdw blurRad="38100" dist="19050" dir="2700000" algn="tl" rotWithShape="0">
                  <a:schemeClr val="dk1">
                    <a:alpha val="40000"/>
                  </a:schemeClr>
                </a:outerShdw>
              </a:effectLst>
              <a:latin typeface="+mj-lt"/>
            </a:endParaRPr>
          </a:p>
          <a:p>
            <a:pPr>
              <a:buFont typeface="Wingdings" pitchFamily="2" charset="2"/>
              <a:buChar char="q"/>
            </a:pPr>
            <a:endParaRPr lang="en-US" sz="4400" b="1" dirty="0">
              <a:latin typeface="+mj-lt"/>
            </a:endParaRPr>
          </a:p>
        </p:txBody>
      </p:sp>
      <p:sp>
        <p:nvSpPr>
          <p:cNvPr id="5" name="Date Placeholder 4">
            <a:extLst>
              <a:ext uri="{FF2B5EF4-FFF2-40B4-BE49-F238E27FC236}">
                <a16:creationId xmlns:a16="http://schemas.microsoft.com/office/drawing/2014/main" id="{6867015F-3D6F-4539-B427-B66E25D60DF4}"/>
              </a:ext>
            </a:extLst>
          </p:cNvPr>
          <p:cNvSpPr>
            <a:spLocks noGrp="1"/>
          </p:cNvSpPr>
          <p:nvPr>
            <p:ph type="dt" sz="half" idx="10"/>
          </p:nvPr>
        </p:nvSpPr>
        <p:spPr/>
        <p:txBody>
          <a:bodyPr/>
          <a:lstStyle/>
          <a:p>
            <a:fld id="{9D5701CA-147C-4DFB-B73B-C72CD8E5364A}" type="datetime1">
              <a:rPr lang="en-US" smtClean="0"/>
              <a:t>12/1/2023</a:t>
            </a:fld>
            <a:endParaRPr lang="en-US"/>
          </a:p>
        </p:txBody>
      </p:sp>
      <p:sp>
        <p:nvSpPr>
          <p:cNvPr id="6" name="Footer Placeholder 5">
            <a:extLst>
              <a:ext uri="{FF2B5EF4-FFF2-40B4-BE49-F238E27FC236}">
                <a16:creationId xmlns:a16="http://schemas.microsoft.com/office/drawing/2014/main" id="{1288EB4C-0D3F-4BB3-90F8-029CB789AD82}"/>
              </a:ext>
            </a:extLst>
          </p:cNvPr>
          <p:cNvSpPr>
            <a:spLocks noGrp="1"/>
          </p:cNvSpPr>
          <p:nvPr>
            <p:ph type="ftr" sz="quarter" idx="11"/>
          </p:nvPr>
        </p:nvSpPr>
        <p:spPr/>
        <p:txBody>
          <a:bodyPr/>
          <a:lstStyle/>
          <a:p>
            <a:r>
              <a:rPr lang="en-US"/>
              <a:t>GIPEA AFRICA LIMITED</a:t>
            </a:r>
          </a:p>
        </p:txBody>
      </p:sp>
      <p:sp>
        <p:nvSpPr>
          <p:cNvPr id="7" name="Slide Number Placeholder 6">
            <a:extLst>
              <a:ext uri="{FF2B5EF4-FFF2-40B4-BE49-F238E27FC236}">
                <a16:creationId xmlns:a16="http://schemas.microsoft.com/office/drawing/2014/main" id="{B5A84C7E-765D-4F1B-A70C-11C46C0F0E19}"/>
              </a:ext>
            </a:extLst>
          </p:cNvPr>
          <p:cNvSpPr>
            <a:spLocks noGrp="1"/>
          </p:cNvSpPr>
          <p:nvPr>
            <p:ph type="sldNum" sz="quarter" idx="12"/>
          </p:nvPr>
        </p:nvSpPr>
        <p:spPr/>
        <p:txBody>
          <a:bodyPr/>
          <a:lstStyle/>
          <a:p>
            <a:fld id="{B98AC166-1B4F-47B9-BA79-3BAABD98AD8B}" type="slidenum">
              <a:rPr lang="en-US" smtClean="0"/>
              <a:t>2</a:t>
            </a:fld>
            <a:endParaRPr lang="en-US"/>
          </a:p>
        </p:txBody>
      </p:sp>
      <p:pic>
        <p:nvPicPr>
          <p:cNvPr id="4" name="Picture 29">
            <a:extLst>
              <a:ext uri="{FF2B5EF4-FFF2-40B4-BE49-F238E27FC236}">
                <a16:creationId xmlns:a16="http://schemas.microsoft.com/office/drawing/2014/main" id="{8A5AAEB6-6E18-4BD3-A911-7B162D78F5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685800" cy="65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878985"/>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3E8-9A00-47D7-9EAD-EDA66E993CB8}"/>
              </a:ext>
            </a:extLst>
          </p:cNvPr>
          <p:cNvSpPr>
            <a:spLocks noGrp="1"/>
          </p:cNvSpPr>
          <p:nvPr>
            <p:ph type="title"/>
          </p:nvPr>
        </p:nvSpPr>
        <p:spPr>
          <a:xfrm>
            <a:off x="990600" y="0"/>
            <a:ext cx="81534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Urban Sector Challenges</a:t>
            </a:r>
            <a:endParaRPr lang="en-UG" sz="4000" b="1" dirty="0">
              <a:ln w="0"/>
              <a:solidFill>
                <a:schemeClr val="accent3">
                  <a:lumMod val="75000"/>
                </a:schemeClr>
              </a:solidFill>
              <a:effectLst/>
            </a:endParaRPr>
          </a:p>
        </p:txBody>
      </p:sp>
      <p:sp>
        <p:nvSpPr>
          <p:cNvPr id="3" name="Content Placeholder 2">
            <a:extLst>
              <a:ext uri="{FF2B5EF4-FFF2-40B4-BE49-F238E27FC236}">
                <a16:creationId xmlns:a16="http://schemas.microsoft.com/office/drawing/2014/main" id="{4E55A314-E95A-439A-B676-3BA7AA38CED5}"/>
              </a:ext>
            </a:extLst>
          </p:cNvPr>
          <p:cNvSpPr>
            <a:spLocks noGrp="1"/>
          </p:cNvSpPr>
          <p:nvPr>
            <p:ph idx="1"/>
          </p:nvPr>
        </p:nvSpPr>
        <p:spPr>
          <a:xfrm>
            <a:off x="990600" y="684803"/>
            <a:ext cx="8153400" cy="6173197"/>
          </a:xfrm>
        </p:spPr>
        <p:txBody>
          <a:bodyPr>
            <a:normAutofit/>
          </a:bodyPr>
          <a:lstStyle/>
          <a:p>
            <a:pPr marL="285750" indent="-285750" algn="just">
              <a:buFont typeface="Wingdings" panose="05000000000000000000" pitchFamily="2" charset="2"/>
              <a:buChar char="q"/>
              <a:defRPr/>
            </a:pPr>
            <a:r>
              <a:rPr lang="en-US" sz="1600" b="1" dirty="0">
                <a:latin typeface="+mj-lt"/>
              </a:rPr>
              <a:t>Mismatch between the policy requirements and the capacity of the urban councils to meet the set requirements</a:t>
            </a:r>
          </a:p>
          <a:p>
            <a:pPr marL="285750" indent="-285750" algn="just">
              <a:buFont typeface="Wingdings" panose="05000000000000000000" pitchFamily="2" charset="2"/>
              <a:buChar char="q"/>
              <a:defRPr/>
            </a:pPr>
            <a:r>
              <a:rPr lang="en-US" sz="1600" b="1" dirty="0">
                <a:solidFill>
                  <a:srgbClr val="0033CC"/>
                </a:solidFill>
                <a:latin typeface="+mj-lt"/>
              </a:rPr>
              <a:t>Urban growth that is un-planned, with high rates of sprawl and unplanned growth, lack of integration between sectoral and spatial planning, inadequate provision of basic services, weak urban management capacity and significant fiscal constraints</a:t>
            </a:r>
          </a:p>
          <a:p>
            <a:pPr marL="285750" indent="-285750" algn="just">
              <a:buFont typeface="Wingdings" panose="05000000000000000000" pitchFamily="2" charset="2"/>
              <a:buChar char="q"/>
              <a:defRPr/>
            </a:pPr>
            <a:r>
              <a:rPr lang="en-US" sz="1600" b="1" dirty="0">
                <a:latin typeface="+mj-lt"/>
              </a:rPr>
              <a:t>Urban youth dependency is large, while the urban working age population remains relatively small hence many urban center now have large numbers of unemployed youth. </a:t>
            </a:r>
          </a:p>
          <a:p>
            <a:pPr marL="285750" indent="-285750" algn="just">
              <a:buFont typeface="Wingdings" panose="05000000000000000000" pitchFamily="2" charset="2"/>
              <a:buChar char="q"/>
              <a:defRPr/>
            </a:pPr>
            <a:r>
              <a:rPr lang="en-US" sz="1600" b="1" dirty="0">
                <a:solidFill>
                  <a:srgbClr val="0033CC"/>
                </a:solidFill>
                <a:latin typeface="+mj-lt"/>
              </a:rPr>
              <a:t>Urban footprints growing faster than urban population, the physical extent of urban areas in Uganda is growing much faster than their population. This has profound implications for energy consumption, greenhouse gas emissions, climate change and environmental degradation. </a:t>
            </a:r>
          </a:p>
          <a:p>
            <a:pPr marL="285750" indent="-285750" algn="just">
              <a:buFont typeface="Wingdings" panose="05000000000000000000" pitchFamily="2" charset="2"/>
              <a:buChar char="q"/>
              <a:defRPr/>
            </a:pPr>
            <a:r>
              <a:rPr lang="en-US" sz="1600" b="1" dirty="0">
                <a:solidFill>
                  <a:srgbClr val="0033CC"/>
                </a:solidFill>
                <a:latin typeface="+mj-lt"/>
              </a:rPr>
              <a:t>Climate change: an enduring threat to cities. Urban areas are both the source of the majority of the world’s carbon emissions and home to the majority of the country’s population that will be the victims of climate change. </a:t>
            </a:r>
          </a:p>
          <a:p>
            <a:pPr marL="285750" indent="-285750" algn="just">
              <a:buFont typeface="Wingdings" panose="05000000000000000000" pitchFamily="2" charset="2"/>
              <a:buChar char="q"/>
              <a:defRPr/>
            </a:pPr>
            <a:r>
              <a:rPr lang="en-US" sz="1600" b="1" dirty="0">
                <a:latin typeface="+mj-lt"/>
              </a:rPr>
              <a:t>Shortfall in Funding for Urban Development. </a:t>
            </a:r>
          </a:p>
          <a:p>
            <a:pPr marL="285750" indent="-285750" algn="just">
              <a:buFont typeface="Wingdings" panose="05000000000000000000" pitchFamily="2" charset="2"/>
              <a:buChar char="q"/>
              <a:defRPr/>
            </a:pPr>
            <a:r>
              <a:rPr lang="en-US" sz="1600" b="1" dirty="0">
                <a:solidFill>
                  <a:srgbClr val="0033CC"/>
                </a:solidFill>
                <a:latin typeface="+mj-lt"/>
              </a:rPr>
              <a:t>Affordable and adequate housing - still an illusion for many; </a:t>
            </a:r>
          </a:p>
          <a:p>
            <a:pPr marL="285750" indent="-285750" algn="just">
              <a:buFont typeface="Wingdings" panose="05000000000000000000" pitchFamily="2" charset="2"/>
              <a:buChar char="q"/>
              <a:defRPr/>
            </a:pPr>
            <a:r>
              <a:rPr lang="en-US" sz="1600" b="1" dirty="0">
                <a:solidFill>
                  <a:srgbClr val="0033CC"/>
                </a:solidFill>
                <a:latin typeface="+mj-lt"/>
              </a:rPr>
              <a:t>Deteriorating Urban Environment </a:t>
            </a:r>
          </a:p>
          <a:p>
            <a:pPr marL="285750" indent="-285750" algn="just">
              <a:buFont typeface="Wingdings" panose="05000000000000000000" pitchFamily="2" charset="2"/>
              <a:buChar char="q"/>
              <a:defRPr/>
            </a:pPr>
            <a:r>
              <a:rPr lang="en-US" sz="1600" b="1" dirty="0">
                <a:latin typeface="+mj-lt"/>
              </a:rPr>
              <a:t>Inadequate Urban Infrastructure and Services </a:t>
            </a:r>
          </a:p>
          <a:p>
            <a:pPr marL="82296" indent="0" algn="just">
              <a:lnSpc>
                <a:spcPct val="110000"/>
              </a:lnSpc>
              <a:buNone/>
              <a:defRPr/>
            </a:pPr>
            <a:endParaRPr lang="en-US" sz="1400" b="1" dirty="0">
              <a:solidFill>
                <a:srgbClr val="FF0000"/>
              </a:solidFill>
              <a:latin typeface="+mj-lt"/>
              <a:cs typeface="Arial" panose="020B0604020202020204" pitchFamily="34" charset="0"/>
            </a:endParaRPr>
          </a:p>
        </p:txBody>
      </p:sp>
      <p:sp>
        <p:nvSpPr>
          <p:cNvPr id="4" name="Date Placeholder 3">
            <a:extLst>
              <a:ext uri="{FF2B5EF4-FFF2-40B4-BE49-F238E27FC236}">
                <a16:creationId xmlns:a16="http://schemas.microsoft.com/office/drawing/2014/main" id="{A23B50E6-38D6-40E8-A9A5-BDAD368AAF05}"/>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926D9811-3302-4795-9628-717B68257F9F}"/>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94689F99-552E-4D44-AB08-7FC61A7A2F51}"/>
              </a:ext>
            </a:extLst>
          </p:cNvPr>
          <p:cNvSpPr>
            <a:spLocks noGrp="1"/>
          </p:cNvSpPr>
          <p:nvPr>
            <p:ph type="sldNum" sz="quarter" idx="12"/>
          </p:nvPr>
        </p:nvSpPr>
        <p:spPr/>
        <p:txBody>
          <a:bodyPr/>
          <a:lstStyle/>
          <a:p>
            <a:fld id="{B98AC166-1B4F-47B9-BA79-3BAABD98AD8B}" type="slidenum">
              <a:rPr lang="en-US" smtClean="0"/>
              <a:t>20</a:t>
            </a:fld>
            <a:endParaRPr lang="en-US"/>
          </a:p>
        </p:txBody>
      </p:sp>
      <p:pic>
        <p:nvPicPr>
          <p:cNvPr id="7" name="Picture 29">
            <a:extLst>
              <a:ext uri="{FF2B5EF4-FFF2-40B4-BE49-F238E27FC236}">
                <a16:creationId xmlns:a16="http://schemas.microsoft.com/office/drawing/2014/main" id="{0663D9EB-8629-463D-8EBF-D34E85EBAC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52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93E8-9A00-47D7-9EAD-EDA66E993CB8}"/>
              </a:ext>
            </a:extLst>
          </p:cNvPr>
          <p:cNvSpPr>
            <a:spLocks noGrp="1"/>
          </p:cNvSpPr>
          <p:nvPr>
            <p:ph type="title"/>
          </p:nvPr>
        </p:nvSpPr>
        <p:spPr>
          <a:xfrm>
            <a:off x="990600" y="0"/>
            <a:ext cx="8153400" cy="377026"/>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000" b="1" dirty="0">
                <a:ln w="0"/>
                <a:solidFill>
                  <a:schemeClr val="accent3">
                    <a:lumMod val="75000"/>
                  </a:schemeClr>
                </a:solidFill>
                <a:effectLst/>
              </a:rPr>
              <a:t>Government fundamentals for strengthening the urban Sector</a:t>
            </a:r>
          </a:p>
        </p:txBody>
      </p:sp>
      <p:sp>
        <p:nvSpPr>
          <p:cNvPr id="4" name="Date Placeholder 3">
            <a:extLst>
              <a:ext uri="{FF2B5EF4-FFF2-40B4-BE49-F238E27FC236}">
                <a16:creationId xmlns:a16="http://schemas.microsoft.com/office/drawing/2014/main" id="{A23B50E6-38D6-40E8-A9A5-BDAD368AAF05}"/>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926D9811-3302-4795-9628-717B68257F9F}"/>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94689F99-552E-4D44-AB08-7FC61A7A2F51}"/>
              </a:ext>
            </a:extLst>
          </p:cNvPr>
          <p:cNvSpPr>
            <a:spLocks noGrp="1"/>
          </p:cNvSpPr>
          <p:nvPr>
            <p:ph type="sldNum" sz="quarter" idx="12"/>
          </p:nvPr>
        </p:nvSpPr>
        <p:spPr/>
        <p:txBody>
          <a:bodyPr/>
          <a:lstStyle/>
          <a:p>
            <a:fld id="{B98AC166-1B4F-47B9-BA79-3BAABD98AD8B}" type="slidenum">
              <a:rPr lang="en-US" smtClean="0"/>
              <a:t>21</a:t>
            </a:fld>
            <a:endParaRPr lang="en-US"/>
          </a:p>
        </p:txBody>
      </p:sp>
      <p:sp>
        <p:nvSpPr>
          <p:cNvPr id="3" name="Rectangle 2">
            <a:extLst>
              <a:ext uri="{FF2B5EF4-FFF2-40B4-BE49-F238E27FC236}">
                <a16:creationId xmlns:a16="http://schemas.microsoft.com/office/drawing/2014/main" id="{FF4477D5-A11A-410A-9F03-0D323EBE3FBB}"/>
              </a:ext>
            </a:extLst>
          </p:cNvPr>
          <p:cNvSpPr/>
          <p:nvPr/>
        </p:nvSpPr>
        <p:spPr>
          <a:xfrm>
            <a:off x="0" y="457199"/>
            <a:ext cx="9144000" cy="8094524"/>
          </a:xfrm>
          <a:prstGeom prst="rect">
            <a:avLst/>
          </a:prstGeom>
          <a:solidFill>
            <a:srgbClr val="FFFFFF"/>
          </a:solidFill>
        </p:spPr>
        <p:txBody>
          <a:bodyPr wrap="square">
            <a:spAutoFit/>
          </a:bodyPr>
          <a:lstStyle/>
          <a:p>
            <a:pPr marL="285750" indent="-285750" algn="just">
              <a:buFont typeface="Wingdings" panose="05000000000000000000" pitchFamily="2" charset="2"/>
              <a:buChar char="q"/>
              <a:defRPr/>
            </a:pPr>
            <a:r>
              <a:rPr lang="en-US" sz="2000" b="1" dirty="0">
                <a:solidFill>
                  <a:srgbClr val="FF0000"/>
                </a:solidFill>
                <a:latin typeface="+mj-lt"/>
              </a:rPr>
              <a:t>New Urban Agenda (NUA) and 2030 Agenda for Sustainable Development (SDGs); </a:t>
            </a:r>
          </a:p>
          <a:p>
            <a:pPr marL="285750" indent="-285750" algn="just">
              <a:buFont typeface="Wingdings" panose="05000000000000000000" pitchFamily="2" charset="2"/>
              <a:buChar char="q"/>
              <a:defRPr/>
            </a:pPr>
            <a:r>
              <a:rPr lang="en-US" sz="2000" b="1" dirty="0">
                <a:solidFill>
                  <a:srgbClr val="0000FF"/>
                </a:solidFill>
                <a:latin typeface="+mj-lt"/>
              </a:rPr>
              <a:t>Vision 2040 identifies fundamentals to harness the opportunities from urbanization; </a:t>
            </a:r>
          </a:p>
          <a:p>
            <a:pPr marL="285750" indent="-285750" algn="just">
              <a:buFont typeface="Wingdings" panose="05000000000000000000" pitchFamily="2" charset="2"/>
              <a:buChar char="q"/>
              <a:defRPr/>
            </a:pPr>
            <a:r>
              <a:rPr lang="en-US" sz="2000" b="1" dirty="0">
                <a:solidFill>
                  <a:srgbClr val="C00000"/>
                </a:solidFill>
                <a:latin typeface="+mj-lt"/>
              </a:rPr>
              <a:t>NDP III prioritizes urbanization and urban development as very critical for accelerating socio-economic transformation with the following objectives;</a:t>
            </a:r>
          </a:p>
          <a:p>
            <a:pPr marL="285750" indent="-285750" algn="just">
              <a:buFont typeface="Wingdings" panose="05000000000000000000" pitchFamily="2" charset="2"/>
              <a:buChar char="q"/>
              <a:defRPr/>
            </a:pPr>
            <a:r>
              <a:rPr lang="en-US" sz="2000" b="1" dirty="0">
                <a:solidFill>
                  <a:srgbClr val="CC00CC"/>
                </a:solidFill>
                <a:latin typeface="+mj-lt"/>
              </a:rPr>
              <a:t>NPDP defines the pattern of human settlement;</a:t>
            </a:r>
            <a:r>
              <a:rPr lang="en-US" sz="2000" b="1" dirty="0">
                <a:latin typeface="+mj-lt"/>
              </a:rPr>
              <a:t> Albertine PDP strategies that are critical to the Uganda's </a:t>
            </a:r>
            <a:r>
              <a:rPr lang="en-US" sz="2000" b="1" dirty="0" err="1">
                <a:latin typeface="+mj-lt"/>
              </a:rPr>
              <a:t>urbanisation</a:t>
            </a:r>
            <a:r>
              <a:rPr lang="en-US" sz="2000" b="1" dirty="0">
                <a:latin typeface="+mj-lt"/>
              </a:rPr>
              <a:t> process;</a:t>
            </a:r>
          </a:p>
          <a:p>
            <a:pPr marL="285750" indent="-285750" algn="just">
              <a:buFont typeface="Wingdings" panose="05000000000000000000" pitchFamily="2" charset="2"/>
              <a:buChar char="§"/>
              <a:defRPr/>
            </a:pPr>
            <a:r>
              <a:rPr lang="en-US" sz="2000" b="1" dirty="0">
                <a:solidFill>
                  <a:srgbClr val="FF0000"/>
                </a:solidFill>
                <a:latin typeface="+mj-lt"/>
              </a:rPr>
              <a:t>National Transport Master Plan (2020-2040) strategies that are critical to the Uganda's </a:t>
            </a:r>
            <a:r>
              <a:rPr lang="en-US" sz="2000" b="1" dirty="0" err="1">
                <a:solidFill>
                  <a:srgbClr val="FF0000"/>
                </a:solidFill>
                <a:latin typeface="+mj-lt"/>
              </a:rPr>
              <a:t>urbanisation</a:t>
            </a:r>
            <a:r>
              <a:rPr lang="en-US" sz="2000" b="1" dirty="0">
                <a:solidFill>
                  <a:srgbClr val="FF0000"/>
                </a:solidFill>
                <a:latin typeface="+mj-lt"/>
              </a:rPr>
              <a:t> process;</a:t>
            </a:r>
          </a:p>
          <a:p>
            <a:pPr marL="285750" indent="-285750" algn="just">
              <a:buFont typeface="Wingdings" panose="05000000000000000000" pitchFamily="2" charset="2"/>
              <a:buChar char="q"/>
              <a:defRPr/>
            </a:pPr>
            <a:r>
              <a:rPr lang="en-US" sz="2000" b="1" dirty="0">
                <a:solidFill>
                  <a:srgbClr val="003300"/>
                </a:solidFill>
                <a:latin typeface="+mj-lt"/>
              </a:rPr>
              <a:t>Expressway Development Master Plan 2020-2070 strategies  for Uganda's </a:t>
            </a:r>
            <a:r>
              <a:rPr lang="en-US" sz="2000" b="1" dirty="0" err="1">
                <a:solidFill>
                  <a:srgbClr val="003300"/>
                </a:solidFill>
                <a:latin typeface="+mj-lt"/>
              </a:rPr>
              <a:t>urbanisation</a:t>
            </a:r>
            <a:r>
              <a:rPr lang="en-US" sz="2000" b="1" dirty="0">
                <a:solidFill>
                  <a:srgbClr val="003300"/>
                </a:solidFill>
                <a:latin typeface="+mj-lt"/>
              </a:rPr>
              <a:t> process;</a:t>
            </a:r>
          </a:p>
          <a:p>
            <a:pPr marL="285750" indent="-285750" algn="just">
              <a:buFont typeface="Wingdings" panose="05000000000000000000" pitchFamily="2" charset="2"/>
              <a:buChar char="q"/>
              <a:defRPr/>
            </a:pPr>
            <a:r>
              <a:rPr lang="en-US" sz="2000" b="1" dirty="0">
                <a:solidFill>
                  <a:srgbClr val="0033CC"/>
                </a:solidFill>
                <a:latin typeface="+mj-lt"/>
              </a:rPr>
              <a:t>Master Plan on Logistics in the Northern Economic Corridor </a:t>
            </a:r>
            <a:r>
              <a:rPr lang="en-GB" sz="2000" b="1" dirty="0">
                <a:solidFill>
                  <a:srgbClr val="0033CC"/>
                </a:solidFill>
                <a:latin typeface="+mj-lt"/>
              </a:rPr>
              <a:t>is focused on implementing a number of strategies that are critical to the Uganda's urbanisation process;</a:t>
            </a:r>
          </a:p>
          <a:p>
            <a:pPr marL="285750" indent="-285750">
              <a:buFont typeface="Wingdings" panose="05000000000000000000" pitchFamily="2" charset="2"/>
              <a:buChar char="q"/>
              <a:defRPr/>
            </a:pPr>
            <a:r>
              <a:rPr lang="en-US" sz="2000" b="1" dirty="0">
                <a:solidFill>
                  <a:srgbClr val="FF0000"/>
                </a:solidFill>
                <a:latin typeface="+mj-lt"/>
              </a:rPr>
              <a:t>National Urban Policy review </a:t>
            </a:r>
            <a:r>
              <a:rPr lang="en-US" sz="2000" b="1" dirty="0">
                <a:latin typeface="+mj-lt"/>
              </a:rPr>
              <a:t>to bridge the gap between the set standards and the situation on ground. </a:t>
            </a:r>
          </a:p>
          <a:p>
            <a:pPr marL="285750" indent="-285750">
              <a:buFont typeface="Wingdings" panose="05000000000000000000" pitchFamily="2" charset="2"/>
              <a:buChar char="q"/>
              <a:defRPr/>
            </a:pPr>
            <a:r>
              <a:rPr lang="en-US" sz="2000" b="1" dirty="0">
                <a:solidFill>
                  <a:srgbClr val="CC00CC"/>
                </a:solidFill>
                <a:latin typeface="+mj-lt"/>
              </a:rPr>
              <a:t>Invest in nation-wide integrated economic and spatial planning</a:t>
            </a:r>
            <a:r>
              <a:rPr lang="en-US" sz="2000" b="1" dirty="0">
                <a:latin typeface="+mj-lt"/>
              </a:rPr>
              <a:t>. </a:t>
            </a:r>
          </a:p>
          <a:p>
            <a:pPr marL="285750" indent="-285750">
              <a:buFont typeface="Wingdings" panose="05000000000000000000" pitchFamily="2" charset="2"/>
              <a:buChar char="q"/>
              <a:defRPr/>
            </a:pPr>
            <a:r>
              <a:rPr lang="en-US" sz="2000" b="1" dirty="0">
                <a:latin typeface="+mj-lt"/>
              </a:rPr>
              <a:t>Invest in city-wide development and infrastructure plans. </a:t>
            </a:r>
          </a:p>
          <a:p>
            <a:pPr marL="285750" indent="-285750">
              <a:buFont typeface="Wingdings" panose="05000000000000000000" pitchFamily="2" charset="2"/>
              <a:buChar char="q"/>
              <a:defRPr/>
            </a:pPr>
            <a:r>
              <a:rPr lang="en-US" sz="2000" b="1" dirty="0">
                <a:solidFill>
                  <a:srgbClr val="0033CC"/>
                </a:solidFill>
                <a:latin typeface="+mj-lt"/>
              </a:rPr>
              <a:t>Support urban physical planning and urban systems development </a:t>
            </a:r>
          </a:p>
          <a:p>
            <a:pPr marL="285750" indent="-285750">
              <a:buFont typeface="Wingdings" panose="05000000000000000000" pitchFamily="2" charset="2"/>
              <a:buChar char="q"/>
              <a:defRPr/>
            </a:pPr>
            <a:r>
              <a:rPr lang="en-US" sz="2000" b="1" dirty="0">
                <a:solidFill>
                  <a:srgbClr val="000000"/>
                </a:solidFill>
                <a:latin typeface="+mj-lt"/>
              </a:rPr>
              <a:t>Urbanization </a:t>
            </a:r>
            <a:r>
              <a:rPr lang="en-US" sz="2000" b="1" dirty="0" err="1">
                <a:solidFill>
                  <a:srgbClr val="000000"/>
                </a:solidFill>
                <a:latin typeface="+mj-lt"/>
              </a:rPr>
              <a:t>programmes</a:t>
            </a:r>
            <a:r>
              <a:rPr lang="en-US" sz="2000" b="1" dirty="0">
                <a:solidFill>
                  <a:srgbClr val="000000"/>
                </a:solidFill>
                <a:latin typeface="+mj-lt"/>
              </a:rPr>
              <a:t> should not be politicized</a:t>
            </a:r>
          </a:p>
          <a:p>
            <a:pPr marL="285750" indent="-285750">
              <a:buFont typeface="Wingdings" panose="05000000000000000000" pitchFamily="2" charset="2"/>
              <a:buChar char="q"/>
              <a:defRPr/>
            </a:pPr>
            <a:r>
              <a:rPr lang="en-US" sz="2000" b="1" dirty="0">
                <a:solidFill>
                  <a:srgbClr val="C00000"/>
                </a:solidFill>
                <a:latin typeface="+mj-lt"/>
              </a:rPr>
              <a:t>Active participation of the youth </a:t>
            </a:r>
          </a:p>
          <a:p>
            <a:pPr marL="285750" indent="-285750">
              <a:buFont typeface="Wingdings" panose="05000000000000000000" pitchFamily="2" charset="2"/>
              <a:buChar char="q"/>
              <a:defRPr/>
            </a:pPr>
            <a:r>
              <a:rPr lang="en-US" sz="2000" b="1" dirty="0">
                <a:solidFill>
                  <a:srgbClr val="000000"/>
                </a:solidFill>
                <a:latin typeface="+mj-lt"/>
              </a:rPr>
              <a:t>The compact city concept</a:t>
            </a:r>
          </a:p>
          <a:p>
            <a:pPr marL="285750" indent="-285750">
              <a:buFont typeface="Wingdings" panose="05000000000000000000" pitchFamily="2" charset="2"/>
              <a:buChar char="q"/>
              <a:defRPr/>
            </a:pPr>
            <a:r>
              <a:rPr lang="en-US" sz="2000" b="1" dirty="0">
                <a:solidFill>
                  <a:srgbClr val="CC3300"/>
                </a:solidFill>
                <a:latin typeface="+mj-lt"/>
              </a:rPr>
              <a:t>Urban Land Management, including addressing Urban Sprawl</a:t>
            </a:r>
            <a:endParaRPr lang="en-US" sz="2000" b="1" dirty="0">
              <a:solidFill>
                <a:srgbClr val="0033CC"/>
              </a:solidFill>
              <a:latin typeface="+mj-lt"/>
            </a:endParaRPr>
          </a:p>
        </p:txBody>
      </p:sp>
    </p:spTree>
    <p:extLst>
      <p:ext uri="{BB962C8B-B14F-4D97-AF65-F5344CB8AC3E}">
        <p14:creationId xmlns:p14="http://schemas.microsoft.com/office/powerpoint/2010/main" val="57627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BFE784-10D0-41E3-86C4-38995869F308}"/>
              </a:ext>
            </a:extLst>
          </p:cNvPr>
          <p:cNvSpPr>
            <a:spLocks noGrp="1"/>
          </p:cNvSpPr>
          <p:nvPr>
            <p:ph type="title"/>
          </p:nvPr>
        </p:nvSpPr>
        <p:spPr>
          <a:xfrm>
            <a:off x="1344168" y="3048000"/>
            <a:ext cx="7498080" cy="1143000"/>
          </a:xfrm>
        </p:spPr>
        <p:txBody>
          <a:bodyPr/>
          <a:lstStyle/>
          <a:p>
            <a:pPr algn="ctr"/>
            <a:r>
              <a:rPr lang="en-GB" b="1" dirty="0">
                <a:effectLst/>
              </a:rPr>
              <a:t>LAND TENURE</a:t>
            </a:r>
            <a:endParaRPr lang="en-UG" b="1" dirty="0">
              <a:effectLst/>
            </a:endParaRPr>
          </a:p>
        </p:txBody>
      </p:sp>
      <p:sp>
        <p:nvSpPr>
          <p:cNvPr id="4" name="Date Placeholder 3">
            <a:extLst>
              <a:ext uri="{FF2B5EF4-FFF2-40B4-BE49-F238E27FC236}">
                <a16:creationId xmlns:a16="http://schemas.microsoft.com/office/drawing/2014/main" id="{CDD21F42-766E-4E6E-BA48-0999791661AC}"/>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933DEE99-4A83-4940-904C-0A5051B0D9EE}"/>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3A3F6BBB-44E1-4681-9244-0852F01A6DE7}"/>
              </a:ext>
            </a:extLst>
          </p:cNvPr>
          <p:cNvSpPr>
            <a:spLocks noGrp="1"/>
          </p:cNvSpPr>
          <p:nvPr>
            <p:ph type="sldNum" sz="quarter" idx="12"/>
          </p:nvPr>
        </p:nvSpPr>
        <p:spPr/>
        <p:txBody>
          <a:bodyPr/>
          <a:lstStyle/>
          <a:p>
            <a:fld id="{B98AC166-1B4F-47B9-BA79-3BAABD98AD8B}" type="slidenum">
              <a:rPr lang="en-US" smtClean="0"/>
              <a:t>22</a:t>
            </a:fld>
            <a:endParaRPr lang="en-US"/>
          </a:p>
        </p:txBody>
      </p:sp>
      <p:pic>
        <p:nvPicPr>
          <p:cNvPr id="8" name="Picture 29">
            <a:extLst>
              <a:ext uri="{FF2B5EF4-FFF2-40B4-BE49-F238E27FC236}">
                <a16:creationId xmlns:a16="http://schemas.microsoft.com/office/drawing/2014/main" id="{DE7727B0-3FA5-4B6B-A4B5-ADD820C387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99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A648-84CB-43E4-9BFD-AA550266E425}"/>
              </a:ext>
            </a:extLst>
          </p:cNvPr>
          <p:cNvSpPr>
            <a:spLocks noGrp="1"/>
          </p:cNvSpPr>
          <p:nvPr>
            <p:ph type="title"/>
          </p:nvPr>
        </p:nvSpPr>
        <p:spPr>
          <a:xfrm>
            <a:off x="990600" y="18618"/>
            <a:ext cx="8153400" cy="43858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400" b="1" dirty="0">
                <a:ln w="0"/>
                <a:solidFill>
                  <a:schemeClr val="accent3">
                    <a:lumMod val="75000"/>
                  </a:schemeClr>
                </a:solidFill>
                <a:effectLst/>
              </a:rPr>
              <a:t>Land tenure regime in Uganda</a:t>
            </a:r>
            <a:endParaRPr lang="en-UG" sz="2400" b="1" dirty="0">
              <a:ln w="0"/>
              <a:solidFill>
                <a:schemeClr val="accent3">
                  <a:lumMod val="75000"/>
                </a:schemeClr>
              </a:solidFill>
              <a:effectLst/>
            </a:endParaRPr>
          </a:p>
        </p:txBody>
      </p:sp>
      <p:sp>
        <p:nvSpPr>
          <p:cNvPr id="3" name="Date Placeholder 2">
            <a:extLst>
              <a:ext uri="{FF2B5EF4-FFF2-40B4-BE49-F238E27FC236}">
                <a16:creationId xmlns:a16="http://schemas.microsoft.com/office/drawing/2014/main" id="{95DB0ED6-F170-4302-83DE-9B28611FE7F2}"/>
              </a:ext>
            </a:extLst>
          </p:cNvPr>
          <p:cNvSpPr>
            <a:spLocks noGrp="1"/>
          </p:cNvSpPr>
          <p:nvPr>
            <p:ph type="dt" sz="half" idx="10"/>
          </p:nvPr>
        </p:nvSpPr>
        <p:spPr/>
        <p:txBody>
          <a:bodyPr/>
          <a:lstStyle/>
          <a:p>
            <a:fld id="{CE317FA4-E305-4127-A31A-611DD6ACF198}" type="datetime1">
              <a:rPr lang="en-US" smtClean="0"/>
              <a:t>12/1/2023</a:t>
            </a:fld>
            <a:endParaRPr lang="en-US"/>
          </a:p>
        </p:txBody>
      </p:sp>
      <p:sp>
        <p:nvSpPr>
          <p:cNvPr id="4" name="Footer Placeholder 3">
            <a:extLst>
              <a:ext uri="{FF2B5EF4-FFF2-40B4-BE49-F238E27FC236}">
                <a16:creationId xmlns:a16="http://schemas.microsoft.com/office/drawing/2014/main" id="{478FDE46-CF6D-419F-8E47-B27FBBBC7C0C}"/>
              </a:ext>
            </a:extLst>
          </p:cNvPr>
          <p:cNvSpPr>
            <a:spLocks noGrp="1"/>
          </p:cNvSpPr>
          <p:nvPr>
            <p:ph type="ftr" sz="quarter" idx="11"/>
          </p:nvPr>
        </p:nvSpPr>
        <p:spPr/>
        <p:txBody>
          <a:bodyPr/>
          <a:lstStyle/>
          <a:p>
            <a:r>
              <a:rPr lang="en-US"/>
              <a:t>GIPEA AFRICA LIMITED</a:t>
            </a:r>
          </a:p>
        </p:txBody>
      </p:sp>
      <p:sp>
        <p:nvSpPr>
          <p:cNvPr id="5" name="Slide Number Placeholder 4">
            <a:extLst>
              <a:ext uri="{FF2B5EF4-FFF2-40B4-BE49-F238E27FC236}">
                <a16:creationId xmlns:a16="http://schemas.microsoft.com/office/drawing/2014/main" id="{510EDBFA-5EE7-4750-AE4A-81A7DE43D63C}"/>
              </a:ext>
            </a:extLst>
          </p:cNvPr>
          <p:cNvSpPr>
            <a:spLocks noGrp="1"/>
          </p:cNvSpPr>
          <p:nvPr>
            <p:ph type="sldNum" sz="quarter" idx="12"/>
          </p:nvPr>
        </p:nvSpPr>
        <p:spPr/>
        <p:txBody>
          <a:bodyPr/>
          <a:lstStyle/>
          <a:p>
            <a:fld id="{B98AC166-1B4F-47B9-BA79-3BAABD98AD8B}" type="slidenum">
              <a:rPr lang="en-US" smtClean="0"/>
              <a:t>23</a:t>
            </a:fld>
            <a:endParaRPr lang="en-US"/>
          </a:p>
        </p:txBody>
      </p:sp>
      <p:sp>
        <p:nvSpPr>
          <p:cNvPr id="6" name="Rectangle 5">
            <a:extLst>
              <a:ext uri="{FF2B5EF4-FFF2-40B4-BE49-F238E27FC236}">
                <a16:creationId xmlns:a16="http://schemas.microsoft.com/office/drawing/2014/main" id="{CC7D2A8A-C7E0-4F54-BD27-718B60D1D42F}"/>
              </a:ext>
            </a:extLst>
          </p:cNvPr>
          <p:cNvSpPr/>
          <p:nvPr/>
        </p:nvSpPr>
        <p:spPr>
          <a:xfrm>
            <a:off x="990600" y="533400"/>
            <a:ext cx="8153400" cy="5816977"/>
          </a:xfrm>
          <a:prstGeom prst="rect">
            <a:avLst/>
          </a:prstGeom>
        </p:spPr>
        <p:txBody>
          <a:bodyPr wrap="square">
            <a:spAutoFit/>
          </a:bodyPr>
          <a:lstStyle/>
          <a:p>
            <a:pPr marL="285750" indent="-285750" algn="just">
              <a:buFont typeface="Wingdings" panose="05000000000000000000" pitchFamily="2" charset="2"/>
              <a:buChar char="q"/>
              <a:defRPr/>
            </a:pPr>
            <a:r>
              <a:rPr lang="en-US" sz="2800" b="1" dirty="0">
                <a:solidFill>
                  <a:srgbClr val="000000"/>
                </a:solidFill>
                <a:latin typeface="+mj-lt"/>
              </a:rPr>
              <a:t>A well-functioning urban area is contingent upon secure and enforceable rights over land and property</a:t>
            </a:r>
          </a:p>
          <a:p>
            <a:pPr marL="285750" indent="-285750" algn="just">
              <a:buFont typeface="Wingdings" panose="05000000000000000000" pitchFamily="2" charset="2"/>
              <a:buChar char="q"/>
              <a:defRPr/>
            </a:pPr>
            <a:r>
              <a:rPr lang="en-US" sz="2400" b="1" dirty="0">
                <a:solidFill>
                  <a:srgbClr val="000000"/>
                </a:solidFill>
                <a:latin typeface="+mj-lt"/>
              </a:rPr>
              <a:t>Land Act recognizes four classes of land tenure: </a:t>
            </a:r>
          </a:p>
          <a:p>
            <a:pPr marL="800100" lvl="1" indent="-342900" algn="just">
              <a:buFont typeface="Courier New" panose="02070309020205020404" pitchFamily="49" charset="0"/>
              <a:buChar char="o"/>
              <a:defRPr/>
            </a:pPr>
            <a:r>
              <a:rPr lang="en-US" sz="2400" b="1" dirty="0">
                <a:solidFill>
                  <a:srgbClr val="FF0066"/>
                </a:solidFill>
                <a:latin typeface="+mj-lt"/>
              </a:rPr>
              <a:t>Freehold - the holding of registered land in perpetuity or for a period less than perpetuity that may be fixed by a condition </a:t>
            </a:r>
          </a:p>
          <a:p>
            <a:pPr marL="800100" lvl="1" indent="-342900" algn="just">
              <a:buFont typeface="Courier New" panose="02070309020205020404" pitchFamily="49" charset="0"/>
              <a:buChar char="o"/>
              <a:defRPr/>
            </a:pPr>
            <a:r>
              <a:rPr lang="en-US" sz="2400" b="1" dirty="0">
                <a:solidFill>
                  <a:srgbClr val="000000"/>
                </a:solidFill>
                <a:latin typeface="+mj-lt"/>
              </a:rPr>
              <a:t>Leasehold - tenure that is created either by contract or by operation of law between two parties , </a:t>
            </a:r>
          </a:p>
          <a:p>
            <a:pPr marL="800100" lvl="1" indent="-342900" algn="just">
              <a:buFont typeface="Courier New" panose="02070309020205020404" pitchFamily="49" charset="0"/>
              <a:buChar char="o"/>
              <a:defRPr/>
            </a:pPr>
            <a:r>
              <a:rPr lang="en-US" sz="2400" b="1" dirty="0" err="1">
                <a:solidFill>
                  <a:srgbClr val="FF0066"/>
                </a:solidFill>
                <a:latin typeface="+mj-lt"/>
              </a:rPr>
              <a:t>Mailo</a:t>
            </a:r>
            <a:r>
              <a:rPr lang="en-US" sz="2400" b="1" dirty="0">
                <a:solidFill>
                  <a:srgbClr val="FF0066"/>
                </a:solidFill>
                <a:latin typeface="+mj-lt"/>
              </a:rPr>
              <a:t> - holding of registered land in perpetuity. All its characteristics are exactly the same as freehold tenure. Mainly in Central Uganda and Bunyoro </a:t>
            </a:r>
          </a:p>
          <a:p>
            <a:pPr marL="800100" lvl="1" indent="-342900" algn="just">
              <a:buFont typeface="Courier New" panose="02070309020205020404" pitchFamily="49" charset="0"/>
              <a:buChar char="o"/>
              <a:defRPr/>
            </a:pPr>
            <a:r>
              <a:rPr lang="en-US" sz="2400" b="1" dirty="0">
                <a:solidFill>
                  <a:srgbClr val="000000"/>
                </a:solidFill>
                <a:latin typeface="+mj-lt"/>
              </a:rPr>
              <a:t>Customary - predominant mode of access right in Uganda, mainly in eastern and northern regions</a:t>
            </a:r>
            <a:endParaRPr lang="en-US" sz="2800" b="1" dirty="0">
              <a:solidFill>
                <a:srgbClr val="000000"/>
              </a:solidFill>
              <a:latin typeface="+mj-lt"/>
            </a:endParaRPr>
          </a:p>
        </p:txBody>
      </p:sp>
      <p:pic>
        <p:nvPicPr>
          <p:cNvPr id="7" name="Picture 29">
            <a:extLst>
              <a:ext uri="{FF2B5EF4-FFF2-40B4-BE49-F238E27FC236}">
                <a16:creationId xmlns:a16="http://schemas.microsoft.com/office/drawing/2014/main" id="{50FDE181-C5B1-4761-A0FE-1DA9FCA200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39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80E76D-6FFE-41D6-B3E3-1D9CB940C77E}"/>
              </a:ext>
            </a:extLst>
          </p:cNvPr>
          <p:cNvSpPr>
            <a:spLocks noGrp="1"/>
          </p:cNvSpPr>
          <p:nvPr>
            <p:ph type="title"/>
          </p:nvPr>
        </p:nvSpPr>
        <p:spPr>
          <a:xfrm>
            <a:off x="990600" y="18618"/>
            <a:ext cx="8153400" cy="43858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400" b="1" dirty="0">
                <a:ln w="0"/>
                <a:solidFill>
                  <a:schemeClr val="accent3">
                    <a:lumMod val="75000"/>
                  </a:schemeClr>
                </a:solidFill>
                <a:effectLst/>
              </a:rPr>
              <a:t>Land tenure regime in Uganda</a:t>
            </a:r>
            <a:endParaRPr lang="en-UG" sz="2400" b="1" dirty="0">
              <a:ln w="0"/>
              <a:solidFill>
                <a:schemeClr val="accent3">
                  <a:lumMod val="75000"/>
                </a:schemeClr>
              </a:solidFill>
              <a:effectLst/>
            </a:endParaRPr>
          </a:p>
        </p:txBody>
      </p:sp>
      <p:sp>
        <p:nvSpPr>
          <p:cNvPr id="3" name="Date Placeholder 2">
            <a:extLst>
              <a:ext uri="{FF2B5EF4-FFF2-40B4-BE49-F238E27FC236}">
                <a16:creationId xmlns:a16="http://schemas.microsoft.com/office/drawing/2014/main" id="{0BEF9ED3-090A-424A-AEE2-3F0166A39B0C}"/>
              </a:ext>
            </a:extLst>
          </p:cNvPr>
          <p:cNvSpPr>
            <a:spLocks noGrp="1"/>
          </p:cNvSpPr>
          <p:nvPr>
            <p:ph type="dt" sz="half" idx="10"/>
          </p:nvPr>
        </p:nvSpPr>
        <p:spPr/>
        <p:txBody>
          <a:bodyPr/>
          <a:lstStyle/>
          <a:p>
            <a:fld id="{CE317FA4-E305-4127-A31A-611DD6ACF198}" type="datetime1">
              <a:rPr lang="en-US" smtClean="0"/>
              <a:t>12/1/2023</a:t>
            </a:fld>
            <a:endParaRPr lang="en-US"/>
          </a:p>
        </p:txBody>
      </p:sp>
      <p:sp>
        <p:nvSpPr>
          <p:cNvPr id="4" name="Footer Placeholder 3">
            <a:extLst>
              <a:ext uri="{FF2B5EF4-FFF2-40B4-BE49-F238E27FC236}">
                <a16:creationId xmlns:a16="http://schemas.microsoft.com/office/drawing/2014/main" id="{4DBD0676-CB41-417F-BEFE-22D49F95A476}"/>
              </a:ext>
            </a:extLst>
          </p:cNvPr>
          <p:cNvSpPr>
            <a:spLocks noGrp="1"/>
          </p:cNvSpPr>
          <p:nvPr>
            <p:ph type="ftr" sz="quarter" idx="11"/>
          </p:nvPr>
        </p:nvSpPr>
        <p:spPr/>
        <p:txBody>
          <a:bodyPr/>
          <a:lstStyle/>
          <a:p>
            <a:r>
              <a:rPr lang="en-US"/>
              <a:t>GIPEA AFRICA LIMITED</a:t>
            </a:r>
          </a:p>
        </p:txBody>
      </p:sp>
      <p:sp>
        <p:nvSpPr>
          <p:cNvPr id="5" name="Slide Number Placeholder 4">
            <a:extLst>
              <a:ext uri="{FF2B5EF4-FFF2-40B4-BE49-F238E27FC236}">
                <a16:creationId xmlns:a16="http://schemas.microsoft.com/office/drawing/2014/main" id="{39F7101D-B074-4A8F-B09F-C575788FDBA3}"/>
              </a:ext>
            </a:extLst>
          </p:cNvPr>
          <p:cNvSpPr>
            <a:spLocks noGrp="1"/>
          </p:cNvSpPr>
          <p:nvPr>
            <p:ph type="sldNum" sz="quarter" idx="12"/>
          </p:nvPr>
        </p:nvSpPr>
        <p:spPr/>
        <p:txBody>
          <a:bodyPr/>
          <a:lstStyle/>
          <a:p>
            <a:fld id="{B98AC166-1B4F-47B9-BA79-3BAABD98AD8B}" type="slidenum">
              <a:rPr lang="en-US" smtClean="0"/>
              <a:t>24</a:t>
            </a:fld>
            <a:endParaRPr lang="en-US"/>
          </a:p>
        </p:txBody>
      </p:sp>
      <p:sp>
        <p:nvSpPr>
          <p:cNvPr id="7" name="Rectangle 6">
            <a:extLst>
              <a:ext uri="{FF2B5EF4-FFF2-40B4-BE49-F238E27FC236}">
                <a16:creationId xmlns:a16="http://schemas.microsoft.com/office/drawing/2014/main" id="{4E4088ED-7C29-4C60-9B4B-0B305DCFE090}"/>
              </a:ext>
            </a:extLst>
          </p:cNvPr>
          <p:cNvSpPr/>
          <p:nvPr/>
        </p:nvSpPr>
        <p:spPr>
          <a:xfrm>
            <a:off x="-1" y="3714750"/>
            <a:ext cx="4703637" cy="3139321"/>
          </a:xfrm>
          <a:prstGeom prst="rect">
            <a:avLst/>
          </a:prstGeom>
          <a:solidFill>
            <a:schemeClr val="accent6">
              <a:lumMod val="20000"/>
              <a:lumOff val="80000"/>
            </a:schemeClr>
          </a:solidFill>
          <a:ln>
            <a:solidFill>
              <a:schemeClr val="tx1"/>
            </a:solidFill>
            <a:prstDash val="sysDot"/>
          </a:ln>
        </p:spPr>
        <p:txBody>
          <a:bodyPr wrap="square">
            <a:spAutoFit/>
          </a:bodyPr>
          <a:lstStyle/>
          <a:p>
            <a:pPr marL="285750" indent="-285750" algn="just" eaLnBrk="1" hangingPunct="1">
              <a:buFont typeface="Wingdings" panose="05000000000000000000" pitchFamily="2" charset="2"/>
              <a:buChar char="q"/>
              <a:defRPr/>
            </a:pPr>
            <a:r>
              <a:rPr lang="en-US" sz="2200" b="1" dirty="0">
                <a:solidFill>
                  <a:srgbClr val="0033CC"/>
                </a:solidFill>
                <a:latin typeface="+mj-lt"/>
              </a:rPr>
              <a:t>Customary land tenure was the most dominant in cities (33%), Municipalities (40%) and Town Councils (38%). </a:t>
            </a:r>
          </a:p>
          <a:p>
            <a:pPr marL="285750" indent="-285750" algn="just" eaLnBrk="1" hangingPunct="1">
              <a:buFont typeface="Wingdings" panose="05000000000000000000" pitchFamily="2" charset="2"/>
              <a:buChar char="q"/>
              <a:defRPr/>
            </a:pPr>
            <a:r>
              <a:rPr lang="en-US" sz="2200" b="1" dirty="0">
                <a:solidFill>
                  <a:srgbClr val="000000"/>
                </a:solidFill>
                <a:latin typeface="+mj-lt"/>
              </a:rPr>
              <a:t>Free hold was most dominant in TCs at 33% and least dominant at city level (19%).  </a:t>
            </a:r>
          </a:p>
          <a:p>
            <a:pPr marL="285750" indent="-285750" algn="just" eaLnBrk="1" hangingPunct="1">
              <a:buFont typeface="Wingdings" panose="05000000000000000000" pitchFamily="2" charset="2"/>
              <a:buChar char="q"/>
              <a:defRPr/>
            </a:pPr>
            <a:r>
              <a:rPr lang="en-US" sz="2200" b="1" dirty="0">
                <a:solidFill>
                  <a:srgbClr val="FF0066"/>
                </a:solidFill>
                <a:latin typeface="+mj-lt"/>
              </a:rPr>
              <a:t>Leasehold was most dominant in cities with 30% coverage</a:t>
            </a:r>
          </a:p>
        </p:txBody>
      </p:sp>
      <p:graphicFrame>
        <p:nvGraphicFramePr>
          <p:cNvPr id="8" name="Table 7">
            <a:extLst>
              <a:ext uri="{FF2B5EF4-FFF2-40B4-BE49-F238E27FC236}">
                <a16:creationId xmlns:a16="http://schemas.microsoft.com/office/drawing/2014/main" id="{5FB41986-5E2E-45F4-AB71-A53D20F21725}"/>
              </a:ext>
            </a:extLst>
          </p:cNvPr>
          <p:cNvGraphicFramePr>
            <a:graphicFrameLocks noGrp="1"/>
          </p:cNvGraphicFramePr>
          <p:nvPr>
            <p:extLst>
              <p:ext uri="{D42A27DB-BD31-4B8C-83A1-F6EECF244321}">
                <p14:modId xmlns:p14="http://schemas.microsoft.com/office/powerpoint/2010/main" val="1842723504"/>
              </p:ext>
            </p:extLst>
          </p:nvPr>
        </p:nvGraphicFramePr>
        <p:xfrm>
          <a:off x="4776789" y="3714750"/>
          <a:ext cx="4367211" cy="3143252"/>
        </p:xfrm>
        <a:graphic>
          <a:graphicData uri="http://schemas.openxmlformats.org/drawingml/2006/table">
            <a:tbl>
              <a:tblPr firstRow="1" firstCol="1" bandRow="1">
                <a:tableStyleId>{F5AB1C69-6EDB-4FF4-983F-18BD219EF322}</a:tableStyleId>
              </a:tblPr>
              <a:tblGrid>
                <a:gridCol w="1205916">
                  <a:extLst>
                    <a:ext uri="{9D8B030D-6E8A-4147-A177-3AD203B41FA5}">
                      <a16:colId xmlns:a16="http://schemas.microsoft.com/office/drawing/2014/main" val="20000"/>
                    </a:ext>
                  </a:extLst>
                </a:gridCol>
                <a:gridCol w="743597">
                  <a:extLst>
                    <a:ext uri="{9D8B030D-6E8A-4147-A177-3AD203B41FA5}">
                      <a16:colId xmlns:a16="http://schemas.microsoft.com/office/drawing/2014/main" val="20001"/>
                    </a:ext>
                  </a:extLst>
                </a:gridCol>
                <a:gridCol w="670814">
                  <a:extLst>
                    <a:ext uri="{9D8B030D-6E8A-4147-A177-3AD203B41FA5}">
                      <a16:colId xmlns:a16="http://schemas.microsoft.com/office/drawing/2014/main" val="20002"/>
                    </a:ext>
                  </a:extLst>
                </a:gridCol>
                <a:gridCol w="742018">
                  <a:extLst>
                    <a:ext uri="{9D8B030D-6E8A-4147-A177-3AD203B41FA5}">
                      <a16:colId xmlns:a16="http://schemas.microsoft.com/office/drawing/2014/main" val="20003"/>
                    </a:ext>
                  </a:extLst>
                </a:gridCol>
                <a:gridCol w="1004866">
                  <a:extLst>
                    <a:ext uri="{9D8B030D-6E8A-4147-A177-3AD203B41FA5}">
                      <a16:colId xmlns:a16="http://schemas.microsoft.com/office/drawing/2014/main" val="20004"/>
                    </a:ext>
                  </a:extLst>
                </a:gridCol>
              </a:tblGrid>
              <a:tr h="526657">
                <a:tc rowSpan="2">
                  <a:txBody>
                    <a:bodyPr/>
                    <a:lstStyle/>
                    <a:p>
                      <a:pPr marL="0" marR="0" algn="just">
                        <a:spcBef>
                          <a:spcPts val="0"/>
                        </a:spcBef>
                        <a:spcAft>
                          <a:spcPts val="0"/>
                        </a:spcAft>
                      </a:pPr>
                      <a:r>
                        <a:rPr lang="en-US" sz="1800" dirty="0">
                          <a:effectLst/>
                        </a:rPr>
                        <a:t> Type of Urban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gridSpan="4">
                  <a:txBody>
                    <a:bodyPr/>
                    <a:lstStyle/>
                    <a:p>
                      <a:pPr marL="0" marR="0" algn="ctr">
                        <a:spcBef>
                          <a:spcPts val="0"/>
                        </a:spcBef>
                        <a:spcAft>
                          <a:spcPts val="0"/>
                        </a:spcAft>
                      </a:pPr>
                      <a:r>
                        <a:rPr lang="en-US" sz="1800" dirty="0">
                          <a:effectLst/>
                        </a:rPr>
                        <a:t>Land Tenure Type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6646">
                <a:tc vMerge="1">
                  <a:txBody>
                    <a:bodyPr/>
                    <a:lstStyle/>
                    <a:p>
                      <a:endParaRPr lang="en-US"/>
                    </a:p>
                  </a:txBody>
                  <a:tcPr/>
                </a:tc>
                <a:tc>
                  <a:txBody>
                    <a:bodyPr/>
                    <a:lstStyle/>
                    <a:p>
                      <a:pPr marL="0" marR="0" algn="just">
                        <a:spcBef>
                          <a:spcPts val="0"/>
                        </a:spcBef>
                        <a:spcAft>
                          <a:spcPts val="0"/>
                        </a:spcAft>
                      </a:pPr>
                      <a:r>
                        <a:rPr lang="en-US" sz="1800" b="1" dirty="0">
                          <a:effectLst/>
                        </a:rPr>
                        <a:t>Freehold</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a:effectLst/>
                        </a:rPr>
                        <a:t>Mailo</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a:effectLst/>
                        </a:rPr>
                        <a:t>Lease</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Customary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extLst>
                  <a:ext uri="{0D108BD9-81ED-4DB2-BD59-A6C34878D82A}">
                    <a16:rowId xmlns:a16="http://schemas.microsoft.com/office/drawing/2014/main" val="10001"/>
                  </a:ext>
                </a:extLst>
              </a:tr>
              <a:tr h="526657">
                <a:tc>
                  <a:txBody>
                    <a:bodyPr/>
                    <a:lstStyle/>
                    <a:p>
                      <a:pPr marL="0" marR="0" algn="just">
                        <a:spcBef>
                          <a:spcPts val="0"/>
                        </a:spcBef>
                        <a:spcAft>
                          <a:spcPts val="0"/>
                        </a:spcAft>
                      </a:pPr>
                      <a:r>
                        <a:rPr lang="en-US" sz="1800" dirty="0">
                          <a:effectLst/>
                        </a:rPr>
                        <a:t>Cities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19%</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14%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30%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a:effectLst/>
                        </a:rPr>
                        <a:t>33%</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extLst>
                  <a:ext uri="{0D108BD9-81ED-4DB2-BD59-A6C34878D82A}">
                    <a16:rowId xmlns:a16="http://schemas.microsoft.com/office/drawing/2014/main" val="10002"/>
                  </a:ext>
                </a:extLst>
              </a:tr>
              <a:tr h="696646">
                <a:tc>
                  <a:txBody>
                    <a:bodyPr/>
                    <a:lstStyle/>
                    <a:p>
                      <a:pPr marL="0" marR="0" algn="just">
                        <a:spcBef>
                          <a:spcPts val="0"/>
                        </a:spcBef>
                        <a:spcAft>
                          <a:spcPts val="0"/>
                        </a:spcAft>
                      </a:pPr>
                      <a:r>
                        <a:rPr lang="en-US" sz="1800" dirty="0">
                          <a:effectLst/>
                        </a:rPr>
                        <a:t>Municipalities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a:effectLst/>
                        </a:rPr>
                        <a:t>25%</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a:effectLst/>
                        </a:rPr>
                        <a:t>15%</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14%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40%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extLst>
                  <a:ext uri="{0D108BD9-81ED-4DB2-BD59-A6C34878D82A}">
                    <a16:rowId xmlns:a16="http://schemas.microsoft.com/office/drawing/2014/main" val="10003"/>
                  </a:ext>
                </a:extLst>
              </a:tr>
              <a:tr h="696646">
                <a:tc>
                  <a:txBody>
                    <a:bodyPr/>
                    <a:lstStyle/>
                    <a:p>
                      <a:pPr marL="0" marR="0" algn="just">
                        <a:spcBef>
                          <a:spcPts val="0"/>
                        </a:spcBef>
                        <a:spcAft>
                          <a:spcPts val="0"/>
                        </a:spcAft>
                      </a:pPr>
                      <a:r>
                        <a:rPr lang="en-US" sz="1800">
                          <a:effectLst/>
                        </a:rPr>
                        <a:t>Town Councils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33%</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14%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tc>
                  <a:txBody>
                    <a:bodyPr/>
                    <a:lstStyle/>
                    <a:p>
                      <a:pPr marL="0" marR="0" algn="just">
                        <a:spcBef>
                          <a:spcPts val="0"/>
                        </a:spcBef>
                        <a:spcAft>
                          <a:spcPts val="0"/>
                        </a:spcAft>
                      </a:pPr>
                      <a:r>
                        <a:rPr lang="en-US" sz="1800" b="1" dirty="0">
                          <a:effectLst/>
                        </a:rPr>
                        <a:t>38%</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7" marR="68567" marT="0" marB="0"/>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7B2D1E25-35DC-4F81-B70E-5CCCAC5BB4C5}"/>
              </a:ext>
            </a:extLst>
          </p:cNvPr>
          <p:cNvSpPr/>
          <p:nvPr/>
        </p:nvSpPr>
        <p:spPr>
          <a:xfrm>
            <a:off x="-36513" y="518279"/>
            <a:ext cx="4740149" cy="2800767"/>
          </a:xfrm>
          <a:prstGeom prst="rect">
            <a:avLst/>
          </a:prstGeom>
          <a:solidFill>
            <a:schemeClr val="accent6">
              <a:lumMod val="20000"/>
              <a:lumOff val="80000"/>
            </a:schemeClr>
          </a:solidFill>
          <a:ln>
            <a:solidFill>
              <a:schemeClr val="tx1"/>
            </a:solidFill>
            <a:prstDash val="sysDot"/>
          </a:ln>
        </p:spPr>
        <p:txBody>
          <a:bodyPr wrap="square">
            <a:spAutoFit/>
          </a:bodyPr>
          <a:lstStyle/>
          <a:p>
            <a:pPr marL="285750" indent="-285750" algn="just" eaLnBrk="1" hangingPunct="1">
              <a:buFont typeface="Wingdings" panose="05000000000000000000" pitchFamily="2" charset="2"/>
              <a:buChar char="q"/>
              <a:defRPr/>
            </a:pPr>
            <a:r>
              <a:rPr lang="en-US" sz="2200" b="1" dirty="0">
                <a:solidFill>
                  <a:srgbClr val="0033CC"/>
                </a:solidFill>
                <a:latin typeface="+mj-lt"/>
              </a:rPr>
              <a:t>Freehold</a:t>
            </a:r>
            <a:r>
              <a:rPr lang="en-US" sz="2200" b="1" dirty="0">
                <a:solidFill>
                  <a:srgbClr val="000000"/>
                </a:solidFill>
                <a:latin typeface="+mj-lt"/>
              </a:rPr>
              <a:t> </a:t>
            </a:r>
            <a:r>
              <a:rPr lang="en-US" sz="2200" b="1" dirty="0">
                <a:solidFill>
                  <a:srgbClr val="0033CC"/>
                </a:solidFill>
                <a:latin typeface="+mj-lt"/>
              </a:rPr>
              <a:t>was most dominant in western region at 34%</a:t>
            </a:r>
            <a:r>
              <a:rPr lang="en-US" sz="2200" b="1" dirty="0">
                <a:solidFill>
                  <a:srgbClr val="000000"/>
                </a:solidFill>
                <a:latin typeface="+mj-lt"/>
              </a:rPr>
              <a:t>, </a:t>
            </a:r>
            <a:r>
              <a:rPr lang="en-US" sz="2200" b="1" dirty="0" err="1">
                <a:solidFill>
                  <a:srgbClr val="FF0066"/>
                </a:solidFill>
                <a:latin typeface="+mj-lt"/>
              </a:rPr>
              <a:t>mailo</a:t>
            </a:r>
            <a:r>
              <a:rPr lang="en-US" sz="2200" b="1" dirty="0">
                <a:solidFill>
                  <a:srgbClr val="FF0066"/>
                </a:solidFill>
                <a:latin typeface="+mj-lt"/>
              </a:rPr>
              <a:t> in central with 40%, </a:t>
            </a:r>
            <a:r>
              <a:rPr lang="en-US" sz="2200" b="1" dirty="0">
                <a:solidFill>
                  <a:srgbClr val="C00000"/>
                </a:solidFill>
                <a:latin typeface="+mj-lt"/>
              </a:rPr>
              <a:t>leasehold in central at 23%,</a:t>
            </a:r>
            <a:r>
              <a:rPr lang="en-US" sz="2200" b="1" dirty="0">
                <a:solidFill>
                  <a:srgbClr val="000000"/>
                </a:solidFill>
                <a:latin typeface="+mj-lt"/>
              </a:rPr>
              <a:t> </a:t>
            </a:r>
            <a:r>
              <a:rPr lang="en-US" sz="2200" b="1" dirty="0">
                <a:solidFill>
                  <a:srgbClr val="0033CC"/>
                </a:solidFill>
                <a:latin typeface="+mj-lt"/>
              </a:rPr>
              <a:t>customary was highest in eastern with 54%</a:t>
            </a:r>
          </a:p>
          <a:p>
            <a:pPr marL="285750" indent="-285750" algn="just" eaLnBrk="1" hangingPunct="1">
              <a:buFont typeface="Wingdings" panose="05000000000000000000" pitchFamily="2" charset="2"/>
              <a:buChar char="q"/>
              <a:defRPr/>
            </a:pPr>
            <a:r>
              <a:rPr lang="en-US" sz="2200" b="1" dirty="0">
                <a:solidFill>
                  <a:srgbClr val="000000"/>
                </a:solidFill>
                <a:latin typeface="+mj-lt"/>
              </a:rPr>
              <a:t>Customary tenure was the most dominant in all regions save central</a:t>
            </a:r>
          </a:p>
        </p:txBody>
      </p:sp>
      <p:graphicFrame>
        <p:nvGraphicFramePr>
          <p:cNvPr id="10" name="Table 9">
            <a:extLst>
              <a:ext uri="{FF2B5EF4-FFF2-40B4-BE49-F238E27FC236}">
                <a16:creationId xmlns:a16="http://schemas.microsoft.com/office/drawing/2014/main" id="{B84CCFF6-C4FF-4900-81B8-8E627A03B33D}"/>
              </a:ext>
            </a:extLst>
          </p:cNvPr>
          <p:cNvGraphicFramePr>
            <a:graphicFrameLocks noGrp="1"/>
          </p:cNvGraphicFramePr>
          <p:nvPr>
            <p:extLst>
              <p:ext uri="{D42A27DB-BD31-4B8C-83A1-F6EECF244321}">
                <p14:modId xmlns:p14="http://schemas.microsoft.com/office/powerpoint/2010/main" val="1961729116"/>
              </p:ext>
            </p:extLst>
          </p:nvPr>
        </p:nvGraphicFramePr>
        <p:xfrm>
          <a:off x="4748213" y="665163"/>
          <a:ext cx="4395786" cy="2778125"/>
        </p:xfrm>
        <a:graphic>
          <a:graphicData uri="http://schemas.openxmlformats.org/drawingml/2006/table">
            <a:tbl>
              <a:tblPr firstRow="1" firstCol="1" bandRow="1">
                <a:tableStyleId>{5C22544A-7EE6-4342-B048-85BDC9FD1C3A}</a:tableStyleId>
              </a:tblPr>
              <a:tblGrid>
                <a:gridCol w="991323">
                  <a:extLst>
                    <a:ext uri="{9D8B030D-6E8A-4147-A177-3AD203B41FA5}">
                      <a16:colId xmlns:a16="http://schemas.microsoft.com/office/drawing/2014/main" val="20000"/>
                    </a:ext>
                  </a:extLst>
                </a:gridCol>
                <a:gridCol w="991323">
                  <a:extLst>
                    <a:ext uri="{9D8B030D-6E8A-4147-A177-3AD203B41FA5}">
                      <a16:colId xmlns:a16="http://schemas.microsoft.com/office/drawing/2014/main" val="20001"/>
                    </a:ext>
                  </a:extLst>
                </a:gridCol>
                <a:gridCol w="660541">
                  <a:extLst>
                    <a:ext uri="{9D8B030D-6E8A-4147-A177-3AD203B41FA5}">
                      <a16:colId xmlns:a16="http://schemas.microsoft.com/office/drawing/2014/main" val="20002"/>
                    </a:ext>
                  </a:extLst>
                </a:gridCol>
                <a:gridCol w="761276">
                  <a:extLst>
                    <a:ext uri="{9D8B030D-6E8A-4147-A177-3AD203B41FA5}">
                      <a16:colId xmlns:a16="http://schemas.microsoft.com/office/drawing/2014/main" val="20003"/>
                    </a:ext>
                  </a:extLst>
                </a:gridCol>
                <a:gridCol w="991323">
                  <a:extLst>
                    <a:ext uri="{9D8B030D-6E8A-4147-A177-3AD203B41FA5}">
                      <a16:colId xmlns:a16="http://schemas.microsoft.com/office/drawing/2014/main" val="20004"/>
                    </a:ext>
                  </a:extLst>
                </a:gridCol>
              </a:tblGrid>
              <a:tr h="916163">
                <a:tc>
                  <a:txBody>
                    <a:bodyPr/>
                    <a:lstStyle/>
                    <a:p>
                      <a:pPr algn="just"/>
                      <a:r>
                        <a:rPr lang="en-US" sz="1600" dirty="0">
                          <a:effectLst/>
                        </a:rPr>
                        <a:t>Region</a:t>
                      </a:r>
                      <a:endParaRPr lang="en-US" sz="1600"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a:effectLst/>
                        </a:rPr>
                        <a:t>Freehold</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a:effectLst/>
                        </a:rPr>
                        <a:t>Mailo</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a:effectLst/>
                        </a:rPr>
                        <a:t>Lease</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dirty="0">
                          <a:effectLst/>
                        </a:rPr>
                        <a:t>Customary</a:t>
                      </a:r>
                      <a:endParaRPr lang="en-US" sz="1600" dirty="0">
                        <a:effectLst/>
                        <a:latin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0"/>
                  </a:ext>
                </a:extLst>
              </a:tr>
              <a:tr h="458081">
                <a:tc>
                  <a:txBody>
                    <a:bodyPr/>
                    <a:lstStyle/>
                    <a:p>
                      <a:pPr algn="just"/>
                      <a:r>
                        <a:rPr lang="en-US" sz="1600">
                          <a:effectLst/>
                        </a:rPr>
                        <a:t>North</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32%</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0%</a:t>
                      </a:r>
                      <a:endParaRPr lang="en-US" sz="1600" b="1">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19%</a:t>
                      </a:r>
                      <a:endParaRPr lang="en-US" sz="1600" b="1">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48%</a:t>
                      </a:r>
                      <a:endParaRPr lang="en-US" sz="1600" b="1">
                        <a:effectLst/>
                        <a:latin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1"/>
                  </a:ext>
                </a:extLst>
              </a:tr>
              <a:tr h="458081">
                <a:tc>
                  <a:txBody>
                    <a:bodyPr/>
                    <a:lstStyle/>
                    <a:p>
                      <a:pPr algn="just"/>
                      <a:r>
                        <a:rPr lang="en-US" sz="1600">
                          <a:effectLst/>
                        </a:rPr>
                        <a:t>East</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20%</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0%</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20%</a:t>
                      </a:r>
                      <a:endParaRPr lang="en-US" sz="1600" b="1">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54%</a:t>
                      </a:r>
                      <a:endParaRPr lang="en-US" sz="1600" b="1">
                        <a:effectLst/>
                        <a:latin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2"/>
                  </a:ext>
                </a:extLst>
              </a:tr>
              <a:tr h="458081">
                <a:tc>
                  <a:txBody>
                    <a:bodyPr/>
                    <a:lstStyle/>
                    <a:p>
                      <a:pPr algn="just"/>
                      <a:r>
                        <a:rPr lang="en-US" sz="1600">
                          <a:effectLst/>
                        </a:rPr>
                        <a:t>West </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34%</a:t>
                      </a:r>
                      <a:endParaRPr lang="en-US" sz="1600" b="1">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4%</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13%</a:t>
                      </a:r>
                      <a:endParaRPr lang="en-US" sz="1600" b="1">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a:effectLst/>
                        </a:rPr>
                        <a:t>45%</a:t>
                      </a:r>
                      <a:endParaRPr lang="en-US" sz="1600" b="1">
                        <a:effectLst/>
                        <a:latin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3"/>
                  </a:ext>
                </a:extLst>
              </a:tr>
              <a:tr h="487719">
                <a:tc>
                  <a:txBody>
                    <a:bodyPr/>
                    <a:lstStyle/>
                    <a:p>
                      <a:pPr algn="just"/>
                      <a:r>
                        <a:rPr lang="en-US" sz="1600">
                          <a:effectLst/>
                        </a:rPr>
                        <a:t>Central</a:t>
                      </a:r>
                      <a:endParaRPr lang="en-US" sz="160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27%</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40%</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23%</a:t>
                      </a:r>
                      <a:endParaRPr lang="en-US" sz="1600" b="1" dirty="0">
                        <a:effectLst/>
                        <a:latin typeface="Calibri" panose="020F0502020204030204" pitchFamily="34" charset="0"/>
                        <a:cs typeface="Times New Roman" panose="02020603050405020304" pitchFamily="18" charset="0"/>
                      </a:endParaRPr>
                    </a:p>
                  </a:txBody>
                  <a:tcPr marL="68574" marR="68574" marT="0" marB="0"/>
                </a:tc>
                <a:tc>
                  <a:txBody>
                    <a:bodyPr/>
                    <a:lstStyle/>
                    <a:p>
                      <a:pPr algn="just"/>
                      <a:r>
                        <a:rPr lang="en-US" sz="1600" b="1" dirty="0">
                          <a:effectLst/>
                        </a:rPr>
                        <a:t>7%</a:t>
                      </a:r>
                      <a:endParaRPr lang="en-US" sz="1600" b="1" dirty="0">
                        <a:effectLst/>
                        <a:latin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4753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8DB8-E6E1-4E4B-B733-91ADA2A6E772}"/>
              </a:ext>
            </a:extLst>
          </p:cNvPr>
          <p:cNvSpPr>
            <a:spLocks noGrp="1"/>
          </p:cNvSpPr>
          <p:nvPr>
            <p:ph type="title"/>
          </p:nvPr>
        </p:nvSpPr>
        <p:spPr>
          <a:xfrm>
            <a:off x="0" y="-27384"/>
            <a:ext cx="9084050" cy="620687"/>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400" cap="none" dirty="0">
                <a:ln w="0"/>
                <a:solidFill>
                  <a:schemeClr val="accent3">
                    <a:lumMod val="75000"/>
                  </a:schemeClr>
                </a:solidFill>
                <a:effectLst/>
              </a:rPr>
              <a:t>Land Tenure Challenges</a:t>
            </a:r>
            <a:endParaRPr lang="en-US" sz="2400" dirty="0">
              <a:ln w="0"/>
              <a:solidFill>
                <a:schemeClr val="accent3">
                  <a:lumMod val="75000"/>
                </a:schemeClr>
              </a:solidFill>
              <a:effectLst/>
            </a:endParaRPr>
          </a:p>
        </p:txBody>
      </p:sp>
      <p:graphicFrame>
        <p:nvGraphicFramePr>
          <p:cNvPr id="3" name="Table 2">
            <a:extLst>
              <a:ext uri="{FF2B5EF4-FFF2-40B4-BE49-F238E27FC236}">
                <a16:creationId xmlns:a16="http://schemas.microsoft.com/office/drawing/2014/main" id="{9AAD8881-625D-4CCF-9FC6-05BF6772D73B}"/>
              </a:ext>
            </a:extLst>
          </p:cNvPr>
          <p:cNvGraphicFramePr>
            <a:graphicFrameLocks noGrp="1"/>
          </p:cNvGraphicFramePr>
          <p:nvPr>
            <p:extLst>
              <p:ext uri="{D42A27DB-BD31-4B8C-83A1-F6EECF244321}">
                <p14:modId xmlns:p14="http://schemas.microsoft.com/office/powerpoint/2010/main" val="2638599087"/>
              </p:ext>
            </p:extLst>
          </p:nvPr>
        </p:nvGraphicFramePr>
        <p:xfrm>
          <a:off x="0" y="620713"/>
          <a:ext cx="9083675" cy="6811962"/>
        </p:xfrm>
        <a:graphic>
          <a:graphicData uri="http://schemas.openxmlformats.org/drawingml/2006/table">
            <a:tbl>
              <a:tblPr firstRow="1" firstCol="1" bandRow="1">
                <a:tableStyleId>{21E4AEA4-8DFA-4A89-87EB-49C32662AFE0}</a:tableStyleId>
              </a:tblPr>
              <a:tblGrid>
                <a:gridCol w="1629079">
                  <a:extLst>
                    <a:ext uri="{9D8B030D-6E8A-4147-A177-3AD203B41FA5}">
                      <a16:colId xmlns:a16="http://schemas.microsoft.com/office/drawing/2014/main" val="20000"/>
                    </a:ext>
                  </a:extLst>
                </a:gridCol>
                <a:gridCol w="7454596">
                  <a:extLst>
                    <a:ext uri="{9D8B030D-6E8A-4147-A177-3AD203B41FA5}">
                      <a16:colId xmlns:a16="http://schemas.microsoft.com/office/drawing/2014/main" val="20001"/>
                    </a:ext>
                  </a:extLst>
                </a:gridCol>
              </a:tblGrid>
              <a:tr h="609600">
                <a:tc>
                  <a:txBody>
                    <a:bodyPr/>
                    <a:lstStyle/>
                    <a:p>
                      <a:pPr marL="0" marR="0" algn="just">
                        <a:spcBef>
                          <a:spcPts val="0"/>
                        </a:spcBef>
                        <a:spcAft>
                          <a:spcPts val="0"/>
                        </a:spcAft>
                      </a:pPr>
                      <a:r>
                        <a:rPr lang="en-US" sz="2000" dirty="0">
                          <a:effectLst/>
                        </a:rPr>
                        <a:t>Land Tenure system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32" marR="39532" marT="0" marB="0"/>
                </a:tc>
                <a:tc>
                  <a:txBody>
                    <a:bodyPr/>
                    <a:lstStyle/>
                    <a:p>
                      <a:pPr marL="0" marR="0" algn="just">
                        <a:spcBef>
                          <a:spcPts val="0"/>
                        </a:spcBef>
                        <a:spcAft>
                          <a:spcPts val="0"/>
                        </a:spcAft>
                      </a:pPr>
                      <a:r>
                        <a:rPr lang="en-US" sz="2000" dirty="0">
                          <a:effectLst/>
                        </a:rPr>
                        <a:t>Challenges for planned urban development and management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32" marR="39532" marT="0" marB="0"/>
                </a:tc>
                <a:extLst>
                  <a:ext uri="{0D108BD9-81ED-4DB2-BD59-A6C34878D82A}">
                    <a16:rowId xmlns:a16="http://schemas.microsoft.com/office/drawing/2014/main" val="10000"/>
                  </a:ext>
                </a:extLst>
              </a:tr>
              <a:tr h="6202362">
                <a:tc>
                  <a:txBody>
                    <a:bodyPr/>
                    <a:lstStyle/>
                    <a:p>
                      <a:pPr marL="0" marR="0" algn="just">
                        <a:spcBef>
                          <a:spcPts val="0"/>
                        </a:spcBef>
                        <a:spcAft>
                          <a:spcPts val="0"/>
                        </a:spcAft>
                      </a:pPr>
                      <a:r>
                        <a:rPr lang="en-US" sz="1800" b="1" kern="1200" dirty="0" err="1">
                          <a:solidFill>
                            <a:schemeClr val="lt1"/>
                          </a:solidFill>
                          <a:effectLst/>
                        </a:rPr>
                        <a:t>Mailo</a:t>
                      </a:r>
                      <a:r>
                        <a:rPr lang="en-US" sz="1800" b="1" kern="1200" dirty="0">
                          <a:solidFill>
                            <a:schemeClr val="lt1"/>
                          </a:solidFill>
                          <a:effectLst/>
                        </a:rPr>
                        <a:t> Land Tenure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32" marR="39532" marT="0" marB="0"/>
                </a:tc>
                <a:tc>
                  <a:txBody>
                    <a:bodyPr/>
                    <a:lstStyle/>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chemeClr val="dk1"/>
                          </a:solidFill>
                          <a:effectLst/>
                        </a:rPr>
                        <a:t>The security of occupancy by the lawful and bona fide tenants creates a dual system of property ownership which results in conflicting interests and overlaps in rights on the same piece of land creating land use deadlock between the registered landowners and the tenants resulting into conflicts and, in many cases, evictions.</a:t>
                      </a:r>
                      <a:endParaRPr lang="en-US" sz="1800" b="1" kern="1200" dirty="0">
                        <a:solidFill>
                          <a:srgbClr val="0033CC"/>
                        </a:solidFill>
                        <a:effectLst/>
                      </a:endParaRP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rgbClr val="0033CC"/>
                          </a:solidFill>
                          <a:effectLst/>
                        </a:rPr>
                        <a:t>The non-eviction provisions in the law protect the lawful and bona fide tenants from eviction which compounds the complexity of urban planning in Uganda. It is difficult to streamline informal settlements through the regularization of tenure since physical planning is not a ground for compulsory acquisition under Article 26 of the constitution</a:t>
                      </a: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chemeClr val="dk1"/>
                          </a:solidFill>
                          <a:effectLst/>
                        </a:rPr>
                        <a:t>The unplanned, disorganized settlement patterns on </a:t>
                      </a:r>
                      <a:r>
                        <a:rPr lang="en-US" sz="1800" b="1" kern="1200" dirty="0" err="1">
                          <a:solidFill>
                            <a:schemeClr val="dk1"/>
                          </a:solidFill>
                          <a:effectLst/>
                        </a:rPr>
                        <a:t>mailo</a:t>
                      </a:r>
                      <a:r>
                        <a:rPr lang="en-US" sz="1800" b="1" kern="1200" dirty="0">
                          <a:solidFill>
                            <a:schemeClr val="dk1"/>
                          </a:solidFill>
                          <a:effectLst/>
                        </a:rPr>
                        <a:t> land have had a significant effect on the development of an efficient land market in the central region.</a:t>
                      </a: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rgbClr val="0033CC"/>
                          </a:solidFill>
                          <a:effectLst/>
                        </a:rPr>
                        <a:t>Households with weaker property rights invest less in housing quality than those with stronger property rights, thereby establishing a causal link between this land tenure system and the development of slums</a:t>
                      </a:r>
                      <a:endParaRPr lang="en-US" sz="1800" b="1" kern="1200" dirty="0">
                        <a:solidFill>
                          <a:srgbClr val="0033CC"/>
                        </a:solidFill>
                        <a:effectLst/>
                        <a:latin typeface="+mn-lt"/>
                        <a:ea typeface="+mn-ea"/>
                        <a:cs typeface="+mn-cs"/>
                      </a:endParaRPr>
                    </a:p>
                  </a:txBody>
                  <a:tcPr marL="39532" marR="39532"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4657-1BDA-4140-896A-AF1F6D603207}"/>
              </a:ext>
            </a:extLst>
          </p:cNvPr>
          <p:cNvSpPr>
            <a:spLocks noGrp="1"/>
          </p:cNvSpPr>
          <p:nvPr>
            <p:ph type="title"/>
          </p:nvPr>
        </p:nvSpPr>
        <p:spPr>
          <a:xfrm>
            <a:off x="0" y="-27384"/>
            <a:ext cx="9084050" cy="620687"/>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400" cap="none" dirty="0">
                <a:ln w="0"/>
                <a:solidFill>
                  <a:schemeClr val="accent3">
                    <a:lumMod val="75000"/>
                  </a:schemeClr>
                </a:solidFill>
                <a:effectLst/>
              </a:rPr>
              <a:t>Land Tenure Challenges</a:t>
            </a:r>
            <a:r>
              <a:rPr lang="en-US" sz="2400" dirty="0">
                <a:ln w="0"/>
                <a:solidFill>
                  <a:schemeClr val="accent3">
                    <a:lumMod val="75000"/>
                  </a:schemeClr>
                </a:solidFill>
                <a:effectLst/>
              </a:rPr>
              <a:t>…</a:t>
            </a:r>
          </a:p>
        </p:txBody>
      </p:sp>
      <p:graphicFrame>
        <p:nvGraphicFramePr>
          <p:cNvPr id="3" name="Table 2">
            <a:extLst>
              <a:ext uri="{FF2B5EF4-FFF2-40B4-BE49-F238E27FC236}">
                <a16:creationId xmlns:a16="http://schemas.microsoft.com/office/drawing/2014/main" id="{A3AD48EE-18C5-45E2-8DBF-5D199DE47AC5}"/>
              </a:ext>
            </a:extLst>
          </p:cNvPr>
          <p:cNvGraphicFramePr>
            <a:graphicFrameLocks noGrp="1"/>
          </p:cNvGraphicFramePr>
          <p:nvPr>
            <p:extLst>
              <p:ext uri="{D42A27DB-BD31-4B8C-83A1-F6EECF244321}">
                <p14:modId xmlns:p14="http://schemas.microsoft.com/office/powerpoint/2010/main" val="2398790612"/>
              </p:ext>
            </p:extLst>
          </p:nvPr>
        </p:nvGraphicFramePr>
        <p:xfrm>
          <a:off x="0" y="690563"/>
          <a:ext cx="9220200" cy="6096000"/>
        </p:xfrm>
        <a:graphic>
          <a:graphicData uri="http://schemas.openxmlformats.org/drawingml/2006/table">
            <a:tbl>
              <a:tblPr firstRow="1" firstCol="1" bandRow="1">
                <a:tableStyleId>{21E4AEA4-8DFA-4A89-87EB-49C32662AFE0}</a:tableStyleId>
              </a:tblPr>
              <a:tblGrid>
                <a:gridCol w="1629079">
                  <a:extLst>
                    <a:ext uri="{9D8B030D-6E8A-4147-A177-3AD203B41FA5}">
                      <a16:colId xmlns:a16="http://schemas.microsoft.com/office/drawing/2014/main" val="20000"/>
                    </a:ext>
                  </a:extLst>
                </a:gridCol>
                <a:gridCol w="7591121">
                  <a:extLst>
                    <a:ext uri="{9D8B030D-6E8A-4147-A177-3AD203B41FA5}">
                      <a16:colId xmlns:a16="http://schemas.microsoft.com/office/drawing/2014/main" val="20001"/>
                    </a:ext>
                  </a:extLst>
                </a:gridCol>
              </a:tblGrid>
              <a:tr h="564918">
                <a:tc>
                  <a:txBody>
                    <a:bodyPr/>
                    <a:lstStyle/>
                    <a:p>
                      <a:pPr marL="0" marR="0">
                        <a:spcBef>
                          <a:spcPts val="0"/>
                        </a:spcBef>
                        <a:spcAft>
                          <a:spcPts val="0"/>
                        </a:spcAft>
                      </a:pPr>
                      <a:r>
                        <a:rPr lang="en-US" sz="2000" dirty="0">
                          <a:effectLst/>
                        </a:rPr>
                        <a:t>Land Tenure system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32" marR="39532" marT="0" marB="0"/>
                </a:tc>
                <a:tc>
                  <a:txBody>
                    <a:bodyPr/>
                    <a:lstStyle/>
                    <a:p>
                      <a:pPr marL="0" marR="0" algn="just">
                        <a:spcBef>
                          <a:spcPts val="0"/>
                        </a:spcBef>
                        <a:spcAft>
                          <a:spcPts val="0"/>
                        </a:spcAft>
                      </a:pPr>
                      <a:r>
                        <a:rPr lang="en-US" sz="2000" dirty="0">
                          <a:effectLst/>
                        </a:rPr>
                        <a:t>Challenges for planned urban development and management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32" marR="39532" marT="0" marB="0"/>
                </a:tc>
                <a:extLst>
                  <a:ext uri="{0D108BD9-81ED-4DB2-BD59-A6C34878D82A}">
                    <a16:rowId xmlns:a16="http://schemas.microsoft.com/office/drawing/2014/main" val="10000"/>
                  </a:ext>
                </a:extLst>
              </a:tr>
              <a:tr h="5485887">
                <a:tc>
                  <a:txBody>
                    <a:bodyPr/>
                    <a:lstStyle/>
                    <a:p>
                      <a:pPr marL="0" marR="0" algn="just">
                        <a:spcBef>
                          <a:spcPts val="0"/>
                        </a:spcBef>
                        <a:spcAft>
                          <a:spcPts val="0"/>
                        </a:spcAft>
                      </a:pPr>
                      <a:r>
                        <a:rPr lang="en-US" sz="1800" b="1" kern="1200" dirty="0">
                          <a:solidFill>
                            <a:schemeClr val="lt1"/>
                          </a:solidFill>
                          <a:effectLst/>
                        </a:rPr>
                        <a:t>Customary Land Tenure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532" marR="39532" marT="0" marB="0"/>
                </a:tc>
                <a:tc>
                  <a:txBody>
                    <a:bodyPr/>
                    <a:lstStyle/>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chemeClr val="dk1"/>
                          </a:solidFill>
                          <a:effectLst/>
                        </a:rPr>
                        <a:t>Provides for communal ownership and use of land (person, a family or a traditional institution) in perpetuity. </a:t>
                      </a: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rgbClr val="0033CC"/>
                          </a:solidFill>
                          <a:effectLst/>
                        </a:rPr>
                        <a:t>Majority of people may own or have the rights to use land, but they do not have land titles (security of tenure)</a:t>
                      </a: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chemeClr val="tx1"/>
                          </a:solidFill>
                          <a:effectLst/>
                        </a:rPr>
                        <a:t>Obtaining a private certificate of title by individuals </a:t>
                      </a:r>
                      <a:r>
                        <a:rPr lang="en-US" sz="1800" b="1" kern="1200" dirty="0">
                          <a:solidFill>
                            <a:schemeClr val="dk1"/>
                          </a:solidFill>
                          <a:effectLst/>
                        </a:rPr>
                        <a:t>is possible</a:t>
                      </a:r>
                      <a:r>
                        <a:rPr lang="en-US" sz="1800" b="1" kern="1200" baseline="0" dirty="0">
                          <a:solidFill>
                            <a:schemeClr val="dk1"/>
                          </a:solidFill>
                          <a:effectLst/>
                        </a:rPr>
                        <a:t> but lengthy and cumbersome involving prior </a:t>
                      </a:r>
                      <a:r>
                        <a:rPr lang="en-US" sz="1800" b="1" kern="1200" dirty="0">
                          <a:solidFill>
                            <a:schemeClr val="dk1"/>
                          </a:solidFill>
                          <a:effectLst/>
                        </a:rPr>
                        <a:t>agreements with owners such as the community, the clan, and then the respective land boards take up the process of issuing the title.</a:t>
                      </a:r>
                      <a:endParaRPr lang="en-US" sz="1800" b="1" kern="1200" dirty="0">
                        <a:solidFill>
                          <a:srgbClr val="0033CC"/>
                        </a:solidFill>
                        <a:effectLst/>
                      </a:endParaRP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rgbClr val="0033CC"/>
                          </a:solidFill>
                          <a:effectLst/>
                        </a:rPr>
                        <a:t>Holder of a certificate of customary ownership may convert his/her holding to freehold (Section 9). However, the option to convert has exacerbated conflicts over land as the elite and speculative purchasers of land especially in the mineral and oil-rich areas have acquired huge pieces of land without the consent of the community in the pretext that it is free land</a:t>
                      </a:r>
                    </a:p>
                    <a:p>
                      <a:pPr marL="342900" marR="0" lvl="0" indent="-342900" algn="l"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chemeClr val="dk1"/>
                          </a:solidFill>
                          <a:effectLst/>
                        </a:rPr>
                        <a:t>A customary Tenure Registry is non-existent, the process of titling is long and expensive.</a:t>
                      </a: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rgbClr val="0033CC"/>
                          </a:solidFill>
                          <a:effectLst/>
                        </a:rPr>
                        <a:t>Customary tenure restricts accessibility to land and therefore affects planning and orderly development. </a:t>
                      </a:r>
                    </a:p>
                    <a:p>
                      <a:pPr marL="342900" marR="0" lvl="0" indent="-342900" algn="just" defTabSz="457200" rtl="0" eaLnBrk="1" fontAlgn="auto" latinLnBrk="0" hangingPunct="1">
                        <a:lnSpc>
                          <a:spcPct val="100000"/>
                        </a:lnSpc>
                        <a:spcBef>
                          <a:spcPts val="0"/>
                        </a:spcBef>
                        <a:spcAft>
                          <a:spcPts val="0"/>
                        </a:spcAft>
                        <a:buClrTx/>
                        <a:buSzPts val="1000"/>
                        <a:buFont typeface="Wingdings" panose="05000000000000000000" pitchFamily="2" charset="2"/>
                        <a:buChar char="q"/>
                        <a:tabLst/>
                        <a:defRPr/>
                      </a:pPr>
                      <a:r>
                        <a:rPr lang="en-US" sz="1800" b="1" kern="1200" dirty="0">
                          <a:solidFill>
                            <a:srgbClr val="0033CC"/>
                          </a:solidFill>
                          <a:effectLst/>
                        </a:rPr>
                        <a:t>Tenure impedes implementation of PDPs hence the low levels of PDP implementation where this tenure prevails</a:t>
                      </a:r>
                      <a:endParaRPr lang="en-US" sz="1800" b="1" kern="1200" dirty="0">
                        <a:solidFill>
                          <a:srgbClr val="0033CC"/>
                        </a:solidFill>
                        <a:effectLst/>
                        <a:latin typeface="+mn-lt"/>
                        <a:ea typeface="+mn-ea"/>
                        <a:cs typeface="+mn-cs"/>
                      </a:endParaRPr>
                    </a:p>
                  </a:txBody>
                  <a:tcPr marL="39532" marR="39532"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C57C-816D-43A0-9657-512F8819BD4D}"/>
              </a:ext>
            </a:extLst>
          </p:cNvPr>
          <p:cNvSpPr>
            <a:spLocks noGrp="1"/>
          </p:cNvSpPr>
          <p:nvPr>
            <p:ph type="title"/>
          </p:nvPr>
        </p:nvSpPr>
        <p:spPr>
          <a:xfrm>
            <a:off x="0" y="-27384"/>
            <a:ext cx="9084050" cy="620687"/>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400" cap="none" dirty="0">
                <a:ln w="0"/>
                <a:solidFill>
                  <a:schemeClr val="accent3">
                    <a:lumMod val="75000"/>
                  </a:schemeClr>
                </a:solidFill>
                <a:effectLst/>
              </a:rPr>
              <a:t>Government interventions on tenure security</a:t>
            </a:r>
          </a:p>
        </p:txBody>
      </p:sp>
      <p:sp>
        <p:nvSpPr>
          <p:cNvPr id="4" name="Rectangle 3">
            <a:extLst>
              <a:ext uri="{FF2B5EF4-FFF2-40B4-BE49-F238E27FC236}">
                <a16:creationId xmlns:a16="http://schemas.microsoft.com/office/drawing/2014/main" id="{75AC78A3-6F01-482F-8782-77CE8C479198}"/>
              </a:ext>
            </a:extLst>
          </p:cNvPr>
          <p:cNvSpPr/>
          <p:nvPr/>
        </p:nvSpPr>
        <p:spPr>
          <a:xfrm>
            <a:off x="34925" y="665163"/>
            <a:ext cx="6408738" cy="6148387"/>
          </a:xfrm>
          <a:prstGeom prst="rect">
            <a:avLst/>
          </a:prstGeom>
          <a:solidFill>
            <a:srgbClr val="DEF9FE"/>
          </a:solidFill>
          <a:ln>
            <a:noFill/>
          </a:ln>
        </p:spPr>
        <p:style>
          <a:lnRef idx="1">
            <a:schemeClr val="accent5"/>
          </a:lnRef>
          <a:fillRef idx="2">
            <a:schemeClr val="accent5"/>
          </a:fillRef>
          <a:effectRef idx="1">
            <a:schemeClr val="accent5"/>
          </a:effectRef>
          <a:fontRef idx="minor">
            <a:schemeClr val="dk1"/>
          </a:fontRef>
        </p:style>
        <p:txBody>
          <a:bodyPr anchor="ctr"/>
          <a:lstStyle/>
          <a:p>
            <a:pPr marL="342900" indent="-342900" algn="just">
              <a:buFont typeface="Wingdings" panose="05000000000000000000" pitchFamily="2" charset="2"/>
              <a:buChar char="q"/>
              <a:defRPr/>
            </a:pPr>
            <a:r>
              <a:rPr lang="en-US" sz="2000" b="1" dirty="0">
                <a:solidFill>
                  <a:srgbClr val="FF0066"/>
                </a:solidFill>
              </a:rPr>
              <a:t>Government through MOLHUD has created 21 Regional Land Office (cadaster zonal areas) in order to ease access to land services</a:t>
            </a:r>
          </a:p>
          <a:p>
            <a:pPr marL="342900" indent="-342900" algn="just">
              <a:buFont typeface="Wingdings" panose="05000000000000000000" pitchFamily="2" charset="2"/>
              <a:buChar char="q"/>
              <a:defRPr/>
            </a:pPr>
            <a:r>
              <a:rPr lang="en-US" sz="2000" b="1" dirty="0"/>
              <a:t>Development of the Land Information System (LIS) that commenced in 2010 (at Ministry Zonal Offices (MZOs), Surveys and Mapping Department, the National Land Information Centre and Ministry Headquarters) aimed at establishing an efficient land administration system in Uganda. </a:t>
            </a:r>
          </a:p>
          <a:p>
            <a:pPr marL="342900" indent="-342900" algn="just">
              <a:buFont typeface="Wingdings" panose="05000000000000000000" pitchFamily="2" charset="2"/>
              <a:buChar char="q"/>
              <a:defRPr/>
            </a:pPr>
            <a:r>
              <a:rPr lang="en-US" sz="2000" b="1" dirty="0">
                <a:solidFill>
                  <a:srgbClr val="FF0066"/>
                </a:solidFill>
              </a:rPr>
              <a:t>Central region has nearly all (98.04%) the land registered in comparison to other regions (50%)</a:t>
            </a:r>
          </a:p>
          <a:p>
            <a:pPr marL="342900" indent="-342900" algn="just">
              <a:buFont typeface="Wingdings" panose="05000000000000000000" pitchFamily="2" charset="2"/>
              <a:buChar char="q"/>
              <a:defRPr/>
            </a:pPr>
            <a:r>
              <a:rPr lang="en-US" sz="2000" b="1" dirty="0"/>
              <a:t>The Northern region has not had most of its land registered (</a:t>
            </a:r>
            <a:r>
              <a:rPr lang="en-US" sz="2000" dirty="0"/>
              <a:t>8%) </a:t>
            </a:r>
            <a:r>
              <a:rPr lang="en-US" sz="2000" b="1" dirty="0"/>
              <a:t>because of its reliance on the customary system.</a:t>
            </a:r>
          </a:p>
          <a:p>
            <a:pPr marL="342900" indent="-342900" algn="just">
              <a:buFont typeface="Wingdings" panose="05000000000000000000" pitchFamily="2" charset="2"/>
              <a:buChar char="q"/>
              <a:defRPr/>
            </a:pPr>
            <a:r>
              <a:rPr lang="en-US" sz="2000" b="1" dirty="0"/>
              <a:t>The complexity of tenure comes into play as over 60% of urban dwellers in Uganda are informal settlers on land (</a:t>
            </a:r>
            <a:r>
              <a:rPr lang="en-US" sz="2000" b="1" dirty="0" err="1"/>
              <a:t>LANDnet</a:t>
            </a:r>
            <a:r>
              <a:rPr lang="en-US" sz="2000" b="1" dirty="0"/>
              <a:t> Uganda 2017). </a:t>
            </a:r>
          </a:p>
        </p:txBody>
      </p:sp>
      <p:pic>
        <p:nvPicPr>
          <p:cNvPr id="5" name="Picture 4">
            <a:extLst>
              <a:ext uri="{FF2B5EF4-FFF2-40B4-BE49-F238E27FC236}">
                <a16:creationId xmlns:a16="http://schemas.microsoft.com/office/drawing/2014/main" id="{9E52E76D-03EE-4395-910E-3FF62DF5CBFB}"/>
              </a:ext>
            </a:extLst>
          </p:cNvPr>
          <p:cNvPicPr/>
          <p:nvPr/>
        </p:nvPicPr>
        <p:blipFill rotWithShape="1">
          <a:blip r:embed="rId2"/>
          <a:srcRect l="807" t="955" r="1336" b="1424"/>
          <a:stretch/>
        </p:blipFill>
        <p:spPr bwMode="auto">
          <a:xfrm>
            <a:off x="6588125" y="666750"/>
            <a:ext cx="2495550" cy="24749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3B5514D-E881-4DF1-A47F-60FAD1C4486B}"/>
              </a:ext>
            </a:extLst>
          </p:cNvPr>
          <p:cNvPicPr/>
          <p:nvPr/>
        </p:nvPicPr>
        <p:blipFill rotWithShape="1">
          <a:blip r:embed="rId3"/>
          <a:srcRect l="575" t="6901" r="1439"/>
          <a:stretch/>
        </p:blipFill>
        <p:spPr bwMode="auto">
          <a:xfrm>
            <a:off x="6588125" y="3213100"/>
            <a:ext cx="2495550" cy="27368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5302" name="Rectangle 7">
            <a:extLst>
              <a:ext uri="{FF2B5EF4-FFF2-40B4-BE49-F238E27FC236}">
                <a16:creationId xmlns:a16="http://schemas.microsoft.com/office/drawing/2014/main" id="{8B56D07E-743D-4956-AEC8-A6A670CEEAA0}"/>
              </a:ext>
            </a:extLst>
          </p:cNvPr>
          <p:cNvSpPr>
            <a:spLocks noChangeArrowheads="1"/>
          </p:cNvSpPr>
          <p:nvPr/>
        </p:nvSpPr>
        <p:spPr bwMode="auto">
          <a:xfrm>
            <a:off x="6588125" y="5934075"/>
            <a:ext cx="2495550" cy="923925"/>
          </a:xfrm>
          <a:prstGeom prst="rect">
            <a:avLst/>
          </a:prstGeom>
          <a:solidFill>
            <a:srgbClr val="F4E1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1800" b="1" dirty="0">
                <a:solidFill>
                  <a:schemeClr val="tx1"/>
                </a:solidFill>
                <a:latin typeface="+mj-lt"/>
              </a:rPr>
              <a:t>Location of Cadastral sheets that have been fully covered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FA5CB0-53D3-4AE7-B5C5-4C4C0C008D6D}"/>
              </a:ext>
            </a:extLst>
          </p:cNvPr>
          <p:cNvSpPr>
            <a:spLocks noGrp="1"/>
          </p:cNvSpPr>
          <p:nvPr>
            <p:ph type="title"/>
          </p:nvPr>
        </p:nvSpPr>
        <p:spPr>
          <a:xfrm>
            <a:off x="990600" y="0"/>
            <a:ext cx="8093450" cy="43858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400" b="1" dirty="0">
                <a:ln w="0"/>
                <a:solidFill>
                  <a:schemeClr val="accent3">
                    <a:lumMod val="75000"/>
                  </a:schemeClr>
                </a:solidFill>
                <a:effectLst/>
              </a:rPr>
              <a:t>Strategies for land tenure harmonization &amp; regulation</a:t>
            </a:r>
          </a:p>
        </p:txBody>
      </p:sp>
      <p:sp>
        <p:nvSpPr>
          <p:cNvPr id="3" name="Date Placeholder 2">
            <a:extLst>
              <a:ext uri="{FF2B5EF4-FFF2-40B4-BE49-F238E27FC236}">
                <a16:creationId xmlns:a16="http://schemas.microsoft.com/office/drawing/2014/main" id="{95DB0ED6-F170-4302-83DE-9B28611FE7F2}"/>
              </a:ext>
            </a:extLst>
          </p:cNvPr>
          <p:cNvSpPr>
            <a:spLocks noGrp="1"/>
          </p:cNvSpPr>
          <p:nvPr>
            <p:ph type="dt" sz="half" idx="10"/>
          </p:nvPr>
        </p:nvSpPr>
        <p:spPr/>
        <p:txBody>
          <a:bodyPr/>
          <a:lstStyle/>
          <a:p>
            <a:fld id="{CE317FA4-E305-4127-A31A-611DD6ACF198}" type="datetime1">
              <a:rPr lang="en-US" smtClean="0"/>
              <a:t>12/1/2023</a:t>
            </a:fld>
            <a:endParaRPr lang="en-US"/>
          </a:p>
        </p:txBody>
      </p:sp>
      <p:sp>
        <p:nvSpPr>
          <p:cNvPr id="4" name="Footer Placeholder 3">
            <a:extLst>
              <a:ext uri="{FF2B5EF4-FFF2-40B4-BE49-F238E27FC236}">
                <a16:creationId xmlns:a16="http://schemas.microsoft.com/office/drawing/2014/main" id="{478FDE46-CF6D-419F-8E47-B27FBBBC7C0C}"/>
              </a:ext>
            </a:extLst>
          </p:cNvPr>
          <p:cNvSpPr>
            <a:spLocks noGrp="1"/>
          </p:cNvSpPr>
          <p:nvPr>
            <p:ph type="ftr" sz="quarter" idx="11"/>
          </p:nvPr>
        </p:nvSpPr>
        <p:spPr/>
        <p:txBody>
          <a:bodyPr/>
          <a:lstStyle/>
          <a:p>
            <a:r>
              <a:rPr lang="en-US"/>
              <a:t>GIPEA AFRICA LIMITED</a:t>
            </a:r>
          </a:p>
        </p:txBody>
      </p:sp>
      <p:sp>
        <p:nvSpPr>
          <p:cNvPr id="5" name="Slide Number Placeholder 4">
            <a:extLst>
              <a:ext uri="{FF2B5EF4-FFF2-40B4-BE49-F238E27FC236}">
                <a16:creationId xmlns:a16="http://schemas.microsoft.com/office/drawing/2014/main" id="{510EDBFA-5EE7-4750-AE4A-81A7DE43D63C}"/>
              </a:ext>
            </a:extLst>
          </p:cNvPr>
          <p:cNvSpPr>
            <a:spLocks noGrp="1"/>
          </p:cNvSpPr>
          <p:nvPr>
            <p:ph type="sldNum" sz="quarter" idx="12"/>
          </p:nvPr>
        </p:nvSpPr>
        <p:spPr/>
        <p:txBody>
          <a:bodyPr/>
          <a:lstStyle/>
          <a:p>
            <a:fld id="{B98AC166-1B4F-47B9-BA79-3BAABD98AD8B}" type="slidenum">
              <a:rPr lang="en-US" smtClean="0"/>
              <a:t>28</a:t>
            </a:fld>
            <a:endParaRPr lang="en-US"/>
          </a:p>
        </p:txBody>
      </p:sp>
      <p:sp>
        <p:nvSpPr>
          <p:cNvPr id="7" name="Rectangle 6">
            <a:extLst>
              <a:ext uri="{FF2B5EF4-FFF2-40B4-BE49-F238E27FC236}">
                <a16:creationId xmlns:a16="http://schemas.microsoft.com/office/drawing/2014/main" id="{9C5E0DB2-A781-4017-8056-3CA7AF117D95}"/>
              </a:ext>
            </a:extLst>
          </p:cNvPr>
          <p:cNvSpPr/>
          <p:nvPr/>
        </p:nvSpPr>
        <p:spPr>
          <a:xfrm>
            <a:off x="990600" y="457200"/>
            <a:ext cx="8080248" cy="6247864"/>
          </a:xfrm>
          <a:prstGeom prst="rect">
            <a:avLst/>
          </a:prstGeom>
        </p:spPr>
        <p:txBody>
          <a:bodyPr wrap="square">
            <a:spAutoFit/>
          </a:bodyPr>
          <a:lstStyle/>
          <a:p>
            <a:pPr marL="342900" indent="-342900" algn="just">
              <a:buFont typeface="Wingdings" panose="05000000000000000000" pitchFamily="2" charset="2"/>
              <a:buChar char="q"/>
              <a:defRPr/>
            </a:pPr>
            <a:r>
              <a:rPr lang="en-US" sz="2000" b="1" dirty="0"/>
              <a:t>Urban land use planning as a path to land tenure regularization; </a:t>
            </a:r>
          </a:p>
          <a:p>
            <a:pPr marL="342900" indent="-342900" algn="just">
              <a:buFont typeface="Wingdings" panose="05000000000000000000" pitchFamily="2" charset="2"/>
              <a:buChar char="q"/>
              <a:defRPr/>
            </a:pPr>
            <a:r>
              <a:rPr lang="en-US" sz="2000" b="1" dirty="0">
                <a:solidFill>
                  <a:srgbClr val="FF0066"/>
                </a:solidFill>
              </a:rPr>
              <a:t>Tenure Responsive Land Use Planning (TR-LUP) at all stages i.e. planning and implementation.</a:t>
            </a:r>
          </a:p>
          <a:p>
            <a:pPr marL="342900" indent="-342900" algn="just">
              <a:buFont typeface="Wingdings" panose="05000000000000000000" pitchFamily="2" charset="2"/>
              <a:buChar char="q"/>
              <a:defRPr/>
            </a:pPr>
            <a:r>
              <a:rPr lang="en-US" sz="2000" b="1" dirty="0"/>
              <a:t>Incorporate tenure responsive LUP with other planning and land management tools and approaches;</a:t>
            </a:r>
          </a:p>
          <a:p>
            <a:pPr marL="342900" indent="-342900" algn="just">
              <a:buFont typeface="Wingdings" panose="05000000000000000000" pitchFamily="2" charset="2"/>
              <a:buChar char="q"/>
              <a:defRPr/>
            </a:pPr>
            <a:r>
              <a:rPr lang="en-US" sz="2000" b="1" dirty="0" err="1">
                <a:solidFill>
                  <a:srgbClr val="FF0066"/>
                </a:solidFill>
              </a:rPr>
              <a:t>MoLHUD</a:t>
            </a:r>
            <a:r>
              <a:rPr lang="en-US" sz="2000" b="1" dirty="0">
                <a:solidFill>
                  <a:srgbClr val="FF0066"/>
                </a:solidFill>
              </a:rPr>
              <a:t> pilot successes on tenure security through Physical Planning and Systematic Land Adjudication and Certification in the nine (9) Refugee Host Districts (RHDs) since 2019 should be upscaled to other areas.</a:t>
            </a:r>
          </a:p>
          <a:p>
            <a:pPr marL="342900" indent="-342900" algn="just">
              <a:buFont typeface="Wingdings" panose="05000000000000000000" pitchFamily="2" charset="2"/>
              <a:buChar char="q"/>
              <a:defRPr/>
            </a:pPr>
            <a:r>
              <a:rPr lang="en-US" sz="2000" b="1" dirty="0"/>
              <a:t>Institutional responsibility and capacity for tenure responsive land-use planning;</a:t>
            </a:r>
          </a:p>
          <a:p>
            <a:pPr marL="800100" lvl="1" indent="-342900" algn="just">
              <a:buFont typeface="Wingdings" panose="05000000000000000000" pitchFamily="2" charset="2"/>
              <a:buChar char="ü"/>
              <a:defRPr/>
            </a:pPr>
            <a:r>
              <a:rPr lang="en-US" sz="2000" b="1" dirty="0"/>
              <a:t>Enhance capacity and address resource constraints of planning authorities;</a:t>
            </a:r>
          </a:p>
          <a:p>
            <a:pPr marL="800100" lvl="1" indent="-342900" algn="just">
              <a:buFont typeface="Wingdings" panose="05000000000000000000" pitchFamily="2" charset="2"/>
              <a:buChar char="ü"/>
              <a:defRPr/>
            </a:pPr>
            <a:r>
              <a:rPr lang="en-US" sz="2000" b="1" dirty="0"/>
              <a:t>Improving coordination;</a:t>
            </a:r>
          </a:p>
          <a:p>
            <a:pPr marL="800100" lvl="1" indent="-342900" algn="just">
              <a:buFont typeface="Wingdings" panose="05000000000000000000" pitchFamily="2" charset="2"/>
              <a:buChar char="ü"/>
              <a:defRPr/>
            </a:pPr>
            <a:r>
              <a:rPr lang="en-US" sz="2000" b="1" dirty="0"/>
              <a:t>Strengthening urban development stakeholders’ coordination;</a:t>
            </a:r>
          </a:p>
          <a:p>
            <a:pPr marL="800100" lvl="1" indent="-342900" algn="just">
              <a:buFont typeface="Wingdings" panose="05000000000000000000" pitchFamily="2" charset="2"/>
              <a:buChar char="ü"/>
              <a:defRPr/>
            </a:pPr>
            <a:r>
              <a:rPr lang="en-US" sz="2000" b="1" dirty="0"/>
              <a:t>Local knowledge is key;</a:t>
            </a:r>
          </a:p>
          <a:p>
            <a:pPr marL="800100" lvl="1" indent="-342900" algn="just">
              <a:buFont typeface="Wingdings" panose="05000000000000000000" pitchFamily="2" charset="2"/>
              <a:buChar char="ü"/>
              <a:defRPr/>
            </a:pPr>
            <a:r>
              <a:rPr lang="en-US" sz="2000" b="1" dirty="0"/>
              <a:t>Avail resources for relocation; and</a:t>
            </a:r>
          </a:p>
          <a:p>
            <a:pPr marL="800100" lvl="1" indent="-342900" algn="just">
              <a:buFont typeface="Wingdings" panose="05000000000000000000" pitchFamily="2" charset="2"/>
              <a:buChar char="ü"/>
              <a:defRPr/>
            </a:pPr>
            <a:r>
              <a:rPr lang="en-US" sz="2000" b="1" dirty="0"/>
              <a:t>Making urban development and planning a priority.</a:t>
            </a:r>
          </a:p>
          <a:p>
            <a:pPr marL="800100" lvl="1" indent="-342900" algn="just">
              <a:buFont typeface="Wingdings" panose="05000000000000000000" pitchFamily="2" charset="2"/>
              <a:buChar char="ü"/>
              <a:defRPr/>
            </a:pPr>
            <a:r>
              <a:rPr lang="en-US" sz="2000" b="1" dirty="0"/>
              <a:t>Awareness creation</a:t>
            </a:r>
          </a:p>
        </p:txBody>
      </p:sp>
    </p:spTree>
    <p:extLst>
      <p:ext uri="{BB962C8B-B14F-4D97-AF65-F5344CB8AC3E}">
        <p14:creationId xmlns:p14="http://schemas.microsoft.com/office/powerpoint/2010/main" val="381757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0882-B7A6-41EC-9DF2-575B7BAB9E7E}"/>
              </a:ext>
            </a:extLst>
          </p:cNvPr>
          <p:cNvSpPr>
            <a:spLocks noGrp="1"/>
          </p:cNvSpPr>
          <p:nvPr>
            <p:ph type="title"/>
          </p:nvPr>
        </p:nvSpPr>
        <p:spPr>
          <a:xfrm>
            <a:off x="1357178" y="2743200"/>
            <a:ext cx="7498080" cy="1143000"/>
          </a:xfrm>
        </p:spPr>
        <p:txBody>
          <a:bodyPr/>
          <a:lstStyle/>
          <a:p>
            <a:pPr algn="ctr"/>
            <a:r>
              <a:rPr lang="en-GB" b="1" dirty="0">
                <a:effectLst/>
              </a:rPr>
              <a:t>SPATIAL PLANNING</a:t>
            </a:r>
            <a:endParaRPr lang="en-UG" b="1" dirty="0">
              <a:effectLst/>
            </a:endParaRPr>
          </a:p>
        </p:txBody>
      </p:sp>
      <p:sp>
        <p:nvSpPr>
          <p:cNvPr id="3" name="Date Placeholder 2">
            <a:extLst>
              <a:ext uri="{FF2B5EF4-FFF2-40B4-BE49-F238E27FC236}">
                <a16:creationId xmlns:a16="http://schemas.microsoft.com/office/drawing/2014/main" id="{B6CE32CA-A947-4C13-8C52-49109BCEDE6B}"/>
              </a:ext>
            </a:extLst>
          </p:cNvPr>
          <p:cNvSpPr>
            <a:spLocks noGrp="1"/>
          </p:cNvSpPr>
          <p:nvPr>
            <p:ph type="dt" sz="half" idx="10"/>
          </p:nvPr>
        </p:nvSpPr>
        <p:spPr/>
        <p:txBody>
          <a:bodyPr/>
          <a:lstStyle/>
          <a:p>
            <a:fld id="{CE317FA4-E305-4127-A31A-611DD6ACF198}" type="datetime1">
              <a:rPr lang="en-US" smtClean="0"/>
              <a:t>12/1/2023</a:t>
            </a:fld>
            <a:endParaRPr lang="en-US"/>
          </a:p>
        </p:txBody>
      </p:sp>
      <p:sp>
        <p:nvSpPr>
          <p:cNvPr id="4" name="Footer Placeholder 3">
            <a:extLst>
              <a:ext uri="{FF2B5EF4-FFF2-40B4-BE49-F238E27FC236}">
                <a16:creationId xmlns:a16="http://schemas.microsoft.com/office/drawing/2014/main" id="{5C46D029-D9A1-42E4-BB38-20BB2C0107FA}"/>
              </a:ext>
            </a:extLst>
          </p:cNvPr>
          <p:cNvSpPr>
            <a:spLocks noGrp="1"/>
          </p:cNvSpPr>
          <p:nvPr>
            <p:ph type="ftr" sz="quarter" idx="11"/>
          </p:nvPr>
        </p:nvSpPr>
        <p:spPr/>
        <p:txBody>
          <a:bodyPr/>
          <a:lstStyle/>
          <a:p>
            <a:r>
              <a:rPr lang="en-US"/>
              <a:t>GIPEA AFRICA LIMITED</a:t>
            </a:r>
          </a:p>
        </p:txBody>
      </p:sp>
      <p:sp>
        <p:nvSpPr>
          <p:cNvPr id="5" name="Slide Number Placeholder 4">
            <a:extLst>
              <a:ext uri="{FF2B5EF4-FFF2-40B4-BE49-F238E27FC236}">
                <a16:creationId xmlns:a16="http://schemas.microsoft.com/office/drawing/2014/main" id="{6E7B9246-4C9C-4930-8071-BF4893596286}"/>
              </a:ext>
            </a:extLst>
          </p:cNvPr>
          <p:cNvSpPr>
            <a:spLocks noGrp="1"/>
          </p:cNvSpPr>
          <p:nvPr>
            <p:ph type="sldNum" sz="quarter" idx="12"/>
          </p:nvPr>
        </p:nvSpPr>
        <p:spPr/>
        <p:txBody>
          <a:bodyPr/>
          <a:lstStyle/>
          <a:p>
            <a:fld id="{B98AC166-1B4F-47B9-BA79-3BAABD98AD8B}" type="slidenum">
              <a:rPr lang="en-US" smtClean="0"/>
              <a:t>29</a:t>
            </a:fld>
            <a:endParaRPr lang="en-US"/>
          </a:p>
        </p:txBody>
      </p:sp>
      <p:pic>
        <p:nvPicPr>
          <p:cNvPr id="6" name="Picture 29">
            <a:extLst>
              <a:ext uri="{FF2B5EF4-FFF2-40B4-BE49-F238E27FC236}">
                <a16:creationId xmlns:a16="http://schemas.microsoft.com/office/drawing/2014/main" id="{A1F0598C-B719-4F1D-9500-16C122B556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54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a:solidFill>
            <a:schemeClr val="accent2">
              <a:lumMod val="20000"/>
              <a:lumOff val="80000"/>
            </a:schemeClr>
          </a:solidFill>
        </p:spPr>
        <p:txBody>
          <a:bodyPr>
            <a:normAutofit fontScale="90000"/>
          </a:bodyPr>
          <a:lstStyle/>
          <a:p>
            <a:r>
              <a:rPr lang="en-US" sz="9600" b="1" dirty="0">
                <a:solidFill>
                  <a:schemeClr val="accent3">
                    <a:lumMod val="75000"/>
                  </a:schemeClr>
                </a:solidFill>
                <a:effectLst/>
              </a:rPr>
              <a:t>Introduction</a:t>
            </a:r>
          </a:p>
        </p:txBody>
      </p:sp>
      <p:sp>
        <p:nvSpPr>
          <p:cNvPr id="3" name="Content Placeholder 2"/>
          <p:cNvSpPr>
            <a:spLocks noGrp="1"/>
          </p:cNvSpPr>
          <p:nvPr>
            <p:ph idx="1"/>
          </p:nvPr>
        </p:nvSpPr>
        <p:spPr>
          <a:xfrm>
            <a:off x="990600" y="1123335"/>
            <a:ext cx="8153400" cy="5734666"/>
          </a:xfrm>
        </p:spPr>
        <p:txBody>
          <a:bodyPr>
            <a:noAutofit/>
          </a:bodyPr>
          <a:lstStyle/>
          <a:p>
            <a:pPr marL="457200" marR="0" indent="-457200" algn="just">
              <a:spcBef>
                <a:spcPts val="0"/>
              </a:spcBef>
              <a:spcAft>
                <a:spcPts val="0"/>
              </a:spcAft>
              <a:buFont typeface="Wingdings" pitchFamily="2" charset="2"/>
              <a:buChar char="q"/>
            </a:pPr>
            <a:r>
              <a:rPr lang="en-US" sz="2600" b="1" dirty="0">
                <a:latin typeface="+mj-lt"/>
                <a:cs typeface="Arial"/>
              </a:rPr>
              <a:t>Urban areas are the engines of economic growth &amp; development functioning ( employment, education, technology &amp; knowledge transfer and markets). </a:t>
            </a:r>
            <a:endParaRPr lang="en-GB" sz="2600" b="1" dirty="0">
              <a:latin typeface="+mj-lt"/>
              <a:cs typeface="Arial"/>
            </a:endParaRPr>
          </a:p>
          <a:p>
            <a:pPr marL="457200" marR="0" indent="-457200" algn="just">
              <a:spcBef>
                <a:spcPts val="0"/>
              </a:spcBef>
              <a:spcAft>
                <a:spcPts val="0"/>
              </a:spcAft>
              <a:buFont typeface="Wingdings" pitchFamily="2" charset="2"/>
              <a:buChar char="q"/>
            </a:pPr>
            <a:r>
              <a:rPr lang="en-US" sz="2600" b="1" dirty="0">
                <a:latin typeface="+mj-lt"/>
              </a:rPr>
              <a:t>The primarily challenge of urban development is uncontrolled rapid urbanization (projection: </a:t>
            </a:r>
            <a:r>
              <a:rPr lang="en-US" sz="2600" b="1" dirty="0">
                <a:cs typeface="Arial"/>
              </a:rPr>
              <a:t>70% of the world’s population will live in cities by 2040). </a:t>
            </a:r>
          </a:p>
          <a:p>
            <a:pPr marL="457200" indent="-457200" algn="just">
              <a:spcBef>
                <a:spcPts val="0"/>
              </a:spcBef>
              <a:buFont typeface="Wingdings" pitchFamily="2" charset="2"/>
              <a:buChar char="q"/>
            </a:pPr>
            <a:r>
              <a:rPr lang="en-US" sz="2600" b="1" dirty="0">
                <a:cs typeface="Arial"/>
              </a:rPr>
              <a:t>Uganda is also rapidly urbanizing at about 5.2% </a:t>
            </a:r>
            <a:r>
              <a:rPr lang="en-US" sz="2600" b="1" dirty="0" err="1">
                <a:cs typeface="Arial"/>
              </a:rPr>
              <a:t>p.a</a:t>
            </a:r>
            <a:r>
              <a:rPr lang="en-US" sz="2600" b="1" dirty="0">
                <a:cs typeface="Arial"/>
              </a:rPr>
              <a:t> with 583 TC, 31 MC, 11 Cities.</a:t>
            </a:r>
          </a:p>
          <a:p>
            <a:pPr marL="457200" indent="-457200" algn="just">
              <a:spcBef>
                <a:spcPts val="0"/>
              </a:spcBef>
              <a:buFont typeface="Wingdings" pitchFamily="2" charset="2"/>
              <a:buChar char="q"/>
            </a:pPr>
            <a:r>
              <a:rPr lang="en-US" sz="2600" b="1" dirty="0">
                <a:cs typeface="Arial"/>
              </a:rPr>
              <a:t>This study was aimed at understanding the current state of urbanization in Uganda so as to inform Policy and other strategic government and private sector interventions.</a:t>
            </a:r>
          </a:p>
          <a:p>
            <a:pPr marL="457200" indent="-457200" algn="just">
              <a:spcBef>
                <a:spcPts val="0"/>
              </a:spcBef>
              <a:buFont typeface="Wingdings" pitchFamily="2" charset="2"/>
              <a:buChar char="q"/>
            </a:pPr>
            <a:endParaRPr lang="en-US" sz="2600" b="1" dirty="0">
              <a:cs typeface="Arial"/>
            </a:endParaRPr>
          </a:p>
          <a:p>
            <a:pPr marL="457200" marR="0" indent="-457200" algn="just">
              <a:spcBef>
                <a:spcPts val="0"/>
              </a:spcBef>
              <a:spcAft>
                <a:spcPts val="0"/>
              </a:spcAft>
              <a:buFont typeface="Wingdings" pitchFamily="2" charset="2"/>
              <a:buChar char="q"/>
            </a:pPr>
            <a:endParaRPr lang="en-GB" sz="2600" b="1" dirty="0">
              <a:latin typeface="+mj-lt"/>
              <a:ea typeface="Calibri"/>
              <a:cs typeface="Arial"/>
            </a:endParaRPr>
          </a:p>
        </p:txBody>
      </p:sp>
      <p:sp>
        <p:nvSpPr>
          <p:cNvPr id="6" name="Footer Placeholder 5">
            <a:extLst>
              <a:ext uri="{FF2B5EF4-FFF2-40B4-BE49-F238E27FC236}">
                <a16:creationId xmlns:a16="http://schemas.microsoft.com/office/drawing/2014/main" id="{98AE91D6-B569-4131-93D9-3338A2B2DC72}"/>
              </a:ext>
            </a:extLst>
          </p:cNvPr>
          <p:cNvSpPr>
            <a:spLocks noGrp="1"/>
          </p:cNvSpPr>
          <p:nvPr>
            <p:ph type="ftr" sz="quarter" idx="11"/>
          </p:nvPr>
        </p:nvSpPr>
        <p:spPr/>
        <p:txBody>
          <a:bodyPr/>
          <a:lstStyle/>
          <a:p>
            <a:r>
              <a:rPr lang="en-US" dirty="0"/>
              <a:t>GIPEA AFRICA LIMITED</a:t>
            </a:r>
          </a:p>
        </p:txBody>
      </p:sp>
      <p:sp>
        <p:nvSpPr>
          <p:cNvPr id="7" name="Slide Number Placeholder 6">
            <a:extLst>
              <a:ext uri="{FF2B5EF4-FFF2-40B4-BE49-F238E27FC236}">
                <a16:creationId xmlns:a16="http://schemas.microsoft.com/office/drawing/2014/main" id="{81328520-920B-4054-9617-AD56618163AD}"/>
              </a:ext>
            </a:extLst>
          </p:cNvPr>
          <p:cNvSpPr>
            <a:spLocks noGrp="1"/>
          </p:cNvSpPr>
          <p:nvPr>
            <p:ph type="sldNum" sz="quarter" idx="12"/>
          </p:nvPr>
        </p:nvSpPr>
        <p:spPr/>
        <p:txBody>
          <a:bodyPr/>
          <a:lstStyle/>
          <a:p>
            <a:fld id="{B98AC166-1B4F-47B9-BA79-3BAABD98AD8B}" type="slidenum">
              <a:rPr lang="en-US" smtClean="0"/>
              <a:t>3</a:t>
            </a:fld>
            <a:endParaRPr lang="en-US"/>
          </a:p>
        </p:txBody>
      </p:sp>
      <p:pic>
        <p:nvPicPr>
          <p:cNvPr id="4" name="Picture 29">
            <a:extLst>
              <a:ext uri="{FF2B5EF4-FFF2-40B4-BE49-F238E27FC236}">
                <a16:creationId xmlns:a16="http://schemas.microsoft.com/office/drawing/2014/main" id="{8514886D-B27F-45EE-8349-BD69B44BE0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185571"/>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Overview</a:t>
            </a:r>
          </a:p>
        </p:txBody>
      </p:sp>
      <p:sp>
        <p:nvSpPr>
          <p:cNvPr id="3" name="Content Placeholder 2"/>
          <p:cNvSpPr>
            <a:spLocks noGrp="1"/>
          </p:cNvSpPr>
          <p:nvPr>
            <p:ph idx="1"/>
          </p:nvPr>
        </p:nvSpPr>
        <p:spPr>
          <a:xfrm>
            <a:off x="990600" y="685800"/>
            <a:ext cx="8153400" cy="6172200"/>
          </a:xfrm>
        </p:spPr>
        <p:txBody>
          <a:bodyPr>
            <a:normAutofit fontScale="92500" lnSpcReduction="10000"/>
          </a:bodyPr>
          <a:lstStyle/>
          <a:p>
            <a:pPr lvl="0" algn="just">
              <a:lnSpc>
                <a:spcPct val="120000"/>
              </a:lnSpc>
              <a:spcBef>
                <a:spcPts val="0"/>
              </a:spcBef>
            </a:pPr>
            <a:r>
              <a:rPr lang="en-US" sz="2800" b="1" dirty="0">
                <a:latin typeface="+mj-lt"/>
              </a:rPr>
              <a:t>Assessment of this sector was based on PDPs and Detailed plans looking at preparation, implementation and Development Control.</a:t>
            </a:r>
          </a:p>
          <a:p>
            <a:pPr lvl="0" algn="just">
              <a:lnSpc>
                <a:spcPct val="120000"/>
              </a:lnSpc>
              <a:spcBef>
                <a:spcPts val="0"/>
              </a:spcBef>
              <a:buFont typeface="Wingdings" pitchFamily="2" charset="2"/>
              <a:buChar char="v"/>
              <a:defRPr/>
            </a:pPr>
            <a:r>
              <a:rPr lang="en-US" sz="2800" b="1" dirty="0">
                <a:solidFill>
                  <a:srgbClr val="0033CC"/>
                </a:solidFill>
                <a:latin typeface="+mj-lt"/>
              </a:rPr>
              <a:t>The development control function seeks to manage and regulate property development to ensure that all development takes place in conformity with the detailed schemes.</a:t>
            </a:r>
          </a:p>
          <a:p>
            <a:pPr lvl="0" algn="just">
              <a:lnSpc>
                <a:spcPct val="120000"/>
              </a:lnSpc>
              <a:spcBef>
                <a:spcPts val="0"/>
              </a:spcBef>
              <a:buFont typeface="Wingdings" pitchFamily="2" charset="2"/>
              <a:buChar char="v"/>
              <a:defRPr/>
            </a:pPr>
            <a:r>
              <a:rPr lang="en-US" sz="2800" b="1" dirty="0">
                <a:latin typeface="+mj-lt"/>
              </a:rPr>
              <a:t>In the absence of physical plans, decisions are made entirely at the discretion of the physical planner evaluating a development proposal.</a:t>
            </a:r>
          </a:p>
          <a:p>
            <a:pPr algn="just">
              <a:lnSpc>
                <a:spcPct val="120000"/>
              </a:lnSpc>
              <a:spcBef>
                <a:spcPts val="0"/>
              </a:spcBef>
              <a:buFont typeface="Wingdings" pitchFamily="2" charset="2"/>
              <a:buChar char="v"/>
            </a:pPr>
            <a:r>
              <a:rPr lang="en-US" sz="2800" b="1" dirty="0">
                <a:solidFill>
                  <a:srgbClr val="0033CC"/>
                </a:solidFill>
                <a:latin typeface="+mj-lt"/>
              </a:rPr>
              <a:t>This leads to inconsistency in decision making and uncertainty in the minds of developers leading to urban informality. </a:t>
            </a:r>
          </a:p>
        </p:txBody>
      </p:sp>
      <p:sp>
        <p:nvSpPr>
          <p:cNvPr id="5" name="Content Placeholder 2"/>
          <p:cNvSpPr txBox="1">
            <a:spLocks/>
          </p:cNvSpPr>
          <p:nvPr/>
        </p:nvSpPr>
        <p:spPr>
          <a:xfrm>
            <a:off x="0" y="685800"/>
            <a:ext cx="9144000" cy="6172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endParaRPr kumimoji="0" lang="en-US" sz="7100" b="1" i="0" u="none" strike="noStrike" kern="1200" cap="none" spc="0" normalizeH="0" baseline="0" noProof="0" dirty="0">
              <a:ln>
                <a:noFill/>
              </a:ln>
              <a:solidFill>
                <a:schemeClr val="tx1"/>
              </a:solidFill>
              <a:effectLst/>
              <a:uLnTx/>
              <a:uFillTx/>
              <a:latin typeface="Agency FB" pitchFamily="34" charset="0"/>
            </a:endParaRP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endParaRPr kumimoji="0" lang="en-US" sz="3300" b="1" i="0" u="none" strike="noStrike" kern="1200" cap="none" spc="0" normalizeH="0" baseline="0" noProof="0" dirty="0">
              <a:ln>
                <a:noFill/>
              </a:ln>
              <a:solidFill>
                <a:schemeClr val="tx1"/>
              </a:solidFill>
              <a:effectLst/>
              <a:uLnTx/>
              <a:uFillTx/>
              <a:latin typeface="Agency FB"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9">
            <a:extLst>
              <a:ext uri="{FF2B5EF4-FFF2-40B4-BE49-F238E27FC236}">
                <a16:creationId xmlns:a16="http://schemas.microsoft.com/office/drawing/2014/main" id="{B2ADA82F-F380-4219-AAD5-81CE99DCC9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908"/>
            <a:ext cx="81534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 Availability of PDPs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4296013"/>
              </p:ext>
            </p:extLst>
          </p:nvPr>
        </p:nvGraphicFramePr>
        <p:xfrm>
          <a:off x="48323" y="678357"/>
          <a:ext cx="4980877"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5029200" y="571499"/>
            <a:ext cx="4114800" cy="3886200"/>
          </a:xfrm>
          <a:prstGeom prst="rect">
            <a:avLst/>
          </a:prstGeom>
          <a:solidFill>
            <a:srgbClr val="FFFFFF"/>
          </a:solidFill>
        </p:spPr>
        <p:txBody>
          <a:bodyPr vert="horz" lIns="91440" tIns="45720" rIns="91440" bIns="45720" rtlCol="0">
            <a:normAutofit fontScale="25000" lnSpcReduction="20000"/>
          </a:bodyPr>
          <a:lstStyle/>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8000" b="1" i="0" u="none" strike="noStrike" kern="1200" cap="none" spc="0" normalizeH="0" baseline="0" noProof="0" dirty="0">
                <a:ln>
                  <a:noFill/>
                </a:ln>
                <a:effectLst/>
                <a:uLnTx/>
                <a:uFillTx/>
                <a:latin typeface="+mj-lt"/>
              </a:rPr>
              <a:t>45% of urban councils had PDPs.</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8000" b="1" i="0" u="none" strike="noStrike" kern="1200" cap="none" spc="0" normalizeH="0" baseline="0" noProof="0" dirty="0">
                <a:ln>
                  <a:noFill/>
                </a:ln>
                <a:solidFill>
                  <a:srgbClr val="0000CC"/>
                </a:solidFill>
                <a:effectLst/>
                <a:uLnTx/>
                <a:uFillTx/>
                <a:latin typeface="+mj-lt"/>
              </a:rPr>
              <a:t>Majority of MCs (80%) had PDPs while only 27% of cities had PDPs.</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8000" b="1" i="0" u="none" strike="noStrike" kern="1200" cap="none" spc="0" normalizeH="0" baseline="0" noProof="0" dirty="0">
                <a:ln>
                  <a:noFill/>
                </a:ln>
                <a:effectLst/>
                <a:uLnTx/>
                <a:uFillTx/>
                <a:latin typeface="+mj-lt"/>
              </a:rPr>
              <a:t>PDPs for </a:t>
            </a:r>
            <a:r>
              <a:rPr kumimoji="0" lang="en-US" sz="8000" b="1" i="0" u="none" strike="noStrike" kern="1200" cap="none" spc="0" normalizeH="0" baseline="0" noProof="0" dirty="0" err="1">
                <a:ln>
                  <a:noFill/>
                </a:ln>
                <a:effectLst/>
                <a:uLnTx/>
                <a:uFillTx/>
                <a:latin typeface="+mj-lt"/>
              </a:rPr>
              <a:t>Gulu</a:t>
            </a:r>
            <a:r>
              <a:rPr kumimoji="0" lang="en-US" sz="8000" b="1" i="0" u="none" strike="noStrike" kern="1200" cap="none" spc="0" normalizeH="0" baseline="0" noProof="0" dirty="0">
                <a:ln>
                  <a:noFill/>
                </a:ln>
                <a:effectLst/>
                <a:uLnTx/>
                <a:uFillTx/>
                <a:latin typeface="+mj-lt"/>
              </a:rPr>
              <a:t>, Fort Portal and Jinja were still in draft form.</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8000" b="1" i="0" u="none" strike="noStrike" kern="1200" cap="none" spc="0" normalizeH="0" baseline="0" noProof="0" dirty="0">
                <a:ln>
                  <a:noFill/>
                </a:ln>
                <a:solidFill>
                  <a:srgbClr val="0000CC"/>
                </a:solidFill>
                <a:effectLst/>
                <a:uLnTx/>
                <a:uFillTx/>
                <a:latin typeface="+mj-lt"/>
              </a:rPr>
              <a:t>Most cities still used old MC PDPs. </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8000" b="1" i="0" u="none" strike="noStrike" kern="1200" cap="none" spc="0" normalizeH="0" baseline="0" noProof="0" dirty="0">
                <a:ln>
                  <a:noFill/>
                </a:ln>
                <a:effectLst/>
                <a:uLnTx/>
                <a:uFillTx/>
                <a:latin typeface="+mj-lt"/>
              </a:rPr>
              <a:t>71% of TCs had no PDPs due to meager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70C0"/>
              </a:solidFill>
              <a:effectLst/>
              <a:uLnTx/>
              <a:uFillTx/>
              <a:latin typeface="+mj-lt"/>
              <a:ea typeface="+mn-ea"/>
              <a:cs typeface="+mn-cs"/>
            </a:endParaRPr>
          </a:p>
        </p:txBody>
      </p:sp>
      <p:graphicFrame>
        <p:nvGraphicFramePr>
          <p:cNvPr id="7" name="Content Placeholder 3"/>
          <p:cNvGraphicFramePr>
            <a:graphicFrameLocks/>
          </p:cNvGraphicFramePr>
          <p:nvPr>
            <p:extLst>
              <p:ext uri="{D42A27DB-BD31-4B8C-83A1-F6EECF244321}">
                <p14:modId xmlns:p14="http://schemas.microsoft.com/office/powerpoint/2010/main" val="2602613664"/>
              </p:ext>
            </p:extLst>
          </p:nvPr>
        </p:nvGraphicFramePr>
        <p:xfrm>
          <a:off x="0" y="40386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5226205" y="4029307"/>
            <a:ext cx="3962400" cy="28193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5029200" y="4343401"/>
            <a:ext cx="4114800" cy="2523892"/>
          </a:xfrm>
          <a:prstGeom prst="rect">
            <a:avLst/>
          </a:prstGeom>
          <a:solidFill>
            <a:srgbClr val="FFFFFF"/>
          </a:solidFill>
        </p:spPr>
        <p:txBody>
          <a:bodyPr vert="horz" lIns="91440" tIns="45720" rIns="91440" bIns="45720" rtlCol="0">
            <a:normAutofit fontScale="32500" lnSpcReduction="20000"/>
          </a:bodyPr>
          <a:lstStyle/>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8000" b="1" i="0" u="none" strike="noStrike" kern="1200" cap="none" spc="0" normalizeH="0" baseline="0" noProof="0" dirty="0">
                <a:ln>
                  <a:noFill/>
                </a:ln>
                <a:solidFill>
                  <a:srgbClr val="FF0000"/>
                </a:solidFill>
                <a:effectLst/>
                <a:uLnTx/>
                <a:uFillTx/>
                <a:latin typeface="+mj-lt"/>
              </a:rPr>
              <a:t>Central region had the highest share of PDPs at 71% while Western had the lowest with 37%.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B050"/>
              </a:solidFill>
              <a:effectLst/>
              <a:uLnTx/>
              <a:uFillTx/>
              <a:latin typeface="+mj-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Coverage of Detailed Plans</a:t>
            </a:r>
          </a:p>
        </p:txBody>
      </p:sp>
      <p:sp>
        <p:nvSpPr>
          <p:cNvPr id="5" name="Content Placeholder 2"/>
          <p:cNvSpPr txBox="1">
            <a:spLocks/>
          </p:cNvSpPr>
          <p:nvPr/>
        </p:nvSpPr>
        <p:spPr>
          <a:xfrm>
            <a:off x="0" y="3838292"/>
            <a:ext cx="9144000" cy="3019708"/>
          </a:xfrm>
          <a:prstGeom prst="rect">
            <a:avLst/>
          </a:prstGeom>
          <a:solidFill>
            <a:srgbClr val="FFFFFF"/>
          </a:solidFill>
        </p:spPr>
        <p:txBody>
          <a:bodyPr vert="horz" lIns="91440" tIns="45720" rIns="91440" bIns="45720" rtlCol="0">
            <a:normAutofit fontScale="62500" lnSpcReduction="20000"/>
          </a:bodyPr>
          <a:lstStyle/>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3400" b="1" i="0" u="none" strike="noStrike" kern="1200" cap="none" spc="0" normalizeH="0" baseline="0" noProof="0" dirty="0">
                <a:ln>
                  <a:noFill/>
                </a:ln>
                <a:solidFill>
                  <a:srgbClr val="00B050"/>
                </a:solidFill>
                <a:effectLst/>
                <a:uLnTx/>
                <a:uFillTx/>
                <a:latin typeface="+mj-lt"/>
              </a:rPr>
              <a:t>Absence of detailed plans resulted into growing levels of informality and haphazard growth.</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3400" b="1" i="0" u="none" strike="noStrike" kern="1200" cap="none" spc="0" normalizeH="0" baseline="0" noProof="0" dirty="0">
                <a:ln>
                  <a:noFill/>
                </a:ln>
                <a:solidFill>
                  <a:srgbClr val="FF0000"/>
                </a:solidFill>
                <a:effectLst/>
                <a:uLnTx/>
                <a:uFillTx/>
                <a:latin typeface="+mj-lt"/>
              </a:rPr>
              <a:t>Cities and MCs had area coverage of 10% while TCs had 5%.</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3400" b="1" i="0" u="none" strike="noStrike" kern="1200" cap="none" spc="0" normalizeH="0" baseline="0" noProof="0" dirty="0">
                <a:ln>
                  <a:noFill/>
                </a:ln>
                <a:solidFill>
                  <a:srgbClr val="00B0F0"/>
                </a:solidFill>
                <a:effectLst/>
                <a:uLnTx/>
                <a:uFillTx/>
                <a:latin typeface="+mj-lt"/>
              </a:rPr>
              <a:t>Majority of urban councils save for cities, their level of coverage was between 1 and 30%.</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3400" b="1" i="0" u="none" strike="noStrike" kern="1200" cap="none" spc="0" normalizeH="0" baseline="0" noProof="0" dirty="0">
                <a:ln>
                  <a:noFill/>
                </a:ln>
                <a:solidFill>
                  <a:srgbClr val="FF0000"/>
                </a:solidFill>
                <a:effectLst/>
                <a:uLnTx/>
                <a:uFillTx/>
                <a:latin typeface="+mj-lt"/>
              </a:rPr>
              <a:t>TCs - the available detailed plans were mainly work done by students on internship.</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3400" b="1" i="0" u="none" strike="noStrike" kern="1200" cap="none" spc="0" normalizeH="0" baseline="0" noProof="0" dirty="0">
                <a:ln>
                  <a:noFill/>
                </a:ln>
                <a:solidFill>
                  <a:srgbClr val="0070C0"/>
                </a:solidFill>
                <a:effectLst/>
                <a:uLnTx/>
                <a:uFillTx/>
                <a:latin typeface="+mj-lt"/>
              </a:rPr>
              <a:t>Cities and MCs had detailed physical plans prepared in the early sixties and no significant effort to review them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Content Placeholder 2"/>
          <p:cNvSpPr txBox="1">
            <a:spLocks/>
          </p:cNvSpPr>
          <p:nvPr/>
        </p:nvSpPr>
        <p:spPr>
          <a:xfrm>
            <a:off x="5257800" y="838200"/>
            <a:ext cx="3886200" cy="2590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b="1" i="0" u="none" strike="noStrike" kern="1200" cap="none" spc="0" normalizeH="0" baseline="0" noProof="0" dirty="0">
                <a:ln>
                  <a:noFill/>
                </a:ln>
                <a:solidFill>
                  <a:srgbClr val="7030A0"/>
                </a:solidFill>
                <a:effectLst/>
                <a:uLnTx/>
                <a:uFillTx/>
                <a:latin typeface="+mj-lt"/>
              </a:rPr>
              <a:t>Total area coverage under  detailed physical plans was very small - </a:t>
            </a:r>
            <a:r>
              <a:rPr kumimoji="0" lang="en-US" b="1" i="0" u="none" strike="noStrike" kern="1200" cap="none" spc="0" normalizeH="0" baseline="0" noProof="0" dirty="0">
                <a:ln>
                  <a:noFill/>
                </a:ln>
                <a:solidFill>
                  <a:srgbClr val="FF0000"/>
                </a:solidFill>
                <a:effectLst/>
                <a:uLnTx/>
                <a:uFillTx/>
                <a:latin typeface="+mj-lt"/>
              </a:rPr>
              <a:t>only 10%.</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b="1" i="0" u="none" strike="noStrike" kern="1200" cap="none" spc="0" normalizeH="0" baseline="0" noProof="0" dirty="0">
                <a:ln>
                  <a:noFill/>
                </a:ln>
                <a:solidFill>
                  <a:srgbClr val="00B050"/>
                </a:solidFill>
                <a:effectLst/>
                <a:uLnTx/>
                <a:uFillTx/>
                <a:latin typeface="+mj-lt"/>
              </a:rPr>
              <a:t>Urban areas with detailed plans, most did not cover the  the entire urban council boundary.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9" name="Chart 8">
            <a:extLst>
              <a:ext uri="{FF2B5EF4-FFF2-40B4-BE49-F238E27FC236}">
                <a16:creationId xmlns:a16="http://schemas.microsoft.com/office/drawing/2014/main" id="{1D91A4BA-D6B3-4B29-AFCA-5DEB7682C98E}"/>
              </a:ext>
            </a:extLst>
          </p:cNvPr>
          <p:cNvGraphicFramePr>
            <a:graphicFrameLocks/>
          </p:cNvGraphicFramePr>
          <p:nvPr>
            <p:extLst>
              <p:ext uri="{D42A27DB-BD31-4B8C-83A1-F6EECF244321}">
                <p14:modId xmlns:p14="http://schemas.microsoft.com/office/powerpoint/2010/main" val="4277067857"/>
              </p:ext>
            </p:extLst>
          </p:nvPr>
        </p:nvGraphicFramePr>
        <p:xfrm>
          <a:off x="0" y="561692"/>
          <a:ext cx="5410200" cy="327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Coverage of Detailed Plans…</a:t>
            </a:r>
          </a:p>
        </p:txBody>
      </p:sp>
      <p:sp>
        <p:nvSpPr>
          <p:cNvPr id="10" name="Content Placeholder 2"/>
          <p:cNvSpPr>
            <a:spLocks noGrp="1"/>
          </p:cNvSpPr>
          <p:nvPr>
            <p:ph idx="1"/>
          </p:nvPr>
        </p:nvSpPr>
        <p:spPr>
          <a:xfrm>
            <a:off x="0" y="4114800"/>
            <a:ext cx="9144000" cy="2743200"/>
          </a:xfrm>
          <a:solidFill>
            <a:srgbClr val="FFFFFF"/>
          </a:solidFill>
        </p:spPr>
        <p:txBody>
          <a:bodyPr>
            <a:noAutofit/>
          </a:bodyPr>
          <a:lstStyle/>
          <a:p>
            <a:pPr algn="just">
              <a:spcBef>
                <a:spcPts val="0"/>
              </a:spcBef>
            </a:pPr>
            <a:r>
              <a:rPr lang="en-US" sz="1950" b="1" dirty="0">
                <a:solidFill>
                  <a:srgbClr val="FF0000"/>
                </a:solidFill>
                <a:latin typeface="+mj-lt"/>
              </a:rPr>
              <a:t>Central region had the least coverage of detailed plans with only 4% followed by the Western region with 6%.</a:t>
            </a:r>
            <a:r>
              <a:rPr lang="en-US" sz="1950" b="1" dirty="0">
                <a:latin typeface="+mj-lt"/>
              </a:rPr>
              <a:t>Yet, these two regions have the largest percentage of built-up area (hence the informality).</a:t>
            </a:r>
          </a:p>
          <a:p>
            <a:pPr algn="just">
              <a:spcBef>
                <a:spcPts val="0"/>
              </a:spcBef>
            </a:pPr>
            <a:r>
              <a:rPr lang="en-US" sz="1950" b="1" dirty="0">
                <a:solidFill>
                  <a:srgbClr val="00B050"/>
                </a:solidFill>
                <a:latin typeface="+mj-lt"/>
              </a:rPr>
              <a:t>Central region with the highest number of urban councils had the least coverage of detailed plans.</a:t>
            </a:r>
          </a:p>
          <a:p>
            <a:pPr algn="just">
              <a:spcBef>
                <a:spcPts val="0"/>
              </a:spcBef>
            </a:pPr>
            <a:r>
              <a:rPr lang="en-US" sz="1950" b="1" dirty="0">
                <a:solidFill>
                  <a:srgbClr val="7030A0"/>
                </a:solidFill>
                <a:latin typeface="+mj-lt"/>
              </a:rPr>
              <a:t>Central Govt needs to develop a policy or assessment parameters that would drive the preparation and implementation of detailed physical plans in urban areas.</a:t>
            </a:r>
          </a:p>
        </p:txBody>
      </p:sp>
      <p:graphicFrame>
        <p:nvGraphicFramePr>
          <p:cNvPr id="5" name="Chart 4"/>
          <p:cNvGraphicFramePr/>
          <p:nvPr>
            <p:extLst>
              <p:ext uri="{D42A27DB-BD31-4B8C-83A1-F6EECF244321}">
                <p14:modId xmlns:p14="http://schemas.microsoft.com/office/powerpoint/2010/main" val="2498293002"/>
              </p:ext>
            </p:extLst>
          </p:nvPr>
        </p:nvGraphicFramePr>
        <p:xfrm>
          <a:off x="0" y="561692"/>
          <a:ext cx="9144000" cy="35531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47908"/>
            <a:ext cx="8146142"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Availability of 5 Year Development Plans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785342"/>
              </p:ext>
            </p:extLst>
          </p:nvPr>
        </p:nvGraphicFramePr>
        <p:xfrm>
          <a:off x="0" y="761999"/>
          <a:ext cx="9144000" cy="316048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4514" y="3922487"/>
            <a:ext cx="9144000" cy="2935513"/>
          </a:xfrm>
          <a:prstGeom prst="rect">
            <a:avLst/>
          </a:prstGeom>
          <a:solidFill>
            <a:srgbClr val="FFFFFF"/>
          </a:solidFill>
        </p:spPr>
        <p:txBody>
          <a:bodyPr vert="horz" lIns="91440" tIns="45720" rIns="91440" bIns="45720" rtlCol="0">
            <a:normAutofit fontScale="92500"/>
          </a:bodyPr>
          <a:lstStyle/>
          <a:p>
            <a:pPr marL="342900" marR="0" lvl="0" indent="-342900" algn="just" defTabSz="914400" rtl="0" eaLnBrk="1" fontAlgn="auto" latinLnBrk="0" hangingPunct="1">
              <a:lnSpc>
                <a:spcPct val="120000"/>
              </a:lnSpc>
              <a:spcAft>
                <a:spcPts val="0"/>
              </a:spcAft>
              <a:buClrTx/>
              <a:buSzTx/>
              <a:buFont typeface="Arial" pitchFamily="34" charset="0"/>
              <a:buChar char="•"/>
              <a:tabLst/>
              <a:defRPr/>
            </a:pPr>
            <a:r>
              <a:rPr kumimoji="0" lang="en-US" sz="2400" b="1" i="0" u="none" strike="noStrike" kern="1200" cap="none" spc="0" normalizeH="0" baseline="0" noProof="0" dirty="0">
                <a:ln>
                  <a:noFill/>
                </a:ln>
                <a:solidFill>
                  <a:srgbClr val="FF0000"/>
                </a:solidFill>
                <a:effectLst/>
                <a:uLnTx/>
                <a:uFillTx/>
                <a:latin typeface="+mj-lt"/>
              </a:rPr>
              <a:t>Majority of urban councils (81%) had 5 year development plans.</a:t>
            </a:r>
          </a:p>
          <a:p>
            <a:pPr marL="342900" marR="0" lvl="0" indent="-342900" algn="just" defTabSz="914400" rtl="0" eaLnBrk="1" fontAlgn="auto" latinLnBrk="0" hangingPunct="1">
              <a:lnSpc>
                <a:spcPct val="120000"/>
              </a:lnSpc>
              <a:spcAft>
                <a:spcPts val="0"/>
              </a:spcAft>
              <a:buClrTx/>
              <a:buSzTx/>
              <a:buFont typeface="Arial" pitchFamily="34" charset="0"/>
              <a:buChar char="•"/>
              <a:tabLst/>
              <a:defRPr/>
            </a:pPr>
            <a:r>
              <a:rPr kumimoji="0" lang="en-US" sz="2400" b="1" i="0" u="none" strike="noStrike" kern="1200" cap="none" spc="0" normalizeH="0" baseline="0" noProof="0" dirty="0">
                <a:ln>
                  <a:noFill/>
                </a:ln>
                <a:solidFill>
                  <a:srgbClr val="003300"/>
                </a:solidFill>
                <a:effectLst/>
                <a:uLnTx/>
                <a:uFillTx/>
                <a:latin typeface="+mj-lt"/>
              </a:rPr>
              <a:t>MCs recorded the highest share with 5 YR </a:t>
            </a:r>
            <a:r>
              <a:rPr kumimoji="0" lang="en-US" sz="2400" b="1" i="0" u="none" strike="noStrike" kern="1200" cap="none" spc="0" normalizeH="0" baseline="0" noProof="0" dirty="0" err="1">
                <a:ln>
                  <a:noFill/>
                </a:ln>
                <a:solidFill>
                  <a:srgbClr val="003300"/>
                </a:solidFill>
                <a:effectLst/>
                <a:uLnTx/>
                <a:uFillTx/>
                <a:latin typeface="+mj-lt"/>
              </a:rPr>
              <a:t>Devt</a:t>
            </a:r>
            <a:r>
              <a:rPr kumimoji="0" lang="en-US" sz="2400" b="1" i="0" u="none" strike="noStrike" kern="1200" cap="none" spc="0" normalizeH="0" baseline="0" noProof="0" dirty="0">
                <a:ln>
                  <a:noFill/>
                </a:ln>
                <a:solidFill>
                  <a:srgbClr val="003300"/>
                </a:solidFill>
                <a:effectLst/>
                <a:uLnTx/>
                <a:uFillTx/>
                <a:latin typeface="+mj-lt"/>
              </a:rPr>
              <a:t> Plans at 90%.</a:t>
            </a:r>
          </a:p>
          <a:p>
            <a:pPr marL="342900" marR="0" lvl="0" indent="-342900" algn="just" defTabSz="914400" rtl="0" eaLnBrk="1" fontAlgn="auto" latinLnBrk="0" hangingPunct="1">
              <a:lnSpc>
                <a:spcPct val="120000"/>
              </a:lnSpc>
              <a:spcAft>
                <a:spcPts val="0"/>
              </a:spcAft>
              <a:buClrTx/>
              <a:buSzTx/>
              <a:buFont typeface="Arial" pitchFamily="34" charset="0"/>
              <a:buChar char="•"/>
              <a:tabLst/>
              <a:defRPr/>
            </a:pPr>
            <a:r>
              <a:rPr kumimoji="0" lang="en-US" sz="2400" b="1" i="0" u="none" strike="noStrike" kern="1200" cap="none" spc="0" normalizeH="0" baseline="0" noProof="0" dirty="0">
                <a:ln>
                  <a:noFill/>
                </a:ln>
                <a:solidFill>
                  <a:srgbClr val="003300"/>
                </a:solidFill>
                <a:effectLst/>
                <a:uLnTx/>
                <a:uFillTx/>
                <a:latin typeface="+mj-lt"/>
              </a:rPr>
              <a:t>Cities recorded 78% while TCs had the lowest at 75%. </a:t>
            </a:r>
          </a:p>
          <a:p>
            <a:pPr marL="342900" marR="0" lvl="0" indent="-342900" algn="just" defTabSz="914400" rtl="0" eaLnBrk="1" fontAlgn="auto" latinLnBrk="0" hangingPunct="1">
              <a:lnSpc>
                <a:spcPct val="120000"/>
              </a:lnSpc>
              <a:spcAft>
                <a:spcPts val="0"/>
              </a:spcAft>
              <a:buClrTx/>
              <a:buSzTx/>
              <a:buFont typeface="Arial" pitchFamily="34" charset="0"/>
              <a:buChar char="•"/>
              <a:tabLst/>
              <a:defRPr/>
            </a:pPr>
            <a:r>
              <a:rPr kumimoji="0" lang="en-US" sz="2400" b="1" i="0" u="none" strike="noStrike" kern="1200" cap="none" spc="0" normalizeH="0" baseline="0" noProof="0" dirty="0" err="1">
                <a:ln>
                  <a:noFill/>
                </a:ln>
                <a:solidFill>
                  <a:schemeClr val="tx1"/>
                </a:solidFill>
                <a:effectLst/>
                <a:uLnTx/>
                <a:uFillTx/>
                <a:latin typeface="+mj-lt"/>
              </a:rPr>
              <a:t>Arua</a:t>
            </a:r>
            <a:r>
              <a:rPr kumimoji="0" lang="en-US" sz="2400" b="1" i="0" u="none" strike="noStrike" kern="1200" cap="none" spc="0" normalizeH="0" baseline="0" noProof="0" dirty="0">
                <a:ln>
                  <a:noFill/>
                </a:ln>
                <a:solidFill>
                  <a:schemeClr val="tx1"/>
                </a:solidFill>
                <a:effectLst/>
                <a:uLnTx/>
                <a:uFillTx/>
                <a:latin typeface="+mj-lt"/>
              </a:rPr>
              <a:t> and </a:t>
            </a:r>
            <a:r>
              <a:rPr kumimoji="0" lang="en-US" sz="2400" b="1" i="0" u="none" strike="noStrike" kern="1200" cap="none" spc="0" normalizeH="0" baseline="0" noProof="0" dirty="0" err="1">
                <a:ln>
                  <a:noFill/>
                </a:ln>
                <a:solidFill>
                  <a:schemeClr val="tx1"/>
                </a:solidFill>
                <a:effectLst/>
                <a:uLnTx/>
                <a:uFillTx/>
                <a:latin typeface="+mj-lt"/>
              </a:rPr>
              <a:t>Gulu</a:t>
            </a:r>
            <a:r>
              <a:rPr kumimoji="0" lang="en-US" sz="2400" b="1" i="0" u="none" strike="noStrike" kern="1200" cap="none" spc="0" normalizeH="0" baseline="0" noProof="0" dirty="0">
                <a:ln>
                  <a:noFill/>
                </a:ln>
                <a:solidFill>
                  <a:schemeClr val="tx1"/>
                </a:solidFill>
                <a:effectLst/>
                <a:uLnTx/>
                <a:uFillTx/>
                <a:latin typeface="+mj-lt"/>
              </a:rPr>
              <a:t> cities did not have 5 Yr </a:t>
            </a:r>
            <a:r>
              <a:rPr kumimoji="0" lang="en-US" sz="2400" b="1" i="0" u="none" strike="noStrike" kern="1200" cap="none" spc="0" normalizeH="0" baseline="0" noProof="0" dirty="0" err="1">
                <a:ln>
                  <a:noFill/>
                </a:ln>
                <a:solidFill>
                  <a:schemeClr val="tx1"/>
                </a:solidFill>
                <a:effectLst/>
                <a:uLnTx/>
                <a:uFillTx/>
                <a:latin typeface="+mj-lt"/>
              </a:rPr>
              <a:t>Devt</a:t>
            </a:r>
            <a:r>
              <a:rPr kumimoji="0" lang="en-US" sz="2400" b="1" i="0" u="none" strike="noStrike" kern="1200" cap="none" spc="0" normalizeH="0" baseline="0" noProof="0" dirty="0">
                <a:ln>
                  <a:noFill/>
                </a:ln>
                <a:solidFill>
                  <a:schemeClr val="tx1"/>
                </a:solidFill>
                <a:effectLst/>
                <a:uLnTx/>
                <a:uFillTx/>
                <a:latin typeface="+mj-lt"/>
              </a:rPr>
              <a:t> Plans.</a:t>
            </a:r>
          </a:p>
          <a:p>
            <a:pPr marL="342900" marR="0" lvl="0" indent="-342900" algn="just" defTabSz="914400" rtl="0" eaLnBrk="1" fontAlgn="auto" latinLnBrk="0" hangingPunct="1">
              <a:lnSpc>
                <a:spcPct val="120000"/>
              </a:lnSpc>
              <a:spcAft>
                <a:spcPts val="0"/>
              </a:spcAft>
              <a:buClrTx/>
              <a:buSzTx/>
              <a:buFont typeface="Arial" pitchFamily="34" charset="0"/>
              <a:buChar char="•"/>
              <a:tabLst/>
              <a:defRPr/>
            </a:pPr>
            <a:r>
              <a:rPr kumimoji="0" lang="en-US" sz="2400" b="1" i="0" u="none" strike="noStrike" kern="1200" cap="none" spc="0" normalizeH="0" baseline="0" noProof="0" dirty="0">
                <a:ln>
                  <a:noFill/>
                </a:ln>
                <a:solidFill>
                  <a:srgbClr val="0000CC"/>
                </a:solidFill>
                <a:effectLst/>
                <a:uLnTx/>
                <a:uFillTx/>
                <a:latin typeface="+mj-lt"/>
              </a:rPr>
              <a:t>Many cities were in the process of developing the said plans</a:t>
            </a:r>
            <a:r>
              <a:rPr kumimoji="0" lang="en-US" sz="2400" b="1" i="0" u="none" strike="noStrike" kern="1200" cap="none" spc="0" normalizeH="0" baseline="0" noProof="0" dirty="0">
                <a:ln>
                  <a:noFill/>
                </a:ln>
                <a:solidFill>
                  <a:srgbClr val="0070C0"/>
                </a:solidFill>
                <a:effectLst/>
                <a:uLnTx/>
                <a:uFillTx/>
                <a:latin typeface="+mj-lt"/>
              </a:rPr>
              <a:t>. </a:t>
            </a:r>
          </a:p>
          <a:p>
            <a:pPr marL="342900" marR="0" lvl="0" indent="-342900" algn="just" defTabSz="914400" rtl="0" eaLnBrk="1" fontAlgn="auto" latinLnBrk="0" hangingPunct="1">
              <a:lnSpc>
                <a:spcPct val="120000"/>
              </a:lnSpc>
              <a:spcAft>
                <a:spcPts val="0"/>
              </a:spcAft>
              <a:buClrTx/>
              <a:buSzTx/>
              <a:buFont typeface="Arial" pitchFamily="34" charset="0"/>
              <a:buChar char="•"/>
              <a:tabLst/>
              <a:defRPr/>
            </a:pPr>
            <a:r>
              <a:rPr kumimoji="0" lang="en-US" sz="2400" b="1" i="0" u="none" strike="noStrike" kern="1200" cap="none" spc="0" normalizeH="0" baseline="0" noProof="0" dirty="0">
                <a:ln>
                  <a:noFill/>
                </a:ln>
                <a:solidFill>
                  <a:schemeClr val="tx1"/>
                </a:solidFill>
                <a:effectLst/>
                <a:uLnTx/>
                <a:uFillTx/>
                <a:latin typeface="+mj-lt"/>
              </a:rPr>
              <a:t>Lack of a 5 Yr </a:t>
            </a:r>
            <a:r>
              <a:rPr kumimoji="0" lang="en-US" sz="2400" b="1" i="0" u="none" strike="noStrike" kern="1200" cap="none" spc="0" normalizeH="0" baseline="0" noProof="0" dirty="0" err="1">
                <a:ln>
                  <a:noFill/>
                </a:ln>
                <a:solidFill>
                  <a:schemeClr val="tx1"/>
                </a:solidFill>
                <a:effectLst/>
                <a:uLnTx/>
                <a:uFillTx/>
                <a:latin typeface="+mj-lt"/>
              </a:rPr>
              <a:t>devt</a:t>
            </a:r>
            <a:r>
              <a:rPr kumimoji="0" lang="en-US" sz="2400" b="1" i="0" u="none" strike="noStrike" kern="1200" cap="none" spc="0" normalizeH="0" baseline="0" noProof="0" dirty="0">
                <a:ln>
                  <a:noFill/>
                </a:ln>
                <a:solidFill>
                  <a:schemeClr val="tx1"/>
                </a:solidFill>
                <a:effectLst/>
                <a:uLnTx/>
                <a:uFillTx/>
                <a:latin typeface="+mj-lt"/>
              </a:rPr>
              <a:t> plans attracts a penalty during the annual performance assessment by OPM hence hinders service delivery.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00"/>
            <a:ext cx="81534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Availability of 5 Year Development Plans…</a:t>
            </a:r>
          </a:p>
        </p:txBody>
      </p:sp>
      <p:sp>
        <p:nvSpPr>
          <p:cNvPr id="8" name="Content Placeholder 2"/>
          <p:cNvSpPr>
            <a:spLocks noGrp="1"/>
          </p:cNvSpPr>
          <p:nvPr>
            <p:ph idx="1"/>
          </p:nvPr>
        </p:nvSpPr>
        <p:spPr>
          <a:xfrm>
            <a:off x="0" y="4241800"/>
            <a:ext cx="9144000" cy="2590800"/>
          </a:xfrm>
          <a:solidFill>
            <a:srgbClr val="FFFFFF"/>
          </a:solidFill>
        </p:spPr>
        <p:txBody>
          <a:bodyPr>
            <a:normAutofit lnSpcReduction="10000"/>
          </a:bodyPr>
          <a:lstStyle/>
          <a:p>
            <a:pPr algn="just">
              <a:lnSpc>
                <a:spcPct val="120000"/>
              </a:lnSpc>
              <a:spcBef>
                <a:spcPts val="0"/>
              </a:spcBef>
              <a:buFont typeface="Wingdings" pitchFamily="2" charset="2"/>
              <a:buChar char="v"/>
            </a:pPr>
            <a:r>
              <a:rPr lang="en-US" sz="2400" b="1" dirty="0">
                <a:latin typeface="+mj-lt"/>
              </a:rPr>
              <a:t>Western region had the best performance as all urban councils had a 5 Yr </a:t>
            </a:r>
            <a:r>
              <a:rPr lang="en-US" sz="2400" b="1" dirty="0" err="1">
                <a:latin typeface="+mj-lt"/>
              </a:rPr>
              <a:t>devt</a:t>
            </a:r>
            <a:r>
              <a:rPr lang="en-US" sz="2400" b="1" dirty="0">
                <a:latin typeface="+mj-lt"/>
              </a:rPr>
              <a:t> plans at 100%.</a:t>
            </a:r>
          </a:p>
          <a:p>
            <a:pPr algn="just">
              <a:lnSpc>
                <a:spcPct val="120000"/>
              </a:lnSpc>
              <a:spcBef>
                <a:spcPts val="0"/>
              </a:spcBef>
              <a:buFont typeface="Wingdings" pitchFamily="2" charset="2"/>
              <a:buChar char="v"/>
            </a:pPr>
            <a:r>
              <a:rPr lang="en-US" sz="2400" b="1" dirty="0">
                <a:solidFill>
                  <a:srgbClr val="FF0066"/>
                </a:solidFill>
                <a:latin typeface="+mj-lt"/>
              </a:rPr>
              <a:t>Most urban councils in the Northern region lacked the 5 Yr </a:t>
            </a:r>
            <a:r>
              <a:rPr lang="en-US" sz="2400" b="1" dirty="0" err="1">
                <a:solidFill>
                  <a:srgbClr val="FF0066"/>
                </a:solidFill>
                <a:latin typeface="+mj-lt"/>
              </a:rPr>
              <a:t>devt</a:t>
            </a:r>
            <a:r>
              <a:rPr lang="en-US" sz="2400" b="1" dirty="0">
                <a:solidFill>
                  <a:srgbClr val="FF0066"/>
                </a:solidFill>
                <a:latin typeface="+mj-lt"/>
              </a:rPr>
              <a:t> plans (43%).</a:t>
            </a:r>
          </a:p>
          <a:p>
            <a:pPr algn="just">
              <a:lnSpc>
                <a:spcPct val="120000"/>
              </a:lnSpc>
              <a:spcBef>
                <a:spcPts val="0"/>
              </a:spcBef>
              <a:buFont typeface="Wingdings" pitchFamily="2" charset="2"/>
              <a:buChar char="v"/>
            </a:pPr>
            <a:r>
              <a:rPr lang="en-US" sz="2400" b="1" dirty="0">
                <a:latin typeface="+mj-lt"/>
              </a:rPr>
              <a:t>The poor performance of 57% was attributed to lack of 5 Yr </a:t>
            </a:r>
            <a:r>
              <a:rPr lang="en-US" sz="2400" b="1" dirty="0" err="1">
                <a:latin typeface="+mj-lt"/>
              </a:rPr>
              <a:t>devt</a:t>
            </a:r>
            <a:r>
              <a:rPr lang="en-US" sz="2400" b="1" dirty="0">
                <a:latin typeface="+mj-lt"/>
              </a:rPr>
              <a:t> plans by </a:t>
            </a:r>
            <a:r>
              <a:rPr lang="en-US" sz="2400" b="1" dirty="0" err="1">
                <a:latin typeface="+mj-lt"/>
              </a:rPr>
              <a:t>Arua</a:t>
            </a:r>
            <a:r>
              <a:rPr lang="en-US" sz="2400" b="1" dirty="0">
                <a:latin typeface="+mj-lt"/>
              </a:rPr>
              <a:t> and </a:t>
            </a:r>
            <a:r>
              <a:rPr lang="en-US" sz="2400" b="1" dirty="0" err="1">
                <a:latin typeface="+mj-lt"/>
              </a:rPr>
              <a:t>Gulu</a:t>
            </a:r>
            <a:r>
              <a:rPr lang="en-US" sz="2400" b="1" dirty="0">
                <a:latin typeface="+mj-lt"/>
              </a:rPr>
              <a:t> and </a:t>
            </a:r>
            <a:r>
              <a:rPr lang="en-US" sz="2400" b="1" dirty="0" err="1">
                <a:latin typeface="+mj-lt"/>
              </a:rPr>
              <a:t>Dokolo</a:t>
            </a:r>
            <a:r>
              <a:rPr lang="en-US" sz="2400" b="1" dirty="0">
                <a:latin typeface="+mj-lt"/>
              </a:rPr>
              <a:t> TC among others.</a:t>
            </a:r>
          </a:p>
        </p:txBody>
      </p:sp>
      <p:graphicFrame>
        <p:nvGraphicFramePr>
          <p:cNvPr id="5" name="Chart 4"/>
          <p:cNvGraphicFramePr/>
          <p:nvPr>
            <p:extLst>
              <p:ext uri="{D42A27DB-BD31-4B8C-83A1-F6EECF244321}">
                <p14:modId xmlns:p14="http://schemas.microsoft.com/office/powerpoint/2010/main" val="1357484079"/>
              </p:ext>
            </p:extLst>
          </p:nvPr>
        </p:nvGraphicFramePr>
        <p:xfrm>
          <a:off x="0" y="762000"/>
          <a:ext cx="9144000" cy="347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Implementation of PDPs and DPS</a:t>
            </a:r>
          </a:p>
        </p:txBody>
      </p:sp>
      <p:sp>
        <p:nvSpPr>
          <p:cNvPr id="5" name="Content Placeholder 2"/>
          <p:cNvSpPr>
            <a:spLocks noGrp="1"/>
          </p:cNvSpPr>
          <p:nvPr>
            <p:ph idx="1"/>
          </p:nvPr>
        </p:nvSpPr>
        <p:spPr>
          <a:xfrm>
            <a:off x="0" y="3962400"/>
            <a:ext cx="9144000" cy="2895600"/>
          </a:xfrm>
          <a:solidFill>
            <a:srgbClr val="CCFFFF"/>
          </a:solidFill>
        </p:spPr>
        <p:txBody>
          <a:bodyPr>
            <a:normAutofit lnSpcReduction="10000"/>
          </a:bodyPr>
          <a:lstStyle/>
          <a:p>
            <a:pPr algn="just">
              <a:lnSpc>
                <a:spcPct val="120000"/>
              </a:lnSpc>
              <a:spcBef>
                <a:spcPts val="0"/>
              </a:spcBef>
              <a:buFont typeface="Wingdings" pitchFamily="2" charset="2"/>
              <a:buChar char="v"/>
            </a:pPr>
            <a:r>
              <a:rPr lang="en-US" sz="2400" b="1" dirty="0">
                <a:solidFill>
                  <a:srgbClr val="FF0000"/>
                </a:solidFill>
              </a:rPr>
              <a:t>Majority of MCs at 33% implemented between 11 to 20%.</a:t>
            </a:r>
          </a:p>
          <a:p>
            <a:pPr algn="just">
              <a:lnSpc>
                <a:spcPct val="120000"/>
              </a:lnSpc>
              <a:spcBef>
                <a:spcPts val="0"/>
              </a:spcBef>
              <a:buFont typeface="Wingdings" pitchFamily="2" charset="2"/>
              <a:buChar char="v"/>
            </a:pPr>
            <a:r>
              <a:rPr lang="en-US" sz="2400" b="1" dirty="0"/>
              <a:t>Majority of TCs at 48% implemented between 0 to 10%. </a:t>
            </a:r>
            <a:endParaRPr lang="en-US" sz="2000" b="1" dirty="0">
              <a:latin typeface="+mj-lt"/>
            </a:endParaRPr>
          </a:p>
          <a:p>
            <a:pPr algn="just">
              <a:lnSpc>
                <a:spcPct val="120000"/>
              </a:lnSpc>
              <a:spcBef>
                <a:spcPts val="0"/>
              </a:spcBef>
              <a:buFont typeface="Wingdings" pitchFamily="2" charset="2"/>
              <a:buChar char="v"/>
            </a:pPr>
            <a:r>
              <a:rPr lang="en-US" sz="2000" b="1" dirty="0">
                <a:solidFill>
                  <a:srgbClr val="0033CC"/>
                </a:solidFill>
                <a:latin typeface="+mj-lt"/>
              </a:rPr>
              <a:t>Overall, implementation of PDPs in Uganda’s urban areas is only at 10%. </a:t>
            </a:r>
          </a:p>
          <a:p>
            <a:pPr algn="just">
              <a:lnSpc>
                <a:spcPct val="120000"/>
              </a:lnSpc>
              <a:spcBef>
                <a:spcPts val="0"/>
              </a:spcBef>
              <a:buFont typeface="Wingdings" pitchFamily="2" charset="2"/>
              <a:buChar char="v"/>
            </a:pPr>
            <a:r>
              <a:rPr lang="en-US" sz="2000" b="1" dirty="0">
                <a:latin typeface="+mj-lt"/>
              </a:rPr>
              <a:t>Most PDPs expired before they were implemented.</a:t>
            </a:r>
          </a:p>
          <a:p>
            <a:pPr algn="just">
              <a:lnSpc>
                <a:spcPct val="120000"/>
              </a:lnSpc>
              <a:spcBef>
                <a:spcPts val="0"/>
              </a:spcBef>
              <a:buFont typeface="Wingdings" pitchFamily="2" charset="2"/>
              <a:buChar char="v"/>
            </a:pPr>
            <a:r>
              <a:rPr lang="en-US" sz="2000" b="1" dirty="0">
                <a:solidFill>
                  <a:srgbClr val="0033CC"/>
                </a:solidFill>
                <a:latin typeface="+mj-lt"/>
              </a:rPr>
              <a:t>Low levels of implementation were attributed to; </a:t>
            </a:r>
          </a:p>
          <a:p>
            <a:pPr lvl="1" algn="just">
              <a:lnSpc>
                <a:spcPct val="120000"/>
              </a:lnSpc>
              <a:spcBef>
                <a:spcPts val="0"/>
              </a:spcBef>
              <a:buFont typeface="Wingdings" pitchFamily="2" charset="2"/>
              <a:buChar char="v"/>
            </a:pPr>
            <a:r>
              <a:rPr lang="en-US" sz="1800" b="1" dirty="0">
                <a:solidFill>
                  <a:srgbClr val="0033CC"/>
                </a:solidFill>
                <a:latin typeface="+mj-lt"/>
              </a:rPr>
              <a:t>complex land tenure system which makes land acquisition very costly.</a:t>
            </a:r>
          </a:p>
          <a:p>
            <a:pPr lvl="1" algn="just">
              <a:lnSpc>
                <a:spcPct val="120000"/>
              </a:lnSpc>
              <a:spcBef>
                <a:spcPts val="0"/>
              </a:spcBef>
              <a:buFont typeface="Wingdings" pitchFamily="2" charset="2"/>
              <a:buChar char="v"/>
            </a:pPr>
            <a:r>
              <a:rPr lang="en-US" sz="1800" b="1" dirty="0">
                <a:latin typeface="+mj-lt"/>
              </a:rPr>
              <a:t>Inadequate funding and non-prioritization of physical planning activities</a:t>
            </a:r>
          </a:p>
          <a:p>
            <a:pPr lvl="1" algn="just">
              <a:lnSpc>
                <a:spcPct val="120000"/>
              </a:lnSpc>
              <a:spcBef>
                <a:spcPts val="0"/>
              </a:spcBef>
              <a:buFont typeface="Wingdings" pitchFamily="2" charset="2"/>
              <a:buChar char="v"/>
            </a:pPr>
            <a:r>
              <a:rPr lang="en-US" sz="1800" b="1" dirty="0">
                <a:latin typeface="+mj-lt"/>
              </a:rPr>
              <a:t>Weak institutional and enforcement capacity and urban poverty.  </a:t>
            </a:r>
          </a:p>
          <a:p>
            <a:endParaRPr lang="en-US" sz="2000" dirty="0">
              <a:latin typeface="+mj-lt"/>
            </a:endParaRPr>
          </a:p>
        </p:txBody>
      </p:sp>
      <p:sp>
        <p:nvSpPr>
          <p:cNvPr id="6" name="Content Placeholder 2"/>
          <p:cNvSpPr txBox="1">
            <a:spLocks/>
          </p:cNvSpPr>
          <p:nvPr/>
        </p:nvSpPr>
        <p:spPr>
          <a:xfrm>
            <a:off x="0" y="762000"/>
            <a:ext cx="9144000" cy="6096000"/>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rgbClr val="FF0000"/>
              </a:solidFill>
              <a:effectLst/>
              <a:uLnTx/>
              <a:uFillTx/>
              <a:latin typeface="Agency FB" pitchFamily="34" charset="0"/>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chemeClr val="tx1"/>
              </a:solidFill>
              <a:effectLst/>
              <a:uLnTx/>
              <a:uFillTx/>
              <a:latin typeface="Agency FB" pitchFamily="34" charset="0"/>
              <a:ea typeface="+mn-ea"/>
              <a:cs typeface="+mn-cs"/>
            </a:endParaRPr>
          </a:p>
        </p:txBody>
      </p:sp>
      <p:graphicFrame>
        <p:nvGraphicFramePr>
          <p:cNvPr id="7" name="Chart 6"/>
          <p:cNvGraphicFramePr/>
          <p:nvPr>
            <p:extLst>
              <p:ext uri="{D42A27DB-BD31-4B8C-83A1-F6EECF244321}">
                <p14:modId xmlns:p14="http://schemas.microsoft.com/office/powerpoint/2010/main" val="3839571193"/>
              </p:ext>
            </p:extLst>
          </p:nvPr>
        </p:nvGraphicFramePr>
        <p:xfrm>
          <a:off x="0" y="585646"/>
          <a:ext cx="5181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5181600" y="762000"/>
            <a:ext cx="3962400" cy="2667000"/>
          </a:xfrm>
          <a:prstGeom prst="rect">
            <a:avLst/>
          </a:prstGeom>
          <a:solidFill>
            <a:srgbClr val="CCFFFF"/>
          </a:solidFill>
        </p:spPr>
        <p:txBody>
          <a:bodyPr vert="horz" lIns="91440" tIns="45720" rIns="91440" bIns="45720" rtlCol="0">
            <a:normAutofit fontScale="25000" lnSpcReduction="20000"/>
          </a:bodyPr>
          <a:lstStyle/>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7400" b="1" i="0" u="none" strike="noStrike" kern="1200" cap="none" spc="0" normalizeH="0" baseline="0" noProof="0" dirty="0">
                <a:ln>
                  <a:noFill/>
                </a:ln>
                <a:solidFill>
                  <a:srgbClr val="FF0000"/>
                </a:solidFill>
                <a:effectLst/>
                <a:uLnTx/>
                <a:uFillTx/>
                <a:latin typeface="+mj-lt"/>
              </a:rPr>
              <a:t>60% of urban councils implemented between 0 to 40% of their PDPs.</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7400" b="1" i="0" u="none" strike="noStrike" kern="1200" cap="none" spc="0" normalizeH="0" baseline="0" noProof="0" dirty="0">
                <a:ln>
                  <a:noFill/>
                </a:ln>
                <a:solidFill>
                  <a:schemeClr val="tx1"/>
                </a:solidFill>
                <a:effectLst/>
                <a:uLnTx/>
                <a:uFillTx/>
                <a:latin typeface="+mj-lt"/>
              </a:rPr>
              <a:t>Almost two-thirds of urban councils implemented less than 40% of their PDPs.</a:t>
            </a:r>
          </a:p>
          <a:p>
            <a:pPr marL="342900" marR="0" lvl="0" indent="-342900" algn="just" defTabSz="914400" rtl="0" eaLnBrk="1" fontAlgn="auto" latinLnBrk="0" hangingPunct="1">
              <a:lnSpc>
                <a:spcPct val="120000"/>
              </a:lnSpc>
              <a:spcAft>
                <a:spcPts val="0"/>
              </a:spcAft>
              <a:buClrTx/>
              <a:buSzTx/>
              <a:buFont typeface="Wingdings" pitchFamily="2" charset="2"/>
              <a:buChar char="v"/>
              <a:tabLst/>
              <a:defRPr/>
            </a:pPr>
            <a:r>
              <a:rPr kumimoji="0" lang="en-US" sz="7400" b="1" i="0" u="none" strike="noStrike" kern="1200" cap="none" spc="0" normalizeH="0" baseline="0" noProof="0" dirty="0">
                <a:ln>
                  <a:noFill/>
                </a:ln>
                <a:solidFill>
                  <a:srgbClr val="FF0000"/>
                </a:solidFill>
                <a:effectLst/>
                <a:uLnTx/>
                <a:uFillTx/>
                <a:latin typeface="+mj-lt"/>
              </a:rPr>
              <a:t>This implies low levels of implementation of PDPs in urban areas.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292"/>
            <a:ext cx="8157028"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Source of Funding for Spatial Planning</a:t>
            </a:r>
          </a:p>
        </p:txBody>
      </p:sp>
      <p:sp>
        <p:nvSpPr>
          <p:cNvPr id="9" name="Content Placeholder 2"/>
          <p:cNvSpPr>
            <a:spLocks noGrp="1"/>
          </p:cNvSpPr>
          <p:nvPr>
            <p:ph idx="1"/>
          </p:nvPr>
        </p:nvSpPr>
        <p:spPr>
          <a:xfrm>
            <a:off x="0" y="3962400"/>
            <a:ext cx="9144000" cy="2895600"/>
          </a:xfrm>
          <a:solidFill>
            <a:srgbClr val="CCFFFF"/>
          </a:solidFill>
        </p:spPr>
        <p:txBody>
          <a:bodyPr>
            <a:normAutofit/>
          </a:bodyPr>
          <a:lstStyle/>
          <a:p>
            <a:pPr algn="just">
              <a:lnSpc>
                <a:spcPct val="120000"/>
              </a:lnSpc>
              <a:spcBef>
                <a:spcPts val="0"/>
              </a:spcBef>
              <a:buFont typeface="Wingdings" pitchFamily="2" charset="2"/>
              <a:buChar char="v"/>
            </a:pPr>
            <a:r>
              <a:rPr lang="en-US" sz="2000" b="1" dirty="0">
                <a:solidFill>
                  <a:srgbClr val="FF0000"/>
                </a:solidFill>
                <a:latin typeface="+mj-lt"/>
              </a:rPr>
              <a:t>Central region use locally raised revenue to fund their PDPs at 67%.</a:t>
            </a:r>
          </a:p>
          <a:p>
            <a:pPr algn="just">
              <a:lnSpc>
                <a:spcPct val="120000"/>
              </a:lnSpc>
              <a:spcBef>
                <a:spcPts val="0"/>
              </a:spcBef>
              <a:buFont typeface="Wingdings" pitchFamily="2" charset="2"/>
              <a:buChar char="v"/>
            </a:pPr>
            <a:r>
              <a:rPr lang="en-US" sz="2000" b="1" dirty="0">
                <a:solidFill>
                  <a:srgbClr val="7030A0"/>
                </a:solidFill>
                <a:latin typeface="+mj-lt"/>
              </a:rPr>
              <a:t>North region depended on central government funding at 63%.</a:t>
            </a:r>
          </a:p>
          <a:p>
            <a:pPr algn="just">
              <a:lnSpc>
                <a:spcPct val="120000"/>
              </a:lnSpc>
              <a:spcBef>
                <a:spcPts val="0"/>
              </a:spcBef>
              <a:buFont typeface="Wingdings" pitchFamily="2" charset="2"/>
              <a:buChar char="v"/>
            </a:pPr>
            <a:r>
              <a:rPr lang="en-US" sz="2000" b="1" dirty="0">
                <a:latin typeface="+mj-lt"/>
              </a:rPr>
              <a:t>Eastern region depended on donor funding (67%).</a:t>
            </a:r>
          </a:p>
          <a:p>
            <a:pPr algn="just">
              <a:lnSpc>
                <a:spcPct val="120000"/>
              </a:lnSpc>
              <a:spcBef>
                <a:spcPts val="0"/>
              </a:spcBef>
              <a:buFont typeface="Wingdings" pitchFamily="2" charset="2"/>
              <a:buChar char="v"/>
            </a:pPr>
            <a:r>
              <a:rPr lang="en-US" sz="2000" b="1" dirty="0">
                <a:solidFill>
                  <a:srgbClr val="FF0066"/>
                </a:solidFill>
                <a:latin typeface="+mj-lt"/>
              </a:rPr>
              <a:t>Western region depended equally on central government and donor funding both contributing 40% each.</a:t>
            </a:r>
          </a:p>
          <a:p>
            <a:pPr algn="just">
              <a:lnSpc>
                <a:spcPct val="120000"/>
              </a:lnSpc>
              <a:spcBef>
                <a:spcPts val="0"/>
              </a:spcBef>
              <a:buFont typeface="Wingdings" pitchFamily="2" charset="2"/>
              <a:buChar char="v"/>
            </a:pPr>
            <a:r>
              <a:rPr lang="en-US" sz="2000" b="1" dirty="0">
                <a:latin typeface="+mj-lt"/>
              </a:rPr>
              <a:t>Central Government should balance its efforts in other regions for equitable and balanced urban development.</a:t>
            </a:r>
          </a:p>
        </p:txBody>
      </p:sp>
      <p:sp>
        <p:nvSpPr>
          <p:cNvPr id="5" name="Content Placeholder 2"/>
          <p:cNvSpPr txBox="1">
            <a:spLocks/>
          </p:cNvSpPr>
          <p:nvPr/>
        </p:nvSpPr>
        <p:spPr>
          <a:xfrm>
            <a:off x="0" y="838200"/>
            <a:ext cx="9144000" cy="6019800"/>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chemeClr val="tx1"/>
              </a:solidFill>
              <a:effectLst/>
              <a:uLnTx/>
              <a:uFillTx/>
              <a:latin typeface="Agency FB" pitchFamily="34" charset="0"/>
              <a:ea typeface="+mn-ea"/>
              <a:cs typeface="+mn-cs"/>
            </a:endParaRPr>
          </a:p>
        </p:txBody>
      </p:sp>
      <p:graphicFrame>
        <p:nvGraphicFramePr>
          <p:cNvPr id="8" name="Chart 7">
            <a:extLst>
              <a:ext uri="{FF2B5EF4-FFF2-40B4-BE49-F238E27FC236}">
                <a16:creationId xmlns:a16="http://schemas.microsoft.com/office/drawing/2014/main" id="{B3CB0899-7890-4E50-9304-308F3A5E2A69}"/>
              </a:ext>
            </a:extLst>
          </p:cNvPr>
          <p:cNvGraphicFramePr>
            <a:graphicFrameLocks/>
          </p:cNvGraphicFramePr>
          <p:nvPr>
            <p:extLst>
              <p:ext uri="{D42A27DB-BD31-4B8C-83A1-F6EECF244321}">
                <p14:modId xmlns:p14="http://schemas.microsoft.com/office/powerpoint/2010/main" val="274940122"/>
              </p:ext>
            </p:extLst>
          </p:nvPr>
        </p:nvGraphicFramePr>
        <p:xfrm>
          <a:off x="0" y="533400"/>
          <a:ext cx="91440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561692"/>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200" b="1" dirty="0">
                <a:ln w="0"/>
                <a:solidFill>
                  <a:schemeClr val="accent3">
                    <a:lumMod val="75000"/>
                  </a:schemeClr>
                </a:solidFill>
                <a:effectLst/>
              </a:rPr>
              <a:t>Source of Funding for Spatial Planning…</a:t>
            </a:r>
          </a:p>
        </p:txBody>
      </p:sp>
      <p:sp>
        <p:nvSpPr>
          <p:cNvPr id="6" name="Content Placeholder 5"/>
          <p:cNvSpPr>
            <a:spLocks noGrp="1"/>
          </p:cNvSpPr>
          <p:nvPr>
            <p:ph idx="1"/>
          </p:nvPr>
        </p:nvSpPr>
        <p:spPr>
          <a:xfrm>
            <a:off x="0" y="838200"/>
            <a:ext cx="9144000" cy="6019800"/>
          </a:xfrm>
          <a:solidFill>
            <a:srgbClr val="CCFFFF"/>
          </a:solidFill>
        </p:spPr>
        <p:txBody>
          <a:bodyPr>
            <a:normAutofit/>
          </a:bodyPr>
          <a:lstStyle/>
          <a:p>
            <a:pPr algn="just">
              <a:lnSpc>
                <a:spcPct val="120000"/>
              </a:lnSpc>
              <a:spcBef>
                <a:spcPts val="0"/>
              </a:spcBef>
              <a:buFont typeface="Wingdings" pitchFamily="2" charset="2"/>
              <a:buChar char="v"/>
            </a:pPr>
            <a:r>
              <a:rPr lang="en-US" sz="2400" b="1" dirty="0">
                <a:solidFill>
                  <a:srgbClr val="FF0000"/>
                </a:solidFill>
                <a:latin typeface="+mj-lt"/>
              </a:rPr>
              <a:t>Cities depended more on donor funding at 87% than Central Govt funding at only 13% (</a:t>
            </a:r>
            <a:r>
              <a:rPr lang="en-US" sz="2400" b="1" dirty="0"/>
              <a:t>USMID funded while at MC level).</a:t>
            </a:r>
          </a:p>
          <a:p>
            <a:pPr algn="just">
              <a:lnSpc>
                <a:spcPct val="120000"/>
              </a:lnSpc>
              <a:spcBef>
                <a:spcPts val="0"/>
              </a:spcBef>
              <a:buFont typeface="Wingdings" pitchFamily="2" charset="2"/>
              <a:buChar char="v"/>
            </a:pPr>
            <a:r>
              <a:rPr lang="en-US" sz="2400" b="1" dirty="0">
                <a:solidFill>
                  <a:srgbClr val="00B050"/>
                </a:solidFill>
                <a:latin typeface="+mj-lt"/>
              </a:rPr>
              <a:t>Local revenue was the major source of funding for the MCs at 50% with Central Govt and donor community at 25% each.</a:t>
            </a:r>
          </a:p>
          <a:p>
            <a:pPr algn="just">
              <a:lnSpc>
                <a:spcPct val="120000"/>
              </a:lnSpc>
              <a:spcBef>
                <a:spcPts val="0"/>
              </a:spcBef>
              <a:buFont typeface="Wingdings" pitchFamily="2" charset="2"/>
              <a:buChar char="v"/>
            </a:pPr>
            <a:r>
              <a:rPr lang="en-US" sz="2400" b="1" dirty="0">
                <a:latin typeface="+mj-lt"/>
              </a:rPr>
              <a:t>MCs had more capacity of generating local revenue and were good at prioritization of physical planning.</a:t>
            </a:r>
          </a:p>
          <a:p>
            <a:pPr algn="just">
              <a:lnSpc>
                <a:spcPct val="120000"/>
              </a:lnSpc>
              <a:spcBef>
                <a:spcPts val="0"/>
              </a:spcBef>
              <a:buFont typeface="Wingdings" pitchFamily="2" charset="2"/>
              <a:buChar char="v"/>
            </a:pPr>
            <a:r>
              <a:rPr lang="en-US" sz="2400" b="1" dirty="0">
                <a:solidFill>
                  <a:srgbClr val="7030A0"/>
                </a:solidFill>
                <a:latin typeface="+mj-lt"/>
              </a:rPr>
              <a:t>Central Government was the major source of funding for TCs at 67% and local revenue at 33%.</a:t>
            </a:r>
          </a:p>
          <a:p>
            <a:pPr algn="just">
              <a:lnSpc>
                <a:spcPct val="120000"/>
              </a:lnSpc>
              <a:spcBef>
                <a:spcPts val="0"/>
              </a:spcBef>
              <a:buFont typeface="Wingdings" pitchFamily="2" charset="2"/>
              <a:buChar char="v"/>
            </a:pPr>
            <a:r>
              <a:rPr lang="en-US" sz="2400" b="1" dirty="0">
                <a:latin typeface="+mj-lt"/>
              </a:rPr>
              <a:t>Central Govt should prioritize town councils because of their inability to generate adequate local revenue.</a:t>
            </a:r>
          </a:p>
          <a:p>
            <a:pPr algn="just">
              <a:lnSpc>
                <a:spcPct val="120000"/>
              </a:lnSpc>
              <a:spcBef>
                <a:spcPts val="0"/>
              </a:spcBef>
              <a:buFont typeface="Wingdings" pitchFamily="2" charset="2"/>
              <a:buChar char="v"/>
            </a:pPr>
            <a:r>
              <a:rPr lang="en-US" sz="2400" b="1" dirty="0">
                <a:solidFill>
                  <a:srgbClr val="C00000"/>
                </a:solidFill>
                <a:latin typeface="+mj-lt"/>
              </a:rPr>
              <a:t>MCs have demonstrated a good practice of using locally raised revenue in funding PDPs.</a:t>
            </a:r>
          </a:p>
        </p:txBody>
      </p:sp>
      <p:sp>
        <p:nvSpPr>
          <p:cNvPr id="5" name="Content Placeholder 2"/>
          <p:cNvSpPr txBox="1">
            <a:spLocks/>
          </p:cNvSpPr>
          <p:nvPr/>
        </p:nvSpPr>
        <p:spPr>
          <a:xfrm>
            <a:off x="0" y="838200"/>
            <a:ext cx="9144000" cy="6019800"/>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chemeClr val="tx1"/>
              </a:solidFill>
              <a:effectLst/>
              <a:uLnTx/>
              <a:uFillTx/>
              <a:latin typeface="Agency FB" pitchFamily="34" charset="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771" y="15642"/>
            <a:ext cx="80772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Implications</a:t>
            </a:r>
          </a:p>
        </p:txBody>
      </p:sp>
      <p:sp>
        <p:nvSpPr>
          <p:cNvPr id="6" name="Content Placeholder 2"/>
          <p:cNvSpPr>
            <a:spLocks noGrp="1"/>
          </p:cNvSpPr>
          <p:nvPr>
            <p:ph idx="1"/>
          </p:nvPr>
        </p:nvSpPr>
        <p:spPr>
          <a:xfrm>
            <a:off x="0" y="762000"/>
            <a:ext cx="9144000" cy="6019800"/>
          </a:xfrm>
          <a:solidFill>
            <a:srgbClr val="FFFFFF"/>
          </a:solidFill>
        </p:spPr>
        <p:txBody>
          <a:bodyPr>
            <a:normAutofit fontScale="70000" lnSpcReduction="20000"/>
          </a:bodyPr>
          <a:lstStyle/>
          <a:p>
            <a:pPr algn="just">
              <a:lnSpc>
                <a:spcPct val="110000"/>
              </a:lnSpc>
              <a:spcBef>
                <a:spcPts val="0"/>
              </a:spcBef>
              <a:buFont typeface="Wingdings" pitchFamily="2" charset="2"/>
              <a:buChar char="v"/>
            </a:pPr>
            <a:r>
              <a:rPr lang="en-US" sz="3500" b="1" dirty="0">
                <a:solidFill>
                  <a:srgbClr val="7030A0"/>
                </a:solidFill>
                <a:latin typeface="+mj-lt"/>
              </a:rPr>
              <a:t>The absence of PDPs has resulted into substantial growth of unplanned settlements that lack infrastructure and services.</a:t>
            </a:r>
          </a:p>
          <a:p>
            <a:pPr algn="just">
              <a:lnSpc>
                <a:spcPct val="110000"/>
              </a:lnSpc>
              <a:spcBef>
                <a:spcPts val="0"/>
              </a:spcBef>
              <a:buFont typeface="Wingdings" pitchFamily="2" charset="2"/>
              <a:buChar char="v"/>
            </a:pPr>
            <a:r>
              <a:rPr lang="en-US" sz="3500" b="1" dirty="0">
                <a:latin typeface="+mj-lt"/>
              </a:rPr>
              <a:t>Un-guided concentration in the urban core leading to squatter settlements and dispersion due to sprawl in the urban periphery.</a:t>
            </a:r>
          </a:p>
          <a:p>
            <a:pPr algn="just">
              <a:lnSpc>
                <a:spcPct val="110000"/>
              </a:lnSpc>
              <a:spcBef>
                <a:spcPts val="0"/>
              </a:spcBef>
              <a:buFont typeface="Wingdings" pitchFamily="2" charset="2"/>
              <a:buChar char="v"/>
            </a:pPr>
            <a:r>
              <a:rPr lang="en-US" sz="3500" b="1" dirty="0">
                <a:solidFill>
                  <a:srgbClr val="00B050"/>
                </a:solidFill>
                <a:latin typeface="+mj-lt"/>
              </a:rPr>
              <a:t>Significant urban expansion with developments taking place along major transportation routes, forming ribbon developments and scattered settlements. </a:t>
            </a:r>
          </a:p>
          <a:p>
            <a:pPr algn="just">
              <a:lnSpc>
                <a:spcPct val="110000"/>
              </a:lnSpc>
              <a:spcBef>
                <a:spcPts val="0"/>
              </a:spcBef>
              <a:buFont typeface="Wingdings" pitchFamily="2" charset="2"/>
              <a:buChar char="v"/>
            </a:pPr>
            <a:r>
              <a:rPr lang="en-US" sz="3500" b="1" dirty="0">
                <a:latin typeface="+mj-lt"/>
              </a:rPr>
              <a:t>Lack of access to basic infrastructure and services which are only limited within the CBD and the surrounding areas. </a:t>
            </a:r>
          </a:p>
          <a:p>
            <a:pPr algn="just">
              <a:lnSpc>
                <a:spcPct val="110000"/>
              </a:lnSpc>
              <a:spcBef>
                <a:spcPts val="0"/>
              </a:spcBef>
              <a:buFont typeface="Wingdings" pitchFamily="2" charset="2"/>
              <a:buChar char="v"/>
            </a:pPr>
            <a:r>
              <a:rPr lang="en-US" sz="3500" b="1" dirty="0">
                <a:solidFill>
                  <a:srgbClr val="FF0000"/>
                </a:solidFill>
                <a:latin typeface="+mj-lt"/>
              </a:rPr>
              <a:t>Provision of infrastructure and facilities has not matched with the pace of urban growth.</a:t>
            </a:r>
          </a:p>
          <a:p>
            <a:pPr algn="just">
              <a:lnSpc>
                <a:spcPct val="110000"/>
              </a:lnSpc>
              <a:spcBef>
                <a:spcPts val="0"/>
              </a:spcBef>
              <a:buFont typeface="Wingdings" pitchFamily="2" charset="2"/>
              <a:buChar char="v"/>
            </a:pPr>
            <a:r>
              <a:rPr lang="en-US" sz="3500" b="1" dirty="0">
                <a:latin typeface="+mj-lt"/>
              </a:rPr>
              <a:t>Urban development pattern is un-sustainable and renders service provision very costly.</a:t>
            </a:r>
          </a:p>
          <a:p>
            <a:endParaRPr lang="en-US" dirty="0">
              <a:latin typeface="+mj-lt"/>
            </a:endParaRPr>
          </a:p>
        </p:txBody>
      </p:sp>
      <p:sp>
        <p:nvSpPr>
          <p:cNvPr id="5" name="Content Placeholder 2"/>
          <p:cNvSpPr txBox="1">
            <a:spLocks/>
          </p:cNvSpPr>
          <p:nvPr/>
        </p:nvSpPr>
        <p:spPr>
          <a:xfrm>
            <a:off x="0" y="838200"/>
            <a:ext cx="9144000" cy="6019800"/>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chemeClr val="tx1"/>
              </a:solidFill>
              <a:effectLst/>
              <a:uLnTx/>
              <a:uFillTx/>
              <a:latin typeface="Agency FB"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550606"/>
          </a:xfrm>
        </p:spPr>
        <p:txBody>
          <a:bodyPr anchor="ctr">
            <a:normAutofit fontScale="90000"/>
          </a:bodyPr>
          <a:lstStyle/>
          <a:p>
            <a:r>
              <a:rPr lang="en-US" sz="3200" b="1" dirty="0">
                <a:solidFill>
                  <a:srgbClr val="FF0000"/>
                </a:solidFill>
                <a:effectLst/>
              </a:rPr>
              <a:t>The  Goal</a:t>
            </a:r>
          </a:p>
        </p:txBody>
      </p:sp>
      <p:sp>
        <p:nvSpPr>
          <p:cNvPr id="3" name="Content Placeholder 2"/>
          <p:cNvSpPr>
            <a:spLocks noGrp="1"/>
          </p:cNvSpPr>
          <p:nvPr>
            <p:ph idx="1"/>
          </p:nvPr>
        </p:nvSpPr>
        <p:spPr>
          <a:xfrm>
            <a:off x="990600" y="495300"/>
            <a:ext cx="8153400" cy="1143000"/>
          </a:xfrm>
        </p:spPr>
        <p:txBody>
          <a:bodyPr>
            <a:noAutofit/>
          </a:bodyPr>
          <a:lstStyle/>
          <a:p>
            <a:pPr algn="just">
              <a:spcBef>
                <a:spcPts val="0"/>
              </a:spcBef>
              <a:buFont typeface="Wingdings" pitchFamily="2" charset="2"/>
              <a:buChar char="q"/>
            </a:pPr>
            <a:r>
              <a:rPr lang="en-US" sz="2450" b="1" dirty="0">
                <a:latin typeface="+mj-lt"/>
              </a:rPr>
              <a:t>To produce through a participatory process the state of Urban Development sector report for Uganda 2022.</a:t>
            </a:r>
            <a:endParaRPr lang="en-US" sz="2450" b="1" dirty="0">
              <a:solidFill>
                <a:srgbClr val="0033CC"/>
              </a:solidFill>
              <a:latin typeface="+mj-lt"/>
            </a:endParaRPr>
          </a:p>
        </p:txBody>
      </p:sp>
      <p:sp>
        <p:nvSpPr>
          <p:cNvPr id="6" name="Date Placeholder 5">
            <a:extLst>
              <a:ext uri="{FF2B5EF4-FFF2-40B4-BE49-F238E27FC236}">
                <a16:creationId xmlns:a16="http://schemas.microsoft.com/office/drawing/2014/main" id="{68B7273C-B752-4DB4-BCC3-9A8B90E2A8B8}"/>
              </a:ext>
            </a:extLst>
          </p:cNvPr>
          <p:cNvSpPr>
            <a:spLocks noGrp="1"/>
          </p:cNvSpPr>
          <p:nvPr>
            <p:ph type="dt" sz="half" idx="10"/>
          </p:nvPr>
        </p:nvSpPr>
        <p:spPr/>
        <p:txBody>
          <a:bodyPr/>
          <a:lstStyle/>
          <a:p>
            <a:fld id="{7A8A6001-BE0C-45C7-B670-BC6BE31A3355}" type="datetime1">
              <a:rPr lang="en-US" smtClean="0"/>
              <a:t>12/1/2023</a:t>
            </a:fld>
            <a:endParaRPr lang="en-US"/>
          </a:p>
        </p:txBody>
      </p:sp>
      <p:sp>
        <p:nvSpPr>
          <p:cNvPr id="8" name="Slide Number Placeholder 7">
            <a:extLst>
              <a:ext uri="{FF2B5EF4-FFF2-40B4-BE49-F238E27FC236}">
                <a16:creationId xmlns:a16="http://schemas.microsoft.com/office/drawing/2014/main" id="{03268C8A-EAFF-4467-8C45-14EEEE775C59}"/>
              </a:ext>
            </a:extLst>
          </p:cNvPr>
          <p:cNvSpPr>
            <a:spLocks noGrp="1"/>
          </p:cNvSpPr>
          <p:nvPr>
            <p:ph type="sldNum" sz="quarter" idx="12"/>
          </p:nvPr>
        </p:nvSpPr>
        <p:spPr/>
        <p:txBody>
          <a:bodyPr/>
          <a:lstStyle/>
          <a:p>
            <a:fld id="{B98AC166-1B4F-47B9-BA79-3BAABD98AD8B}" type="slidenum">
              <a:rPr lang="en-US" smtClean="0"/>
              <a:t>4</a:t>
            </a:fld>
            <a:endParaRPr lang="en-US"/>
          </a:p>
        </p:txBody>
      </p:sp>
      <p:sp>
        <p:nvSpPr>
          <p:cNvPr id="4" name="Content Placeholder 2">
            <a:extLst>
              <a:ext uri="{FF2B5EF4-FFF2-40B4-BE49-F238E27FC236}">
                <a16:creationId xmlns:a16="http://schemas.microsoft.com/office/drawing/2014/main" id="{45C28842-2DBE-433D-9848-AE00501BB9F7}"/>
              </a:ext>
            </a:extLst>
          </p:cNvPr>
          <p:cNvSpPr txBox="1">
            <a:spLocks/>
          </p:cNvSpPr>
          <p:nvPr/>
        </p:nvSpPr>
        <p:spPr>
          <a:xfrm>
            <a:off x="990600" y="1676400"/>
            <a:ext cx="8153400" cy="51816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spcBef>
                <a:spcPts val="0"/>
              </a:spcBef>
              <a:buFont typeface="Wingdings 2"/>
              <a:buNone/>
            </a:pPr>
            <a:r>
              <a:rPr lang="en-US" sz="2400" b="1" dirty="0">
                <a:solidFill>
                  <a:srgbClr val="FF0000"/>
                </a:solidFill>
                <a:latin typeface="+mj-lt"/>
                <a:ea typeface="Times New Roman"/>
              </a:rPr>
              <a:t>Specific Objectives:</a:t>
            </a:r>
          </a:p>
          <a:p>
            <a:pPr marL="342900" marR="0" lvl="0" indent="-342900" algn="just">
              <a:lnSpc>
                <a:spcPct val="115000"/>
              </a:lnSpc>
              <a:spcBef>
                <a:spcPts val="0"/>
              </a:spcBef>
              <a:spcAft>
                <a:spcPts val="0"/>
              </a:spcAft>
              <a:buFont typeface="Symbol" panose="05050102010706020507" pitchFamily="18" charset="2"/>
              <a:buBlip>
                <a:blip r:embed="rId2"/>
              </a:buBlip>
            </a:pPr>
            <a:r>
              <a:rPr lang="en-US" sz="2400" b="1" dirty="0">
                <a:latin typeface="+mj-lt"/>
              </a:rPr>
              <a:t>Identify the key urban development issues/challenges, potentials/opportunities, and needs and provide information on appropriate strategies for implementation </a:t>
            </a:r>
          </a:p>
          <a:p>
            <a:pPr marL="342900" marR="0" lvl="0" indent="-342900" algn="just">
              <a:lnSpc>
                <a:spcPct val="115000"/>
              </a:lnSpc>
              <a:spcBef>
                <a:spcPts val="0"/>
              </a:spcBef>
              <a:spcAft>
                <a:spcPts val="0"/>
              </a:spcAft>
              <a:buFont typeface="Symbol" panose="05050102010706020507" pitchFamily="18" charset="2"/>
              <a:buBlip>
                <a:blip r:embed="rId2"/>
              </a:buBlip>
            </a:pPr>
            <a:r>
              <a:rPr lang="en-US" sz="2400" b="1" dirty="0">
                <a:latin typeface="+mj-lt"/>
              </a:rPr>
              <a:t>Identify institutional and policy strengths and weaknesses in the governance of urban areas and suggest areas for reform</a:t>
            </a:r>
          </a:p>
          <a:p>
            <a:pPr marL="342900" marR="0" lvl="0" indent="-342900" algn="just">
              <a:lnSpc>
                <a:spcPct val="115000"/>
              </a:lnSpc>
              <a:spcBef>
                <a:spcPts val="0"/>
              </a:spcBef>
              <a:spcAft>
                <a:spcPts val="0"/>
              </a:spcAft>
              <a:buFont typeface="Symbol" panose="05050102010706020507" pitchFamily="18" charset="2"/>
              <a:buBlip>
                <a:blip r:embed="rId2"/>
              </a:buBlip>
            </a:pPr>
            <a:r>
              <a:rPr lang="en-US" sz="2400" b="1" dirty="0">
                <a:latin typeface="+mj-lt"/>
              </a:rPr>
              <a:t>Identify and critically analyze the state of urban development </a:t>
            </a:r>
          </a:p>
          <a:p>
            <a:pPr marL="342900" marR="0" lvl="0" indent="-342900" algn="just">
              <a:lnSpc>
                <a:spcPct val="115000"/>
              </a:lnSpc>
              <a:spcBef>
                <a:spcPts val="0"/>
              </a:spcBef>
              <a:spcAft>
                <a:spcPts val="0"/>
              </a:spcAft>
              <a:buFont typeface="Symbol" panose="05050102010706020507" pitchFamily="18" charset="2"/>
              <a:buBlip>
                <a:blip r:embed="rId2"/>
              </a:buBlip>
            </a:pPr>
            <a:r>
              <a:rPr lang="en-US" sz="2400" b="1" dirty="0">
                <a:latin typeface="+mj-lt"/>
              </a:rPr>
              <a:t>Produce a detailed report of the sector</a:t>
            </a:r>
          </a:p>
          <a:p>
            <a:pPr marL="457200" indent="-457200">
              <a:spcBef>
                <a:spcPts val="0"/>
              </a:spcBef>
              <a:buFont typeface="Wingdings" pitchFamily="2" charset="2"/>
              <a:buChar char="q"/>
            </a:pPr>
            <a:endParaRPr lang="en-US" sz="2400" b="1" dirty="0">
              <a:latin typeface="+mj-lt"/>
            </a:endParaRPr>
          </a:p>
        </p:txBody>
      </p:sp>
      <p:pic>
        <p:nvPicPr>
          <p:cNvPr id="5" name="Picture 29">
            <a:extLst>
              <a:ext uri="{FF2B5EF4-FFF2-40B4-BE49-F238E27FC236}">
                <a16:creationId xmlns:a16="http://schemas.microsoft.com/office/drawing/2014/main" id="{0C7D8DFF-695E-4507-AFD8-7419D7B8B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137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687282"/>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3" y="-3629"/>
            <a:ext cx="80772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Spatial Planning Challenges</a:t>
            </a:r>
          </a:p>
        </p:txBody>
      </p:sp>
      <p:sp>
        <p:nvSpPr>
          <p:cNvPr id="6" name="Content Placeholder 2"/>
          <p:cNvSpPr>
            <a:spLocks noGrp="1"/>
          </p:cNvSpPr>
          <p:nvPr>
            <p:ph idx="1"/>
          </p:nvPr>
        </p:nvSpPr>
        <p:spPr>
          <a:xfrm>
            <a:off x="0" y="838200"/>
            <a:ext cx="9144000" cy="6019800"/>
          </a:xfrm>
          <a:solidFill>
            <a:srgbClr val="FFFFFF"/>
          </a:solidFill>
        </p:spPr>
        <p:txBody>
          <a:bodyPr>
            <a:normAutofit fontScale="92500"/>
          </a:bodyPr>
          <a:lstStyle/>
          <a:p>
            <a:pPr lvl="0" algn="just">
              <a:lnSpc>
                <a:spcPct val="120000"/>
              </a:lnSpc>
              <a:spcBef>
                <a:spcPts val="0"/>
              </a:spcBef>
              <a:buFont typeface="Wingdings" pitchFamily="2" charset="2"/>
              <a:buChar char="v"/>
            </a:pPr>
            <a:r>
              <a:rPr lang="en-US" sz="2000" b="1" dirty="0">
                <a:solidFill>
                  <a:srgbClr val="0033CC"/>
                </a:solidFill>
                <a:latin typeface="+mj-lt"/>
              </a:rPr>
              <a:t>Weak governance and institutional framework – 10% of TCs had no established PPCs (</a:t>
            </a:r>
            <a:r>
              <a:rPr lang="en-US" sz="2000" b="1" dirty="0" err="1">
                <a:solidFill>
                  <a:srgbClr val="0033CC"/>
                </a:solidFill>
                <a:latin typeface="+mj-lt"/>
              </a:rPr>
              <a:t>MoLHUD</a:t>
            </a:r>
            <a:r>
              <a:rPr lang="en-US" sz="2000" b="1" dirty="0">
                <a:solidFill>
                  <a:srgbClr val="0033CC"/>
                </a:solidFill>
                <a:latin typeface="+mj-lt"/>
              </a:rPr>
              <a:t>, 2016).</a:t>
            </a:r>
          </a:p>
          <a:p>
            <a:pPr lvl="0" algn="just">
              <a:lnSpc>
                <a:spcPct val="120000"/>
              </a:lnSpc>
              <a:spcBef>
                <a:spcPts val="0"/>
              </a:spcBef>
              <a:buFont typeface="Wingdings" pitchFamily="2" charset="2"/>
              <a:buChar char="v"/>
            </a:pPr>
            <a:r>
              <a:rPr lang="en-US" sz="2000" b="1" dirty="0">
                <a:latin typeface="+mj-lt"/>
              </a:rPr>
              <a:t>Limited human resources and skills for enforcement of PDPs – 25% of TCs had no Physical Planner as Land Officers were in control (</a:t>
            </a:r>
            <a:r>
              <a:rPr lang="en-US" sz="2000" b="1" dirty="0" err="1">
                <a:latin typeface="+mj-lt"/>
              </a:rPr>
              <a:t>MoLHUD</a:t>
            </a:r>
            <a:r>
              <a:rPr lang="en-US" sz="2000" b="1" dirty="0">
                <a:latin typeface="+mj-lt"/>
              </a:rPr>
              <a:t>, 2016).</a:t>
            </a:r>
          </a:p>
          <a:p>
            <a:pPr lvl="0" algn="just">
              <a:lnSpc>
                <a:spcPct val="120000"/>
              </a:lnSpc>
              <a:spcBef>
                <a:spcPts val="0"/>
              </a:spcBef>
              <a:buFont typeface="Wingdings" pitchFamily="2" charset="2"/>
              <a:buChar char="v"/>
            </a:pPr>
            <a:r>
              <a:rPr lang="en-US" sz="2000" b="1" dirty="0">
                <a:solidFill>
                  <a:srgbClr val="FF0000"/>
                </a:solidFill>
                <a:latin typeface="+mj-lt"/>
              </a:rPr>
              <a:t>Limited funding &amp; low prioritization of urban planning – 27% of TCs had no budgetary allocation in FY 2013/14 (</a:t>
            </a:r>
            <a:r>
              <a:rPr lang="en-US" sz="2000" b="1" dirty="0" err="1">
                <a:solidFill>
                  <a:srgbClr val="FF0000"/>
                </a:solidFill>
                <a:latin typeface="+mj-lt"/>
              </a:rPr>
              <a:t>MoLHUD</a:t>
            </a:r>
            <a:r>
              <a:rPr lang="en-US" sz="2000" b="1" dirty="0">
                <a:solidFill>
                  <a:srgbClr val="FF0000"/>
                </a:solidFill>
                <a:latin typeface="+mj-lt"/>
              </a:rPr>
              <a:t>, 2016).</a:t>
            </a:r>
          </a:p>
          <a:p>
            <a:pPr lvl="0" algn="just">
              <a:lnSpc>
                <a:spcPct val="120000"/>
              </a:lnSpc>
              <a:spcBef>
                <a:spcPts val="0"/>
              </a:spcBef>
              <a:buFont typeface="Wingdings" pitchFamily="2" charset="2"/>
              <a:buChar char="v"/>
            </a:pPr>
            <a:r>
              <a:rPr lang="en-US" sz="2000" b="1" dirty="0">
                <a:solidFill>
                  <a:srgbClr val="0033CC"/>
                </a:solidFill>
                <a:latin typeface="+mj-lt"/>
              </a:rPr>
              <a:t>Lack of awareness of available PDPs and roles of each stakeholder – 70% of TCs do not carry out sensitization (</a:t>
            </a:r>
            <a:r>
              <a:rPr lang="en-US" sz="2000" b="1" dirty="0" err="1">
                <a:solidFill>
                  <a:srgbClr val="0033CC"/>
                </a:solidFill>
                <a:latin typeface="+mj-lt"/>
              </a:rPr>
              <a:t>MoLHUD</a:t>
            </a:r>
            <a:r>
              <a:rPr lang="en-US" sz="2000" b="1" dirty="0">
                <a:solidFill>
                  <a:srgbClr val="0033CC"/>
                </a:solidFill>
                <a:latin typeface="+mj-lt"/>
              </a:rPr>
              <a:t>, 2016).</a:t>
            </a:r>
          </a:p>
          <a:p>
            <a:pPr lvl="0" algn="just">
              <a:lnSpc>
                <a:spcPct val="120000"/>
              </a:lnSpc>
              <a:spcBef>
                <a:spcPts val="0"/>
              </a:spcBef>
              <a:buFont typeface="Wingdings" pitchFamily="2" charset="2"/>
              <a:buChar char="v"/>
            </a:pPr>
            <a:r>
              <a:rPr lang="en-US" sz="2000" b="1" dirty="0">
                <a:solidFill>
                  <a:srgbClr val="00B050"/>
                </a:solidFill>
                <a:latin typeface="+mj-lt"/>
              </a:rPr>
              <a:t>Proposed and existing rights of way, service areas and no development zones are not demarcated for easy enforcement hence encroachment.</a:t>
            </a:r>
          </a:p>
          <a:p>
            <a:pPr lvl="0" algn="just">
              <a:lnSpc>
                <a:spcPct val="120000"/>
              </a:lnSpc>
              <a:spcBef>
                <a:spcPts val="0"/>
              </a:spcBef>
              <a:buFont typeface="Wingdings" pitchFamily="2" charset="2"/>
              <a:buChar char="v"/>
            </a:pPr>
            <a:r>
              <a:rPr lang="en-US" sz="2000" b="1" dirty="0">
                <a:latin typeface="+mj-lt"/>
              </a:rPr>
              <a:t>Poor coordination among planning authorities and infrastructure &amp; utility provision agencies and </a:t>
            </a:r>
            <a:r>
              <a:rPr lang="en-US" sz="2000" b="1" dirty="0" err="1">
                <a:latin typeface="+mj-lt"/>
              </a:rPr>
              <a:t>parastatals</a:t>
            </a:r>
            <a:r>
              <a:rPr lang="en-US" sz="2000" b="1" dirty="0">
                <a:latin typeface="+mj-lt"/>
              </a:rPr>
              <a:t>.</a:t>
            </a:r>
          </a:p>
          <a:p>
            <a:pPr lvl="0" algn="just">
              <a:lnSpc>
                <a:spcPct val="120000"/>
              </a:lnSpc>
              <a:spcBef>
                <a:spcPts val="0"/>
              </a:spcBef>
              <a:buFont typeface="Wingdings" pitchFamily="2" charset="2"/>
              <a:buChar char="v"/>
            </a:pPr>
            <a:r>
              <a:rPr lang="en-US" sz="2000" b="1" dirty="0">
                <a:latin typeface="+mj-lt"/>
              </a:rPr>
              <a:t>Costly and time consuming processes of preparing PDPs – Most Urban Authorities continue to rely on external consultants due to limited capacity and this has a high cost implication.</a:t>
            </a:r>
          </a:p>
          <a:p>
            <a:pPr lvl="0" algn="just">
              <a:lnSpc>
                <a:spcPct val="120000"/>
              </a:lnSpc>
              <a:spcBef>
                <a:spcPts val="0"/>
              </a:spcBef>
              <a:buFont typeface="Wingdings" pitchFamily="2" charset="2"/>
              <a:buChar char="v"/>
            </a:pPr>
            <a:r>
              <a:rPr lang="en-US" sz="2000" b="1" dirty="0">
                <a:solidFill>
                  <a:srgbClr val="0033CC"/>
                </a:solidFill>
                <a:latin typeface="+mj-lt"/>
              </a:rPr>
              <a:t>Political interference and competing interests &amp; needs of the political organs of Councils.</a:t>
            </a:r>
          </a:p>
        </p:txBody>
      </p:sp>
      <p:sp>
        <p:nvSpPr>
          <p:cNvPr id="5" name="Content Placeholder 2"/>
          <p:cNvSpPr txBox="1">
            <a:spLocks/>
          </p:cNvSpPr>
          <p:nvPr/>
        </p:nvSpPr>
        <p:spPr>
          <a:xfrm>
            <a:off x="0" y="838200"/>
            <a:ext cx="9144000" cy="6019800"/>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4800" b="1" dirty="0">
              <a:latin typeface="Agency FB"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chemeClr val="tx1"/>
              </a:solidFill>
              <a:effectLst/>
              <a:uLnTx/>
              <a:uFillTx/>
              <a:latin typeface="Agency FB" pitchFamily="34" charset="0"/>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Recommendations</a:t>
            </a:r>
          </a:p>
        </p:txBody>
      </p:sp>
      <p:sp>
        <p:nvSpPr>
          <p:cNvPr id="6" name="Content Placeholder 5"/>
          <p:cNvSpPr>
            <a:spLocks noGrp="1"/>
          </p:cNvSpPr>
          <p:nvPr>
            <p:ph idx="1"/>
          </p:nvPr>
        </p:nvSpPr>
        <p:spPr>
          <a:xfrm>
            <a:off x="0" y="838200"/>
            <a:ext cx="9144000" cy="6019800"/>
          </a:xfrm>
          <a:solidFill>
            <a:srgbClr val="FFFFFF"/>
          </a:solidFill>
        </p:spPr>
        <p:txBody>
          <a:bodyPr>
            <a:normAutofit lnSpcReduction="10000"/>
          </a:bodyPr>
          <a:lstStyle/>
          <a:p>
            <a:pPr lvl="0" algn="just">
              <a:lnSpc>
                <a:spcPct val="120000"/>
              </a:lnSpc>
              <a:spcBef>
                <a:spcPts val="0"/>
              </a:spcBef>
              <a:buFont typeface="Wingdings" pitchFamily="2" charset="2"/>
              <a:buChar char="v"/>
            </a:pPr>
            <a:r>
              <a:rPr lang="en-US" sz="1800" b="1" dirty="0" err="1"/>
              <a:t>MoLUD</a:t>
            </a:r>
            <a:r>
              <a:rPr lang="en-US" sz="1800" b="1" dirty="0"/>
              <a:t> should  establish a Physical Planning Fund to support implementation of key and major physical planning proposals in terms of land use and public infrastructure and utilities</a:t>
            </a:r>
          </a:p>
          <a:p>
            <a:pPr lvl="0" algn="just">
              <a:lnSpc>
                <a:spcPct val="120000"/>
              </a:lnSpc>
              <a:spcBef>
                <a:spcPts val="0"/>
              </a:spcBef>
              <a:buFont typeface="Wingdings" pitchFamily="2" charset="2"/>
              <a:buChar char="v"/>
            </a:pPr>
            <a:r>
              <a:rPr lang="en-US" sz="1800" b="1" dirty="0">
                <a:solidFill>
                  <a:srgbClr val="7030A0"/>
                </a:solidFill>
                <a:latin typeface="+mj-lt"/>
              </a:rPr>
              <a:t>Expand the coverage of detailed physical plans in urban authorities so as to ensure orderly urban development.</a:t>
            </a:r>
          </a:p>
          <a:p>
            <a:pPr lvl="0" algn="just">
              <a:lnSpc>
                <a:spcPct val="120000"/>
              </a:lnSpc>
              <a:spcBef>
                <a:spcPts val="0"/>
              </a:spcBef>
              <a:buFont typeface="Wingdings" pitchFamily="2" charset="2"/>
              <a:buChar char="v"/>
            </a:pPr>
            <a:r>
              <a:rPr lang="en-US" sz="1800" b="1" dirty="0">
                <a:latin typeface="+mj-lt"/>
              </a:rPr>
              <a:t>Prioritize formulation of urban action area plans for upgrading and promoting vitality of already developed areas.</a:t>
            </a:r>
          </a:p>
          <a:p>
            <a:pPr lvl="0" algn="just">
              <a:lnSpc>
                <a:spcPct val="120000"/>
              </a:lnSpc>
              <a:spcBef>
                <a:spcPts val="0"/>
              </a:spcBef>
              <a:buFont typeface="Wingdings" pitchFamily="2" charset="2"/>
              <a:buChar char="v"/>
            </a:pPr>
            <a:r>
              <a:rPr lang="en-US" sz="1800" b="1" dirty="0">
                <a:solidFill>
                  <a:srgbClr val="00B050"/>
                </a:solidFill>
              </a:rPr>
              <a:t>Undertake effective integration of urban physical plans with economic development plans, sector plans and works plans.</a:t>
            </a:r>
            <a:endParaRPr lang="en-US" sz="1800" b="1" dirty="0"/>
          </a:p>
          <a:p>
            <a:pPr lvl="0" algn="just">
              <a:lnSpc>
                <a:spcPct val="120000"/>
              </a:lnSpc>
              <a:spcBef>
                <a:spcPts val="0"/>
              </a:spcBef>
              <a:buFont typeface="Wingdings" pitchFamily="2" charset="2"/>
              <a:buChar char="v"/>
            </a:pPr>
            <a:r>
              <a:rPr lang="en-US" sz="1800" b="1" dirty="0">
                <a:solidFill>
                  <a:srgbClr val="C00000"/>
                </a:solidFill>
              </a:rPr>
              <a:t>Provision of public infrastructure and utilities such as road network and public facilities as a strategic tool to lead and induce desired orderly and sustainable developments, (World Bank Report, 2018). </a:t>
            </a:r>
          </a:p>
          <a:p>
            <a:pPr lvl="0" algn="just">
              <a:lnSpc>
                <a:spcPct val="120000"/>
              </a:lnSpc>
              <a:spcBef>
                <a:spcPts val="0"/>
              </a:spcBef>
              <a:buFont typeface="Wingdings" pitchFamily="2" charset="2"/>
              <a:buChar char="v"/>
            </a:pPr>
            <a:r>
              <a:rPr lang="en-US" sz="1800" b="1" dirty="0">
                <a:solidFill>
                  <a:srgbClr val="C00000"/>
                </a:solidFill>
              </a:rPr>
              <a:t>Physical demarcation of proposed infrastructural routes, service areas and no-development zones should be undertaken to avoid present and future encroachment.</a:t>
            </a:r>
          </a:p>
          <a:p>
            <a:pPr lvl="0" algn="just">
              <a:lnSpc>
                <a:spcPct val="120000"/>
              </a:lnSpc>
              <a:spcBef>
                <a:spcPts val="0"/>
              </a:spcBef>
              <a:buFont typeface="Wingdings" pitchFamily="2" charset="2"/>
              <a:buChar char="v"/>
            </a:pPr>
            <a:r>
              <a:rPr lang="en-US" sz="1800" b="1" dirty="0">
                <a:solidFill>
                  <a:srgbClr val="7030A0"/>
                </a:solidFill>
              </a:rPr>
              <a:t>Partner with private real estate developers to pilot innovations in developing planned </a:t>
            </a:r>
            <a:r>
              <a:rPr lang="en-US" sz="1800" b="1" dirty="0" err="1">
                <a:solidFill>
                  <a:srgbClr val="7030A0"/>
                </a:solidFill>
              </a:rPr>
              <a:t>neighbourhoods</a:t>
            </a:r>
            <a:r>
              <a:rPr lang="en-US" sz="1800" b="1" dirty="0">
                <a:solidFill>
                  <a:srgbClr val="7030A0"/>
                </a:solidFill>
              </a:rPr>
              <a:t> or site &amp; serviced areas.</a:t>
            </a:r>
          </a:p>
          <a:p>
            <a:pPr lvl="0" algn="just">
              <a:lnSpc>
                <a:spcPct val="120000"/>
              </a:lnSpc>
              <a:spcBef>
                <a:spcPts val="0"/>
              </a:spcBef>
              <a:buFont typeface="Wingdings" pitchFamily="2" charset="2"/>
              <a:buChar char="v"/>
            </a:pPr>
            <a:r>
              <a:rPr lang="en-US" sz="1800" b="1" dirty="0"/>
              <a:t>Explore and establish sustainable financing options for implementing and enforcing urban physical development plans.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BB8164-DAD6-4B4F-A5B2-DA413A8B0845}"/>
              </a:ext>
            </a:extLst>
          </p:cNvPr>
          <p:cNvSpPr>
            <a:spLocks noGrp="1"/>
          </p:cNvSpPr>
          <p:nvPr>
            <p:ph type="title"/>
          </p:nvPr>
        </p:nvSpPr>
        <p:spPr>
          <a:xfrm>
            <a:off x="1344168" y="3200400"/>
            <a:ext cx="7498080" cy="1143000"/>
          </a:xfrm>
        </p:spPr>
        <p:txBody>
          <a:bodyPr/>
          <a:lstStyle/>
          <a:p>
            <a:pPr algn="ctr"/>
            <a:r>
              <a:rPr lang="en-GB" b="1" dirty="0">
                <a:effectLst/>
              </a:rPr>
              <a:t>HOUSING </a:t>
            </a:r>
            <a:endParaRPr lang="en-UG" b="1" dirty="0">
              <a:effectLst/>
            </a:endParaRPr>
          </a:p>
        </p:txBody>
      </p:sp>
      <p:sp>
        <p:nvSpPr>
          <p:cNvPr id="4" name="Date Placeholder 3">
            <a:extLst>
              <a:ext uri="{FF2B5EF4-FFF2-40B4-BE49-F238E27FC236}">
                <a16:creationId xmlns:a16="http://schemas.microsoft.com/office/drawing/2014/main" id="{CB7C68FE-3053-44C9-BE16-2D5D1CF1E1B8}"/>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157DDD4B-E204-476F-A575-7A0809CB3602}"/>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A94106A0-A3A1-4CCB-8A94-9E962EB405F7}"/>
              </a:ext>
            </a:extLst>
          </p:cNvPr>
          <p:cNvSpPr>
            <a:spLocks noGrp="1"/>
          </p:cNvSpPr>
          <p:nvPr>
            <p:ph type="sldNum" sz="quarter" idx="12"/>
          </p:nvPr>
        </p:nvSpPr>
        <p:spPr/>
        <p:txBody>
          <a:bodyPr/>
          <a:lstStyle/>
          <a:p>
            <a:fld id="{B98AC166-1B4F-47B9-BA79-3BAABD98AD8B}" type="slidenum">
              <a:rPr lang="en-US" smtClean="0"/>
              <a:t>42</a:t>
            </a:fld>
            <a:endParaRPr lang="en-US"/>
          </a:p>
        </p:txBody>
      </p:sp>
      <p:pic>
        <p:nvPicPr>
          <p:cNvPr id="8" name="Picture 29">
            <a:extLst>
              <a:ext uri="{FF2B5EF4-FFF2-40B4-BE49-F238E27FC236}">
                <a16:creationId xmlns:a16="http://schemas.microsoft.com/office/drawing/2014/main" id="{26430E69-E628-47DF-A78A-8DADBEE33E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30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Overview of Urban Housing</a:t>
            </a:r>
          </a:p>
        </p:txBody>
      </p:sp>
      <p:sp>
        <p:nvSpPr>
          <p:cNvPr id="3" name="Content Placeholder 2"/>
          <p:cNvSpPr>
            <a:spLocks noGrp="1"/>
          </p:cNvSpPr>
          <p:nvPr>
            <p:ph idx="1"/>
          </p:nvPr>
        </p:nvSpPr>
        <p:spPr>
          <a:xfrm>
            <a:off x="990600" y="838200"/>
            <a:ext cx="8153400" cy="6019800"/>
          </a:xfrm>
        </p:spPr>
        <p:txBody>
          <a:bodyPr>
            <a:normAutofit fontScale="32500" lnSpcReduction="20000"/>
          </a:bodyPr>
          <a:lstStyle/>
          <a:p>
            <a:pPr algn="just">
              <a:lnSpc>
                <a:spcPct val="120000"/>
              </a:lnSpc>
              <a:spcBef>
                <a:spcPts val="0"/>
              </a:spcBef>
            </a:pPr>
            <a:r>
              <a:rPr lang="en-US" sz="6800" b="1" dirty="0">
                <a:latin typeface="+mj-lt"/>
              </a:rPr>
              <a:t>The current housing requirement is about 767,000 units, presenting a critical shortage of 54,400 units in Uganda’s urban areas.</a:t>
            </a:r>
          </a:p>
          <a:p>
            <a:pPr algn="just">
              <a:lnSpc>
                <a:spcPct val="120000"/>
              </a:lnSpc>
              <a:spcBef>
                <a:spcPts val="0"/>
              </a:spcBef>
            </a:pPr>
            <a:r>
              <a:rPr lang="en-US" sz="6800" b="1" dirty="0">
                <a:solidFill>
                  <a:srgbClr val="0033CC"/>
                </a:solidFill>
                <a:latin typeface="+mj-lt"/>
              </a:rPr>
              <a:t>About 70% of the urban population stays in informal settlements, of which 20% reside in typical slums</a:t>
            </a:r>
          </a:p>
          <a:p>
            <a:pPr algn="just">
              <a:lnSpc>
                <a:spcPct val="120000"/>
              </a:lnSpc>
              <a:spcBef>
                <a:spcPts val="0"/>
              </a:spcBef>
            </a:pPr>
            <a:r>
              <a:rPr lang="en-US" sz="6800" b="1" dirty="0">
                <a:latin typeface="+mj-lt"/>
              </a:rPr>
              <a:t>There is a major shortage of decent and affordable rental housing forcing low income population into low quality and squatter settlements in city centers close to jobs.</a:t>
            </a:r>
          </a:p>
          <a:p>
            <a:pPr algn="just">
              <a:lnSpc>
                <a:spcPct val="120000"/>
              </a:lnSpc>
              <a:spcBef>
                <a:spcPts val="0"/>
              </a:spcBef>
            </a:pPr>
            <a:r>
              <a:rPr lang="en-US" sz="6800" b="1" dirty="0">
                <a:latin typeface="+mj-lt"/>
              </a:rPr>
              <a:t>Uganda’s urban population will grow from 11 million in </a:t>
            </a:r>
            <a:r>
              <a:rPr lang="en-US" sz="6800" b="1" dirty="0">
                <a:solidFill>
                  <a:srgbClr val="0033CC"/>
                </a:solidFill>
                <a:latin typeface="+mj-lt"/>
              </a:rPr>
              <a:t>2022 to 20 million in 2035 raising the housing demand to 1.4 million units - a total increase in housing needed of 48,700 units per annum.</a:t>
            </a:r>
          </a:p>
          <a:p>
            <a:pPr algn="just">
              <a:lnSpc>
                <a:spcPct val="120000"/>
              </a:lnSpc>
              <a:spcBef>
                <a:spcPts val="0"/>
              </a:spcBef>
            </a:pPr>
            <a:r>
              <a:rPr lang="en-US" sz="6800" b="1" dirty="0">
                <a:latin typeface="+mj-lt"/>
              </a:rPr>
              <a:t>Housing market is faced with high mortgage interest rates which increase the cost of borrowing leading to high cost of housing.</a:t>
            </a:r>
          </a:p>
          <a:p>
            <a:pPr marL="514350" indent="-514350">
              <a:buFont typeface="+mj-lt"/>
              <a:buAutoNum type="arabicPeriod"/>
            </a:pPr>
            <a:endParaRPr lang="en-US" sz="4800" dirty="0">
              <a:latin typeface="+mj-lt"/>
            </a:endParaRPr>
          </a:p>
        </p:txBody>
      </p:sp>
      <p:pic>
        <p:nvPicPr>
          <p:cNvPr id="4" name="Picture 29">
            <a:extLst>
              <a:ext uri="{FF2B5EF4-FFF2-40B4-BE49-F238E27FC236}">
                <a16:creationId xmlns:a16="http://schemas.microsoft.com/office/drawing/2014/main" id="{9677E933-797E-4C61-8A80-D4500326B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62000"/>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Housing Demand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706647"/>
              </p:ext>
            </p:extLst>
          </p:nvPr>
        </p:nvGraphicFramePr>
        <p:xfrm>
          <a:off x="990600" y="761999"/>
          <a:ext cx="8153400" cy="2727961"/>
        </p:xfrm>
        <a:graphic>
          <a:graphicData uri="http://schemas.openxmlformats.org/drawingml/2006/table">
            <a:tbl>
              <a:tblPr firstRow="1" bandRow="1">
                <a:tableStyleId>{5C22544A-7EE6-4342-B048-85BDC9FD1C3A}</a:tableStyleId>
              </a:tblPr>
              <a:tblGrid>
                <a:gridCol w="2249213">
                  <a:extLst>
                    <a:ext uri="{9D8B030D-6E8A-4147-A177-3AD203B41FA5}">
                      <a16:colId xmlns:a16="http://schemas.microsoft.com/office/drawing/2014/main" val="20000"/>
                    </a:ext>
                  </a:extLst>
                </a:gridCol>
                <a:gridCol w="2460078">
                  <a:extLst>
                    <a:ext uri="{9D8B030D-6E8A-4147-A177-3AD203B41FA5}">
                      <a16:colId xmlns:a16="http://schemas.microsoft.com/office/drawing/2014/main" val="20001"/>
                    </a:ext>
                  </a:extLst>
                </a:gridCol>
                <a:gridCol w="3444109">
                  <a:extLst>
                    <a:ext uri="{9D8B030D-6E8A-4147-A177-3AD203B41FA5}">
                      <a16:colId xmlns:a16="http://schemas.microsoft.com/office/drawing/2014/main" val="20002"/>
                    </a:ext>
                  </a:extLst>
                </a:gridCol>
              </a:tblGrid>
              <a:tr h="1034743">
                <a:tc>
                  <a:txBody>
                    <a:bodyPr/>
                    <a:lstStyle/>
                    <a:p>
                      <a:pPr algn="ctr"/>
                      <a:r>
                        <a:rPr lang="en-US" sz="3000" b="1" dirty="0">
                          <a:latin typeface="+mj-lt"/>
                        </a:rPr>
                        <a:t>Year</a:t>
                      </a:r>
                    </a:p>
                  </a:txBody>
                  <a:tcPr/>
                </a:tc>
                <a:tc>
                  <a:txBody>
                    <a:bodyPr/>
                    <a:lstStyle/>
                    <a:p>
                      <a:pPr algn="ctr"/>
                      <a:r>
                        <a:rPr lang="en-US" sz="3000" b="1" dirty="0">
                          <a:latin typeface="+mj-lt"/>
                        </a:rPr>
                        <a:t>Estimated Population</a:t>
                      </a:r>
                    </a:p>
                  </a:txBody>
                  <a:tcPr/>
                </a:tc>
                <a:tc>
                  <a:txBody>
                    <a:bodyPr/>
                    <a:lstStyle/>
                    <a:p>
                      <a:pPr algn="ctr"/>
                      <a:r>
                        <a:rPr lang="en-US" sz="3000" b="1" dirty="0">
                          <a:latin typeface="+mj-lt"/>
                        </a:rPr>
                        <a:t>Estimated Housing Demand</a:t>
                      </a:r>
                    </a:p>
                  </a:txBody>
                  <a:tcPr/>
                </a:tc>
                <a:extLst>
                  <a:ext uri="{0D108BD9-81ED-4DB2-BD59-A6C34878D82A}">
                    <a16:rowId xmlns:a16="http://schemas.microsoft.com/office/drawing/2014/main" val="10000"/>
                  </a:ext>
                </a:extLst>
              </a:tr>
              <a:tr h="564406">
                <a:tc>
                  <a:txBody>
                    <a:bodyPr/>
                    <a:lstStyle/>
                    <a:p>
                      <a:pPr algn="ctr"/>
                      <a:r>
                        <a:rPr lang="en-US" sz="3000" b="1" dirty="0">
                          <a:latin typeface="+mj-lt"/>
                        </a:rPr>
                        <a:t>2014</a:t>
                      </a:r>
                    </a:p>
                  </a:txBody>
                  <a:tcPr/>
                </a:tc>
                <a:tc>
                  <a:txBody>
                    <a:bodyPr/>
                    <a:lstStyle/>
                    <a:p>
                      <a:pPr algn="ctr"/>
                      <a:r>
                        <a:rPr lang="en-US" sz="3000" b="1" dirty="0">
                          <a:latin typeface="+mj-lt"/>
                        </a:rPr>
                        <a:t>7,400,000</a:t>
                      </a:r>
                    </a:p>
                  </a:txBody>
                  <a:tcPr/>
                </a:tc>
                <a:tc>
                  <a:txBody>
                    <a:bodyPr/>
                    <a:lstStyle/>
                    <a:p>
                      <a:pPr algn="ctr"/>
                      <a:r>
                        <a:rPr lang="en-US" sz="3000" b="1" dirty="0">
                          <a:latin typeface="+mj-lt"/>
                        </a:rPr>
                        <a:t>514,000</a:t>
                      </a:r>
                    </a:p>
                  </a:txBody>
                  <a:tcPr/>
                </a:tc>
                <a:extLst>
                  <a:ext uri="{0D108BD9-81ED-4DB2-BD59-A6C34878D82A}">
                    <a16:rowId xmlns:a16="http://schemas.microsoft.com/office/drawing/2014/main" val="10001"/>
                  </a:ext>
                </a:extLst>
              </a:tr>
              <a:tr h="564406">
                <a:tc>
                  <a:txBody>
                    <a:bodyPr/>
                    <a:lstStyle/>
                    <a:p>
                      <a:pPr algn="ctr"/>
                      <a:r>
                        <a:rPr lang="en-US" sz="3000" b="1" dirty="0">
                          <a:latin typeface="+mj-lt"/>
                        </a:rPr>
                        <a:t>2022</a:t>
                      </a:r>
                    </a:p>
                  </a:txBody>
                  <a:tcPr/>
                </a:tc>
                <a:tc>
                  <a:txBody>
                    <a:bodyPr/>
                    <a:lstStyle/>
                    <a:p>
                      <a:pPr algn="ctr"/>
                      <a:r>
                        <a:rPr lang="en-US" sz="3000" b="1" dirty="0">
                          <a:latin typeface="+mj-lt"/>
                        </a:rPr>
                        <a:t>11,043,000</a:t>
                      </a:r>
                    </a:p>
                  </a:txBody>
                  <a:tcPr/>
                </a:tc>
                <a:tc>
                  <a:txBody>
                    <a:bodyPr/>
                    <a:lstStyle/>
                    <a:p>
                      <a:pPr algn="ctr"/>
                      <a:r>
                        <a:rPr lang="en-US" sz="3000" b="1" dirty="0">
                          <a:latin typeface="+mj-lt"/>
                        </a:rPr>
                        <a:t>676,000</a:t>
                      </a:r>
                    </a:p>
                  </a:txBody>
                  <a:tcPr/>
                </a:tc>
                <a:extLst>
                  <a:ext uri="{0D108BD9-81ED-4DB2-BD59-A6C34878D82A}">
                    <a16:rowId xmlns:a16="http://schemas.microsoft.com/office/drawing/2014/main" val="10002"/>
                  </a:ext>
                </a:extLst>
              </a:tr>
              <a:tr h="564406">
                <a:tc>
                  <a:txBody>
                    <a:bodyPr/>
                    <a:lstStyle/>
                    <a:p>
                      <a:pPr algn="ctr"/>
                      <a:r>
                        <a:rPr lang="en-US" sz="3000" b="1" dirty="0">
                          <a:latin typeface="+mj-lt"/>
                        </a:rPr>
                        <a:t>2035</a:t>
                      </a:r>
                    </a:p>
                  </a:txBody>
                  <a:tcPr/>
                </a:tc>
                <a:tc>
                  <a:txBody>
                    <a:bodyPr/>
                    <a:lstStyle/>
                    <a:p>
                      <a:pPr algn="ctr"/>
                      <a:r>
                        <a:rPr lang="en-US" sz="3000" b="1" dirty="0">
                          <a:latin typeface="+mj-lt"/>
                        </a:rPr>
                        <a:t>20,000,000</a:t>
                      </a:r>
                    </a:p>
                  </a:txBody>
                  <a:tcPr/>
                </a:tc>
                <a:tc>
                  <a:txBody>
                    <a:bodyPr/>
                    <a:lstStyle/>
                    <a:p>
                      <a:pPr algn="ctr"/>
                      <a:r>
                        <a:rPr lang="en-US" sz="3000" b="1" dirty="0">
                          <a:latin typeface="+mj-lt"/>
                        </a:rPr>
                        <a:t>1,400,000</a:t>
                      </a:r>
                    </a:p>
                  </a:txBody>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990600" y="3505200"/>
            <a:ext cx="8153400" cy="3352800"/>
          </a:xfrm>
          <a:prstGeom prst="rect">
            <a:avLst/>
          </a:prstGeom>
        </p:spPr>
        <p:txBody>
          <a:bodyPr vert="horz" lIns="91440" tIns="45720" rIns="91440" bIns="45720" rtlCol="0">
            <a:normAutofit fontScale="62500" lnSpcReduction="20000"/>
          </a:bodyPr>
          <a:lstStyle/>
          <a:p>
            <a:pPr marL="514350" marR="0" lvl="0" indent="-514350" algn="just" defTabSz="914400" rtl="0" eaLnBrk="1" fontAlgn="auto" latinLnBrk="0" hangingPunct="1">
              <a:lnSpc>
                <a:spcPct val="120000"/>
              </a:lnSpc>
              <a:buClrTx/>
              <a:buSzTx/>
              <a:buFont typeface="Wingdings" pitchFamily="2" charset="2"/>
              <a:buChar char="§"/>
              <a:tabLst/>
              <a:defRPr/>
            </a:pPr>
            <a:r>
              <a:rPr lang="en-US" sz="4800" b="1" dirty="0">
                <a:solidFill>
                  <a:srgbClr val="0033CC"/>
                </a:solidFill>
                <a:latin typeface="+mj-lt"/>
              </a:rPr>
              <a:t>Number of housing stock required is about 1.4 million units by 2035, of which 285,600 would be required for Kampala alone and 331,800 in Central Region. </a:t>
            </a:r>
          </a:p>
          <a:p>
            <a:pPr algn="just">
              <a:lnSpc>
                <a:spcPct val="120000"/>
              </a:lnSpc>
              <a:buFont typeface="Wingdings" pitchFamily="2" charset="2"/>
              <a:buChar char="§"/>
            </a:pPr>
            <a:r>
              <a:rPr lang="en-US" sz="4800" b="1" dirty="0">
                <a:latin typeface="+mj-lt"/>
              </a:rPr>
              <a:t>Additional 633,000 units will have to be build between now and 2035 (about 48,700 units per year).</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rgbClr val="FF0000"/>
              </a:solidFill>
              <a:effectLst/>
              <a:uLnTx/>
              <a:uFillTx/>
              <a:latin typeface="+mj-lt"/>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1" i="0" u="none" strike="noStrike" kern="1200" cap="none" spc="0" normalizeH="0" baseline="0" noProof="0" dirty="0">
              <a:ln>
                <a:noFill/>
              </a:ln>
              <a:solidFill>
                <a:schemeClr val="tx1"/>
              </a:solidFill>
              <a:effectLst/>
              <a:uLnTx/>
              <a:uFillTx/>
              <a:latin typeface="+mj-lt"/>
              <a:ea typeface="+mn-ea"/>
              <a:cs typeface="+mn-cs"/>
            </a:endParaRPr>
          </a:p>
        </p:txBody>
      </p:sp>
      <p:pic>
        <p:nvPicPr>
          <p:cNvPr id="5" name="Picture 29">
            <a:extLst>
              <a:ext uri="{FF2B5EF4-FFF2-40B4-BE49-F238E27FC236}">
                <a16:creationId xmlns:a16="http://schemas.microsoft.com/office/drawing/2014/main" id="{CEF055A9-40D4-41B8-8F48-FBA9A9C28D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Housing Demand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8089809"/>
              </p:ext>
            </p:extLst>
          </p:nvPr>
        </p:nvGraphicFramePr>
        <p:xfrm>
          <a:off x="0" y="4114800"/>
          <a:ext cx="9144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a:xfrm>
            <a:off x="1066800" y="838200"/>
            <a:ext cx="8077200" cy="3352800"/>
          </a:xfrm>
          <a:prstGeom prst="rect">
            <a:avLst/>
          </a:prstGeom>
        </p:spPr>
        <p:txBody>
          <a:bodyPr vert="horz" lIns="91440" tIns="45720" rIns="91440" bIns="45720" rtlCol="0">
            <a:normAutofit fontScale="62500" lnSpcReduction="20000"/>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300" b="1" i="0" u="none" strike="noStrike" kern="1200" cap="none" spc="0" normalizeH="0" baseline="0" noProof="0" dirty="0">
                <a:ln>
                  <a:noFill/>
                </a:ln>
                <a:solidFill>
                  <a:srgbClr val="FF0000"/>
                </a:solidFill>
                <a:effectLst/>
                <a:uLnTx/>
                <a:uFillTx/>
                <a:latin typeface="+mj-lt"/>
                <a:ea typeface="+mn-ea"/>
                <a:cs typeface="+mn-cs"/>
              </a:rPr>
              <a:t>Urban Household Incomes</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300" b="1" i="0" u="none" strike="noStrike" kern="1200" cap="none" spc="0" normalizeH="0" baseline="0" noProof="0" dirty="0">
                <a:ln>
                  <a:noFill/>
                </a:ln>
                <a:solidFill>
                  <a:srgbClr val="FF0000"/>
                </a:solidFill>
                <a:effectLst/>
                <a:uLnTx/>
                <a:uFillTx/>
                <a:latin typeface="+mj-lt"/>
                <a:ea typeface="+mn-ea"/>
                <a:cs typeface="+mn-cs"/>
              </a:rPr>
              <a:t>Issue: </a:t>
            </a:r>
            <a:r>
              <a:rPr lang="en-US" sz="3300" b="1" dirty="0">
                <a:latin typeface="+mj-lt"/>
              </a:rPr>
              <a:t>Incomes are low and informal for most urban households to afford a house.</a:t>
            </a:r>
          </a:p>
          <a:p>
            <a:pPr marL="571500" indent="-571500" algn="just">
              <a:lnSpc>
                <a:spcPct val="110000"/>
              </a:lnSpc>
              <a:spcBef>
                <a:spcPts val="0"/>
              </a:spcBef>
              <a:buFont typeface="Arial" panose="020B0604020202020204" pitchFamily="34" charset="0"/>
              <a:buChar char="•"/>
            </a:pPr>
            <a:r>
              <a:rPr lang="en-US" sz="3300" b="1" dirty="0">
                <a:latin typeface="+mj-lt"/>
              </a:rPr>
              <a:t>A household purchasing a low-cost house of </a:t>
            </a:r>
            <a:r>
              <a:rPr lang="en-US" sz="3300" b="1" dirty="0" err="1">
                <a:latin typeface="+mj-lt"/>
              </a:rPr>
              <a:t>Ushs</a:t>
            </a:r>
            <a:r>
              <a:rPr lang="en-US" sz="3300" b="1" dirty="0">
                <a:latin typeface="+mj-lt"/>
              </a:rPr>
              <a:t> 72 million (US$ 20,000) would need to earn at least </a:t>
            </a:r>
            <a:r>
              <a:rPr lang="en-US" sz="3300" b="1" dirty="0" err="1">
                <a:latin typeface="+mj-lt"/>
              </a:rPr>
              <a:t>Ugx</a:t>
            </a:r>
            <a:r>
              <a:rPr lang="en-US" sz="3300" b="1" dirty="0">
                <a:latin typeface="+mj-lt"/>
              </a:rPr>
              <a:t> 2,862,011 (US$ 800) a month to afford it, paying a monthly installment of </a:t>
            </a:r>
            <a:r>
              <a:rPr lang="en-US" sz="3300" b="1" dirty="0" err="1">
                <a:latin typeface="+mj-lt"/>
              </a:rPr>
              <a:t>Ugx</a:t>
            </a:r>
            <a:r>
              <a:rPr lang="en-US" sz="3300" b="1" dirty="0">
                <a:latin typeface="+mj-lt"/>
              </a:rPr>
              <a:t> 1,001,704, represents 35% of the monthly income at an interest rate of 16%.</a:t>
            </a:r>
          </a:p>
          <a:p>
            <a:pPr marL="571500" indent="-571500" algn="just">
              <a:lnSpc>
                <a:spcPct val="110000"/>
              </a:lnSpc>
              <a:spcBef>
                <a:spcPts val="0"/>
              </a:spcBef>
              <a:buFont typeface="Arial" panose="020B0604020202020204" pitchFamily="34" charset="0"/>
              <a:buChar char="•"/>
            </a:pPr>
            <a:r>
              <a:rPr lang="en-US" sz="3300" b="1" dirty="0">
                <a:solidFill>
                  <a:srgbClr val="0033CC"/>
                </a:solidFill>
                <a:latin typeface="+mj-lt"/>
              </a:rPr>
              <a:t>This implies that 89% of the Uganda’s urban households could not qualify for mortgage to afford a low-cost house of </a:t>
            </a:r>
            <a:r>
              <a:rPr lang="en-US" sz="3300" b="1" dirty="0" err="1">
                <a:solidFill>
                  <a:srgbClr val="0033CC"/>
                </a:solidFill>
                <a:latin typeface="+mj-lt"/>
              </a:rPr>
              <a:t>Ugx</a:t>
            </a:r>
            <a:r>
              <a:rPr lang="en-US" sz="3300" b="1" dirty="0">
                <a:solidFill>
                  <a:srgbClr val="0033CC"/>
                </a:solidFill>
                <a:latin typeface="+mj-lt"/>
              </a:rPr>
              <a:t> 72 million due to low incomes.</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Housing Demand…</a:t>
            </a:r>
          </a:p>
        </p:txBody>
      </p:sp>
      <p:sp>
        <p:nvSpPr>
          <p:cNvPr id="5" name="Content Placeholder 2"/>
          <p:cNvSpPr txBox="1">
            <a:spLocks/>
          </p:cNvSpPr>
          <p:nvPr/>
        </p:nvSpPr>
        <p:spPr>
          <a:xfrm>
            <a:off x="990600" y="838200"/>
            <a:ext cx="8153400" cy="6019800"/>
          </a:xfrm>
          <a:prstGeom prst="rect">
            <a:avLst/>
          </a:prstGeom>
        </p:spPr>
        <p:txBody>
          <a:bodyPr vert="horz" lIns="91440" tIns="45720" rIns="91440" bIns="45720" rtlCol="0">
            <a:normAutofit fontScale="92500"/>
          </a:bodyP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mj-lt"/>
              </a:rPr>
              <a:t>Housing Finance</a:t>
            </a:r>
          </a:p>
          <a:p>
            <a:pPr algn="just"/>
            <a:r>
              <a:rPr kumimoji="0" lang="en-US" sz="2400" b="1" i="0" u="none" strike="noStrike" kern="1200" cap="none" spc="0" normalizeH="0" baseline="0" noProof="0" dirty="0">
                <a:ln>
                  <a:noFill/>
                </a:ln>
                <a:solidFill>
                  <a:srgbClr val="FF0000"/>
                </a:solidFill>
                <a:effectLst/>
                <a:uLnTx/>
                <a:uFillTx/>
                <a:latin typeface="+mj-lt"/>
              </a:rPr>
              <a:t>Issue: </a:t>
            </a:r>
            <a:r>
              <a:rPr lang="en-US" sz="2400" b="1" dirty="0">
                <a:latin typeface="+mj-lt"/>
              </a:rPr>
              <a:t>Interest rates are high limiting access to housing finance</a:t>
            </a:r>
          </a:p>
          <a:p>
            <a:pPr algn="just"/>
            <a:endParaRPr lang="en-US" sz="2400" b="1" dirty="0">
              <a:latin typeface="+mj-lt"/>
            </a:endParaRPr>
          </a:p>
          <a:p>
            <a:pPr algn="just">
              <a:buFont typeface="Wingdings" pitchFamily="2" charset="2"/>
              <a:buChar char="§"/>
            </a:pPr>
            <a:r>
              <a:rPr lang="en-US" sz="2400" b="1" dirty="0">
                <a:solidFill>
                  <a:srgbClr val="0033CC"/>
                </a:solidFill>
                <a:latin typeface="+mj-lt"/>
              </a:rPr>
              <a:t>The interest rate for mortgages ranges from 16 to 20% per annum with a repayment period of up to 20 years. </a:t>
            </a:r>
          </a:p>
          <a:p>
            <a:pPr algn="just">
              <a:buFont typeface="Wingdings" pitchFamily="2" charset="2"/>
              <a:buChar char="§"/>
            </a:pPr>
            <a:r>
              <a:rPr lang="en-US" sz="2400" b="1" dirty="0">
                <a:latin typeface="+mj-lt"/>
              </a:rPr>
              <a:t>Uganda currently has a total value of </a:t>
            </a:r>
            <a:r>
              <a:rPr lang="en-US" sz="2400" b="1" dirty="0" err="1">
                <a:latin typeface="+mj-lt"/>
              </a:rPr>
              <a:t>Ugx</a:t>
            </a:r>
            <a:r>
              <a:rPr lang="en-US" sz="2400" b="1" dirty="0">
                <a:latin typeface="+mj-lt"/>
              </a:rPr>
              <a:t> 1.6 billion (US$ 429,166) in residential mortgage loans collectively held by financial institutions.</a:t>
            </a:r>
          </a:p>
          <a:p>
            <a:pPr algn="just">
              <a:buFont typeface="Wingdings" pitchFamily="2" charset="2"/>
              <a:buChar char="§"/>
            </a:pPr>
            <a:r>
              <a:rPr lang="en-US" sz="2400" b="1" dirty="0">
                <a:solidFill>
                  <a:srgbClr val="0033CC"/>
                </a:solidFill>
                <a:latin typeface="+mj-lt"/>
              </a:rPr>
              <a:t>The interest on mortgage loans has still remained relatively high at about 17%.</a:t>
            </a:r>
          </a:p>
          <a:p>
            <a:pPr algn="just">
              <a:buFont typeface="Wingdings" pitchFamily="2" charset="2"/>
              <a:buChar char="§"/>
            </a:pPr>
            <a:r>
              <a:rPr lang="en-US" sz="2400" b="1" dirty="0">
                <a:latin typeface="+mj-lt"/>
              </a:rPr>
              <a:t>The mortgage market in Uganda accounted for only 1% of the GDP.</a:t>
            </a:r>
          </a:p>
          <a:p>
            <a:pPr algn="just">
              <a:buFont typeface="Wingdings" pitchFamily="2" charset="2"/>
              <a:buChar char="§"/>
            </a:pPr>
            <a:r>
              <a:rPr lang="en-US" sz="2400" b="1" dirty="0">
                <a:solidFill>
                  <a:srgbClr val="0033CC"/>
                </a:solidFill>
                <a:latin typeface="+mj-lt"/>
              </a:rPr>
              <a:t>An urban household with an average monthly income of </a:t>
            </a:r>
            <a:r>
              <a:rPr lang="en-US" sz="2400" b="1" dirty="0" err="1">
                <a:solidFill>
                  <a:srgbClr val="0033CC"/>
                </a:solidFill>
                <a:latin typeface="+mj-lt"/>
              </a:rPr>
              <a:t>Ugx</a:t>
            </a:r>
            <a:r>
              <a:rPr lang="en-US" sz="2400" b="1" dirty="0">
                <a:solidFill>
                  <a:srgbClr val="0033CC"/>
                </a:solidFill>
                <a:latin typeface="+mj-lt"/>
              </a:rPr>
              <a:t> 703,000 could afford a mortgage of </a:t>
            </a:r>
            <a:r>
              <a:rPr lang="en-US" sz="2400" b="1" dirty="0" err="1">
                <a:solidFill>
                  <a:srgbClr val="0033CC"/>
                </a:solidFill>
                <a:latin typeface="+mj-lt"/>
              </a:rPr>
              <a:t>Ugx</a:t>
            </a:r>
            <a:r>
              <a:rPr lang="en-US" sz="2400" b="1" dirty="0">
                <a:solidFill>
                  <a:srgbClr val="0033CC"/>
                </a:solidFill>
                <a:latin typeface="+mj-lt"/>
              </a:rPr>
              <a:t> 18 million (US$ 5,000) at an interest rate of 16% amortized for 20 years with a monthly repayment of 35% of the monthly income.</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29">
            <a:extLst>
              <a:ext uri="{FF2B5EF4-FFF2-40B4-BE49-F238E27FC236}">
                <a16:creationId xmlns:a16="http://schemas.microsoft.com/office/drawing/2014/main" id="{FBD0559C-88BF-1C94-A1D0-D55019E8DE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558"/>
            <a:ext cx="81534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Housing Demand …</a:t>
            </a:r>
          </a:p>
        </p:txBody>
      </p:sp>
      <p:sp>
        <p:nvSpPr>
          <p:cNvPr id="5" name="Content Placeholder 2"/>
          <p:cNvSpPr txBox="1">
            <a:spLocks/>
          </p:cNvSpPr>
          <p:nvPr/>
        </p:nvSpPr>
        <p:spPr>
          <a:xfrm>
            <a:off x="990600" y="685800"/>
            <a:ext cx="8153400" cy="6172200"/>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mj-lt"/>
              </a:rPr>
              <a:t>Urban Rental Housing</a:t>
            </a:r>
          </a:p>
          <a:p>
            <a:r>
              <a:rPr kumimoji="0" lang="en-US" sz="2400" b="1" i="0" u="none" strike="noStrike" kern="1200" cap="none" spc="0" normalizeH="0" baseline="0" noProof="0" dirty="0">
                <a:ln>
                  <a:noFill/>
                </a:ln>
                <a:solidFill>
                  <a:srgbClr val="FF0000"/>
                </a:solidFill>
                <a:effectLst/>
                <a:uLnTx/>
                <a:uFillTx/>
                <a:latin typeface="+mj-lt"/>
              </a:rPr>
              <a:t>Issue: </a:t>
            </a:r>
            <a:r>
              <a:rPr kumimoji="0" lang="en-US" sz="2400" b="1" i="0" u="none" strike="noStrike" kern="1200" cap="none" spc="0" normalizeH="0" baseline="0" noProof="0" dirty="0">
                <a:ln>
                  <a:noFill/>
                </a:ln>
                <a:effectLst/>
                <a:uLnTx/>
                <a:uFillTx/>
                <a:latin typeface="+mj-lt"/>
              </a:rPr>
              <a:t>Rental housing is more affordable and accessible though of low quality.</a:t>
            </a:r>
            <a:r>
              <a:rPr lang="en-US" sz="2400" b="1" dirty="0">
                <a:latin typeface="+mj-lt"/>
              </a:rPr>
              <a:t> </a:t>
            </a:r>
          </a:p>
          <a:p>
            <a:pPr algn="just">
              <a:lnSpc>
                <a:spcPct val="120000"/>
              </a:lnSpc>
              <a:buFont typeface="Wingdings" pitchFamily="2" charset="2"/>
              <a:buChar char="v"/>
            </a:pPr>
            <a:r>
              <a:rPr lang="en-US" sz="2400" b="1" dirty="0">
                <a:latin typeface="+mj-lt"/>
              </a:rPr>
              <a:t>Rental housing is growing at a higher rate due to un-affordability of own house ownership.</a:t>
            </a:r>
            <a:endParaRPr lang="en-US" sz="2400" b="1" dirty="0">
              <a:solidFill>
                <a:srgbClr val="0033CC"/>
              </a:solidFill>
              <a:latin typeface="+mj-lt"/>
            </a:endParaRPr>
          </a:p>
          <a:p>
            <a:pPr algn="just">
              <a:lnSpc>
                <a:spcPct val="120000"/>
              </a:lnSpc>
              <a:buFont typeface="Wingdings" pitchFamily="2" charset="2"/>
              <a:buChar char="v"/>
            </a:pPr>
            <a:r>
              <a:rPr lang="en-US" sz="2400" b="1" dirty="0">
                <a:latin typeface="+mj-lt"/>
              </a:rPr>
              <a:t>48% of urban households were renting.</a:t>
            </a:r>
          </a:p>
          <a:p>
            <a:pPr algn="just">
              <a:lnSpc>
                <a:spcPct val="120000"/>
              </a:lnSpc>
              <a:buFont typeface="Wingdings" pitchFamily="2" charset="2"/>
              <a:buChar char="v"/>
            </a:pPr>
            <a:r>
              <a:rPr lang="en-US" sz="2400" b="1" dirty="0">
                <a:solidFill>
                  <a:srgbClr val="0033CC"/>
                </a:solidFill>
                <a:latin typeface="+mj-lt"/>
              </a:rPr>
              <a:t>The average household monthly rent is </a:t>
            </a:r>
            <a:r>
              <a:rPr lang="en-US" sz="2400" b="1" dirty="0" err="1">
                <a:solidFill>
                  <a:srgbClr val="0033CC"/>
                </a:solidFill>
                <a:latin typeface="+mj-lt"/>
              </a:rPr>
              <a:t>Ugx</a:t>
            </a:r>
            <a:r>
              <a:rPr lang="en-US" sz="2400" b="1" dirty="0">
                <a:solidFill>
                  <a:srgbClr val="0033CC"/>
                </a:solidFill>
                <a:latin typeface="+mj-lt"/>
              </a:rPr>
              <a:t> 263,500 ($74) for both formal and informal rentals.</a:t>
            </a:r>
          </a:p>
          <a:p>
            <a:pPr algn="just">
              <a:lnSpc>
                <a:spcPct val="120000"/>
              </a:lnSpc>
              <a:buFont typeface="Wingdings" pitchFamily="2" charset="2"/>
              <a:buChar char="v"/>
            </a:pPr>
            <a:r>
              <a:rPr lang="en-US" sz="2400" b="1" dirty="0">
                <a:latin typeface="+mj-lt"/>
              </a:rPr>
              <a:t>For an urban household earning the average monthly income of </a:t>
            </a:r>
            <a:r>
              <a:rPr lang="en-US" sz="2400" b="1" dirty="0" err="1">
                <a:latin typeface="+mj-lt"/>
              </a:rPr>
              <a:t>Ugx</a:t>
            </a:r>
            <a:r>
              <a:rPr lang="en-US" sz="2400" b="1" dirty="0">
                <a:latin typeface="+mj-lt"/>
              </a:rPr>
              <a:t> 703,000, this amounts to 37.5% of monthly expenditure on house rent, above the maximum 30% expenditure standard.</a:t>
            </a:r>
          </a:p>
          <a:p>
            <a:pPr algn="just">
              <a:lnSpc>
                <a:spcPct val="120000"/>
              </a:lnSpc>
              <a:buFont typeface="Wingdings" pitchFamily="2" charset="2"/>
              <a:buChar char="v"/>
            </a:pPr>
            <a:r>
              <a:rPr lang="en-US" sz="2400" b="1" dirty="0">
                <a:solidFill>
                  <a:srgbClr val="0033CC"/>
                </a:solidFill>
                <a:latin typeface="+mj-lt"/>
              </a:rPr>
              <a:t>Hence, most urban households staying in rented housing were facing un-affordable house rents.</a:t>
            </a:r>
          </a:p>
          <a:p>
            <a:endParaRPr kumimoji="0" lang="en-US" sz="2000" b="1" i="0" u="none" strike="noStrike" kern="1200" cap="none" spc="0" normalizeH="0" baseline="0" noProof="0" dirty="0">
              <a:ln>
                <a:noFill/>
              </a:ln>
              <a:effectLst/>
              <a:uLnTx/>
              <a:uFillTx/>
              <a:latin typeface="+mj-lt"/>
            </a:endParaRPr>
          </a:p>
          <a:p>
            <a:endParaRPr kumimoji="0" lang="en-US" sz="2000" b="1" i="0" u="none" strike="noStrike" kern="1200" cap="none" spc="0" normalizeH="0" baseline="0" noProof="0" dirty="0">
              <a:ln>
                <a:noFill/>
              </a:ln>
              <a:effectLst/>
              <a:uLnTx/>
              <a:uFillTx/>
              <a:latin typeface="+mj-lt"/>
            </a:endParaRPr>
          </a:p>
          <a:p>
            <a:endParaRPr lang="en-US" sz="20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a:latin typeface="+mj-lt"/>
            </a:endParaRP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29">
            <a:extLst>
              <a:ext uri="{FF2B5EF4-FFF2-40B4-BE49-F238E27FC236}">
                <a16:creationId xmlns:a16="http://schemas.microsoft.com/office/drawing/2014/main" id="{BC794D67-9FD3-A1E8-408E-0639E3AD0A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6758"/>
            <a:ext cx="81534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Housing Demand …</a:t>
            </a:r>
          </a:p>
        </p:txBody>
      </p:sp>
      <p:sp>
        <p:nvSpPr>
          <p:cNvPr id="6" name="Content Placeholder 5"/>
          <p:cNvSpPr>
            <a:spLocks noGrp="1"/>
          </p:cNvSpPr>
          <p:nvPr>
            <p:ph idx="1"/>
          </p:nvPr>
        </p:nvSpPr>
        <p:spPr>
          <a:xfrm>
            <a:off x="0" y="838200"/>
            <a:ext cx="9144000" cy="6019800"/>
          </a:xfrm>
        </p:spPr>
        <p:txBody>
          <a:bodyPr>
            <a:normAutofit/>
          </a:bodyPr>
          <a:lstStyle/>
          <a:p>
            <a:pPr algn="just">
              <a:spcBef>
                <a:spcPts val="0"/>
              </a:spcBef>
            </a:pPr>
            <a:endParaRPr lang="en-US" sz="2800" dirty="0"/>
          </a:p>
          <a:p>
            <a:pPr algn="just">
              <a:spcBef>
                <a:spcPts val="0"/>
              </a:spcBef>
              <a:buNone/>
            </a:pPr>
            <a:endParaRPr lang="en-US" sz="2800" dirty="0"/>
          </a:p>
          <a:p>
            <a:pPr algn="just">
              <a:spcBef>
                <a:spcPts val="0"/>
              </a:spcBef>
            </a:pPr>
            <a:endParaRPr lang="en-US" sz="2800" dirty="0"/>
          </a:p>
          <a:p>
            <a:pPr algn="just">
              <a:spcBef>
                <a:spcPts val="0"/>
              </a:spcBef>
            </a:pPr>
            <a:endParaRPr lang="en-US" sz="2800" dirty="0"/>
          </a:p>
          <a:p>
            <a:pPr algn="just">
              <a:spcBef>
                <a:spcPts val="0"/>
              </a:spcBef>
            </a:pPr>
            <a:endParaRPr lang="en-US" sz="2800" dirty="0"/>
          </a:p>
          <a:p>
            <a:pPr algn="just">
              <a:spcBef>
                <a:spcPts val="0"/>
              </a:spcBef>
            </a:pPr>
            <a:endParaRPr lang="en-US" sz="2800" dirty="0"/>
          </a:p>
          <a:p>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934023985"/>
              </p:ext>
            </p:extLst>
          </p:nvPr>
        </p:nvGraphicFramePr>
        <p:xfrm>
          <a:off x="1" y="609600"/>
          <a:ext cx="9143998" cy="64288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676399">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3581399">
                  <a:extLst>
                    <a:ext uri="{9D8B030D-6E8A-4147-A177-3AD203B41FA5}">
                      <a16:colId xmlns:a16="http://schemas.microsoft.com/office/drawing/2014/main" val="20003"/>
                    </a:ext>
                  </a:extLst>
                </a:gridCol>
              </a:tblGrid>
              <a:tr h="1059840">
                <a:tc>
                  <a:txBody>
                    <a:bodyPr/>
                    <a:lstStyle/>
                    <a:p>
                      <a:pPr algn="ctr"/>
                      <a:r>
                        <a:rPr lang="en-US" sz="2400" b="1" dirty="0">
                          <a:latin typeface="+mj-lt"/>
                        </a:rPr>
                        <a:t>Urban Councils</a:t>
                      </a:r>
                    </a:p>
                  </a:txBody>
                  <a:tcPr>
                    <a:solidFill>
                      <a:schemeClr val="accent5"/>
                    </a:solidFill>
                  </a:tcPr>
                </a:tc>
                <a:tc>
                  <a:txBody>
                    <a:bodyPr/>
                    <a:lstStyle/>
                    <a:p>
                      <a:pPr algn="ctr"/>
                      <a:r>
                        <a:rPr lang="en-US" sz="2400" b="1" dirty="0">
                          <a:latin typeface="+mj-lt"/>
                        </a:rPr>
                        <a:t>Monthly House Rent</a:t>
                      </a:r>
                    </a:p>
                  </a:txBody>
                  <a:tcPr>
                    <a:solidFill>
                      <a:schemeClr val="accent5"/>
                    </a:solidFill>
                  </a:tcPr>
                </a:tc>
                <a:tc>
                  <a:txBody>
                    <a:bodyPr/>
                    <a:lstStyle/>
                    <a:p>
                      <a:pPr algn="ctr"/>
                      <a:r>
                        <a:rPr lang="en-US" sz="2400" b="1" dirty="0">
                          <a:latin typeface="+mj-lt"/>
                        </a:rPr>
                        <a:t>Share</a:t>
                      </a:r>
                      <a:r>
                        <a:rPr lang="en-US" sz="2400" b="1" baseline="0" dirty="0">
                          <a:latin typeface="+mj-lt"/>
                        </a:rPr>
                        <a:t> Spent on Rent (%)</a:t>
                      </a:r>
                      <a:endParaRPr lang="en-US" sz="2400" b="1" dirty="0">
                        <a:latin typeface="+mj-lt"/>
                      </a:endParaRPr>
                    </a:p>
                  </a:txBody>
                  <a:tcPr>
                    <a:solidFill>
                      <a:schemeClr val="accent5"/>
                    </a:solidFill>
                  </a:tcPr>
                </a:tc>
                <a:tc>
                  <a:txBody>
                    <a:bodyPr/>
                    <a:lstStyle/>
                    <a:p>
                      <a:pPr algn="ctr"/>
                      <a:r>
                        <a:rPr lang="en-US" sz="2400" b="1" dirty="0">
                          <a:latin typeface="+mj-lt"/>
                        </a:rPr>
                        <a:t>Status</a:t>
                      </a:r>
                    </a:p>
                  </a:txBody>
                  <a:tcPr>
                    <a:solidFill>
                      <a:schemeClr val="accent5"/>
                    </a:solidFill>
                  </a:tcPr>
                </a:tc>
                <a:extLst>
                  <a:ext uri="{0D108BD9-81ED-4DB2-BD59-A6C34878D82A}">
                    <a16:rowId xmlns:a16="http://schemas.microsoft.com/office/drawing/2014/main" val="10000"/>
                  </a:ext>
                </a:extLst>
              </a:tr>
              <a:tr h="599040">
                <a:tc>
                  <a:txBody>
                    <a:bodyPr/>
                    <a:lstStyle/>
                    <a:p>
                      <a:r>
                        <a:rPr lang="en-US" sz="2400" b="1" dirty="0">
                          <a:latin typeface="+mj-lt"/>
                        </a:rPr>
                        <a:t>Cities</a:t>
                      </a:r>
                    </a:p>
                  </a:txBody>
                  <a:tcPr/>
                </a:tc>
                <a:tc>
                  <a:txBody>
                    <a:bodyPr/>
                    <a:lstStyle/>
                    <a:p>
                      <a:pPr algn="ctr"/>
                      <a:r>
                        <a:rPr lang="en-US" sz="2400" b="1" dirty="0">
                          <a:latin typeface="+mj-lt"/>
                        </a:rPr>
                        <a:t>321,200</a:t>
                      </a:r>
                    </a:p>
                  </a:txBody>
                  <a:tcPr/>
                </a:tc>
                <a:tc>
                  <a:txBody>
                    <a:bodyPr/>
                    <a:lstStyle/>
                    <a:p>
                      <a:pPr algn="ctr"/>
                      <a:r>
                        <a:rPr lang="en-US" sz="2400" b="1" dirty="0">
                          <a:latin typeface="+mj-lt"/>
                        </a:rPr>
                        <a:t>46</a:t>
                      </a:r>
                    </a:p>
                  </a:txBody>
                  <a:tcPr/>
                </a:tc>
                <a:tc>
                  <a:txBody>
                    <a:bodyPr/>
                    <a:lstStyle/>
                    <a:p>
                      <a:pPr algn="ctr"/>
                      <a:r>
                        <a:rPr lang="en-US" sz="2400" b="1" dirty="0">
                          <a:latin typeface="+mj-lt"/>
                        </a:rPr>
                        <a:t>Struggling</a:t>
                      </a:r>
                    </a:p>
                  </a:txBody>
                  <a:tcPr/>
                </a:tc>
                <a:extLst>
                  <a:ext uri="{0D108BD9-81ED-4DB2-BD59-A6C34878D82A}">
                    <a16:rowId xmlns:a16="http://schemas.microsoft.com/office/drawing/2014/main" val="10001"/>
                  </a:ext>
                </a:extLst>
              </a:tr>
              <a:tr h="599040">
                <a:tc>
                  <a:txBody>
                    <a:bodyPr/>
                    <a:lstStyle/>
                    <a:p>
                      <a:r>
                        <a:rPr lang="en-US" sz="2400" b="1" dirty="0">
                          <a:latin typeface="+mj-lt"/>
                        </a:rPr>
                        <a:t>Municipals</a:t>
                      </a:r>
                    </a:p>
                  </a:txBody>
                  <a:tcPr/>
                </a:tc>
                <a:tc>
                  <a:txBody>
                    <a:bodyPr/>
                    <a:lstStyle/>
                    <a:p>
                      <a:pPr algn="ctr"/>
                      <a:r>
                        <a:rPr lang="en-US" sz="2400" b="1" dirty="0">
                          <a:latin typeface="+mj-lt"/>
                        </a:rPr>
                        <a:t>284,700</a:t>
                      </a:r>
                    </a:p>
                  </a:txBody>
                  <a:tcPr/>
                </a:tc>
                <a:tc>
                  <a:txBody>
                    <a:bodyPr/>
                    <a:lstStyle/>
                    <a:p>
                      <a:pPr algn="ctr"/>
                      <a:r>
                        <a:rPr lang="en-US" sz="2400" b="1" dirty="0">
                          <a:latin typeface="+mj-lt"/>
                        </a:rPr>
                        <a:t>40</a:t>
                      </a:r>
                    </a:p>
                  </a:txBody>
                  <a:tcPr/>
                </a:tc>
                <a:tc>
                  <a:txBody>
                    <a:bodyPr/>
                    <a:lstStyle/>
                    <a:p>
                      <a:pPr algn="ctr"/>
                      <a:r>
                        <a:rPr lang="en-US" sz="2400" b="1" dirty="0">
                          <a:latin typeface="+mj-lt"/>
                        </a:rPr>
                        <a:t>Struggling</a:t>
                      </a:r>
                    </a:p>
                  </a:txBody>
                  <a:tcPr/>
                </a:tc>
                <a:extLst>
                  <a:ext uri="{0D108BD9-81ED-4DB2-BD59-A6C34878D82A}">
                    <a16:rowId xmlns:a16="http://schemas.microsoft.com/office/drawing/2014/main" val="10002"/>
                  </a:ext>
                </a:extLst>
              </a:tr>
              <a:tr h="599040">
                <a:tc>
                  <a:txBody>
                    <a:bodyPr/>
                    <a:lstStyle/>
                    <a:p>
                      <a:r>
                        <a:rPr lang="en-US" sz="2400" b="1" dirty="0">
                          <a:latin typeface="+mj-lt"/>
                        </a:rPr>
                        <a:t>Town C</a:t>
                      </a:r>
                    </a:p>
                  </a:txBody>
                  <a:tcPr/>
                </a:tc>
                <a:tc>
                  <a:txBody>
                    <a:bodyPr/>
                    <a:lstStyle/>
                    <a:p>
                      <a:pPr algn="ctr"/>
                      <a:r>
                        <a:rPr lang="en-US" sz="2400" b="1" dirty="0">
                          <a:latin typeface="+mj-lt"/>
                        </a:rPr>
                        <a:t>184,900</a:t>
                      </a:r>
                    </a:p>
                  </a:txBody>
                  <a:tcPr/>
                </a:tc>
                <a:tc>
                  <a:txBody>
                    <a:bodyPr/>
                    <a:lstStyle/>
                    <a:p>
                      <a:pPr algn="ctr"/>
                      <a:r>
                        <a:rPr lang="en-US" sz="2400" b="1" dirty="0">
                          <a:latin typeface="+mj-lt"/>
                        </a:rPr>
                        <a:t>26</a:t>
                      </a:r>
                    </a:p>
                  </a:txBody>
                  <a:tcPr/>
                </a:tc>
                <a:tc>
                  <a:txBody>
                    <a:bodyPr/>
                    <a:lstStyle/>
                    <a:p>
                      <a:pPr algn="ctr"/>
                      <a:r>
                        <a:rPr lang="en-US" sz="2400" b="1" dirty="0">
                          <a:latin typeface="+mj-lt"/>
                        </a:rPr>
                        <a:t>Affordable</a:t>
                      </a:r>
                    </a:p>
                  </a:txBody>
                  <a:tcPr/>
                </a:tc>
                <a:extLst>
                  <a:ext uri="{0D108BD9-81ED-4DB2-BD59-A6C34878D82A}">
                    <a16:rowId xmlns:a16="http://schemas.microsoft.com/office/drawing/2014/main" val="10003"/>
                  </a:ext>
                </a:extLst>
              </a:tr>
              <a:tr h="599040">
                <a:tc>
                  <a:txBody>
                    <a:bodyPr/>
                    <a:lstStyle/>
                    <a:p>
                      <a:r>
                        <a:rPr lang="en-US" sz="2400" b="1" dirty="0">
                          <a:latin typeface="+mj-lt"/>
                        </a:rPr>
                        <a:t>Region Level</a:t>
                      </a:r>
                    </a:p>
                  </a:txBody>
                  <a:tcPr>
                    <a:solidFill>
                      <a:schemeClr val="accent5"/>
                    </a:solidFill>
                  </a:tcPr>
                </a:tc>
                <a:tc>
                  <a:txBody>
                    <a:bodyPr/>
                    <a:lstStyle/>
                    <a:p>
                      <a:pPr algn="ctr"/>
                      <a:endParaRPr lang="en-US" sz="2400" b="1" dirty="0">
                        <a:latin typeface="+mj-lt"/>
                      </a:endParaRPr>
                    </a:p>
                  </a:txBody>
                  <a:tcPr>
                    <a:solidFill>
                      <a:schemeClr val="accent5"/>
                    </a:solidFill>
                  </a:tcPr>
                </a:tc>
                <a:tc>
                  <a:txBody>
                    <a:bodyPr/>
                    <a:lstStyle/>
                    <a:p>
                      <a:pPr algn="ctr"/>
                      <a:endParaRPr lang="en-US" sz="2400" b="1" dirty="0">
                        <a:latin typeface="+mj-lt"/>
                      </a:endParaRPr>
                    </a:p>
                  </a:txBody>
                  <a:tcPr>
                    <a:solidFill>
                      <a:schemeClr val="accent5"/>
                    </a:solidFill>
                  </a:tcPr>
                </a:tc>
                <a:tc>
                  <a:txBody>
                    <a:bodyPr/>
                    <a:lstStyle/>
                    <a:p>
                      <a:pPr algn="ctr"/>
                      <a:endParaRPr lang="en-US" sz="2400" b="1" dirty="0">
                        <a:latin typeface="+mj-lt"/>
                      </a:endParaRPr>
                    </a:p>
                  </a:txBody>
                  <a:tcPr>
                    <a:solidFill>
                      <a:schemeClr val="accent5"/>
                    </a:solidFill>
                  </a:tcPr>
                </a:tc>
                <a:extLst>
                  <a:ext uri="{0D108BD9-81ED-4DB2-BD59-A6C34878D82A}">
                    <a16:rowId xmlns:a16="http://schemas.microsoft.com/office/drawing/2014/main" val="10004"/>
                  </a:ext>
                </a:extLst>
              </a:tr>
              <a:tr h="599040">
                <a:tc>
                  <a:txBody>
                    <a:bodyPr/>
                    <a:lstStyle/>
                    <a:p>
                      <a:r>
                        <a:rPr lang="en-US" sz="2400" b="1" dirty="0">
                          <a:latin typeface="+mj-lt"/>
                        </a:rPr>
                        <a:t>North </a:t>
                      </a:r>
                    </a:p>
                  </a:txBody>
                  <a:tcPr/>
                </a:tc>
                <a:tc>
                  <a:txBody>
                    <a:bodyPr/>
                    <a:lstStyle/>
                    <a:p>
                      <a:pPr algn="ctr"/>
                      <a:r>
                        <a:rPr lang="en-US" sz="2400" b="1" dirty="0">
                          <a:latin typeface="+mj-lt"/>
                        </a:rPr>
                        <a:t>205,730</a:t>
                      </a:r>
                    </a:p>
                  </a:txBody>
                  <a:tcPr/>
                </a:tc>
                <a:tc>
                  <a:txBody>
                    <a:bodyPr/>
                    <a:lstStyle/>
                    <a:p>
                      <a:pPr algn="ctr"/>
                      <a:r>
                        <a:rPr lang="en-US" sz="2400" b="1" dirty="0">
                          <a:latin typeface="+mj-lt"/>
                        </a:rPr>
                        <a:t>29</a:t>
                      </a:r>
                    </a:p>
                  </a:txBody>
                  <a:tcPr/>
                </a:tc>
                <a:tc>
                  <a:txBody>
                    <a:bodyPr/>
                    <a:lstStyle/>
                    <a:p>
                      <a:pPr algn="ctr"/>
                      <a:r>
                        <a:rPr lang="en-US" sz="2400" b="1" dirty="0">
                          <a:latin typeface="+mj-lt"/>
                        </a:rPr>
                        <a:t>Affordable</a:t>
                      </a:r>
                    </a:p>
                  </a:txBody>
                  <a:tcPr/>
                </a:tc>
                <a:extLst>
                  <a:ext uri="{0D108BD9-81ED-4DB2-BD59-A6C34878D82A}">
                    <a16:rowId xmlns:a16="http://schemas.microsoft.com/office/drawing/2014/main" val="10005"/>
                  </a:ext>
                </a:extLst>
              </a:tr>
              <a:tr h="599040">
                <a:tc>
                  <a:txBody>
                    <a:bodyPr/>
                    <a:lstStyle/>
                    <a:p>
                      <a:r>
                        <a:rPr lang="en-US" sz="2400" b="1" dirty="0">
                          <a:latin typeface="+mj-lt"/>
                        </a:rPr>
                        <a:t>East</a:t>
                      </a:r>
                    </a:p>
                  </a:txBody>
                  <a:tcPr/>
                </a:tc>
                <a:tc>
                  <a:txBody>
                    <a:bodyPr/>
                    <a:lstStyle/>
                    <a:p>
                      <a:pPr algn="ctr"/>
                      <a:r>
                        <a:rPr lang="en-US" sz="2400" b="1" dirty="0">
                          <a:latin typeface="+mj-lt"/>
                        </a:rPr>
                        <a:t>247,400</a:t>
                      </a:r>
                    </a:p>
                  </a:txBody>
                  <a:tcPr/>
                </a:tc>
                <a:tc>
                  <a:txBody>
                    <a:bodyPr/>
                    <a:lstStyle/>
                    <a:p>
                      <a:pPr algn="ctr"/>
                      <a:r>
                        <a:rPr lang="en-US" sz="2400" b="1" dirty="0">
                          <a:latin typeface="+mj-lt"/>
                        </a:rPr>
                        <a:t>35</a:t>
                      </a:r>
                    </a:p>
                  </a:txBody>
                  <a:tcPr/>
                </a:tc>
                <a:tc>
                  <a:txBody>
                    <a:bodyPr/>
                    <a:lstStyle/>
                    <a:p>
                      <a:pPr algn="ctr"/>
                      <a:r>
                        <a:rPr lang="en-US" sz="2400" b="1" dirty="0">
                          <a:latin typeface="+mj-lt"/>
                        </a:rPr>
                        <a:t>Struggling</a:t>
                      </a:r>
                    </a:p>
                  </a:txBody>
                  <a:tcPr/>
                </a:tc>
                <a:extLst>
                  <a:ext uri="{0D108BD9-81ED-4DB2-BD59-A6C34878D82A}">
                    <a16:rowId xmlns:a16="http://schemas.microsoft.com/office/drawing/2014/main" val="10006"/>
                  </a:ext>
                </a:extLst>
              </a:tr>
              <a:tr h="599040">
                <a:tc>
                  <a:txBody>
                    <a:bodyPr/>
                    <a:lstStyle/>
                    <a:p>
                      <a:r>
                        <a:rPr lang="en-US" sz="2400" b="1" dirty="0">
                          <a:latin typeface="+mj-lt"/>
                        </a:rPr>
                        <a:t>West</a:t>
                      </a:r>
                    </a:p>
                  </a:txBody>
                  <a:tcPr/>
                </a:tc>
                <a:tc>
                  <a:txBody>
                    <a:bodyPr/>
                    <a:lstStyle/>
                    <a:p>
                      <a:pPr algn="ctr"/>
                      <a:r>
                        <a:rPr lang="en-US" sz="2400" b="1" dirty="0">
                          <a:latin typeface="+mj-lt"/>
                        </a:rPr>
                        <a:t>322,920</a:t>
                      </a:r>
                    </a:p>
                  </a:txBody>
                  <a:tcPr/>
                </a:tc>
                <a:tc>
                  <a:txBody>
                    <a:bodyPr/>
                    <a:lstStyle/>
                    <a:p>
                      <a:pPr algn="ctr"/>
                      <a:r>
                        <a:rPr lang="en-US" sz="2400" b="1" dirty="0">
                          <a:latin typeface="+mj-lt"/>
                        </a:rPr>
                        <a:t>46</a:t>
                      </a:r>
                    </a:p>
                  </a:txBody>
                  <a:tcPr/>
                </a:tc>
                <a:tc>
                  <a:txBody>
                    <a:bodyPr/>
                    <a:lstStyle/>
                    <a:p>
                      <a:pPr algn="ctr"/>
                      <a:r>
                        <a:rPr lang="en-US" sz="2400" b="1" dirty="0">
                          <a:latin typeface="+mj-lt"/>
                        </a:rPr>
                        <a:t>Struggling</a:t>
                      </a:r>
                    </a:p>
                  </a:txBody>
                  <a:tcPr/>
                </a:tc>
                <a:extLst>
                  <a:ext uri="{0D108BD9-81ED-4DB2-BD59-A6C34878D82A}">
                    <a16:rowId xmlns:a16="http://schemas.microsoft.com/office/drawing/2014/main" val="10007"/>
                  </a:ext>
                </a:extLst>
              </a:tr>
              <a:tr h="599040">
                <a:tc>
                  <a:txBody>
                    <a:bodyPr/>
                    <a:lstStyle/>
                    <a:p>
                      <a:r>
                        <a:rPr lang="en-US" sz="2400" b="1" dirty="0">
                          <a:latin typeface="+mj-lt"/>
                        </a:rPr>
                        <a:t>Central</a:t>
                      </a:r>
                    </a:p>
                  </a:txBody>
                  <a:tcPr/>
                </a:tc>
                <a:tc>
                  <a:txBody>
                    <a:bodyPr/>
                    <a:lstStyle/>
                    <a:p>
                      <a:pPr algn="ctr"/>
                      <a:r>
                        <a:rPr lang="en-US" sz="2400" b="1" dirty="0">
                          <a:latin typeface="+mj-lt"/>
                        </a:rPr>
                        <a:t>351,560</a:t>
                      </a:r>
                    </a:p>
                  </a:txBody>
                  <a:tcPr/>
                </a:tc>
                <a:tc>
                  <a:txBody>
                    <a:bodyPr/>
                    <a:lstStyle/>
                    <a:p>
                      <a:pPr algn="ctr"/>
                      <a:r>
                        <a:rPr lang="en-US" sz="2400" b="1" dirty="0">
                          <a:latin typeface="+mj-lt"/>
                        </a:rPr>
                        <a:t>50</a:t>
                      </a:r>
                    </a:p>
                  </a:txBody>
                  <a:tcPr/>
                </a:tc>
                <a:tc>
                  <a:txBody>
                    <a:bodyPr/>
                    <a:lstStyle/>
                    <a:p>
                      <a:pPr algn="ctr"/>
                      <a:r>
                        <a:rPr lang="en-US" sz="2400" b="1" dirty="0">
                          <a:latin typeface="+mj-lt"/>
                        </a:rPr>
                        <a:t>Severely Cost-Burdened</a:t>
                      </a:r>
                    </a:p>
                  </a:txBody>
                  <a:tcPr/>
                </a:tc>
                <a:extLst>
                  <a:ext uri="{0D108BD9-81ED-4DB2-BD59-A6C34878D82A}">
                    <a16:rowId xmlns:a16="http://schemas.microsoft.com/office/drawing/2014/main" val="10008"/>
                  </a:ext>
                </a:extLst>
              </a:tr>
            </a:tbl>
          </a:graphicData>
        </a:graphic>
      </p:graphicFrame>
      <p:sp>
        <p:nvSpPr>
          <p:cNvPr id="7" name="Content Placeholder 5"/>
          <p:cNvSpPr txBox="1">
            <a:spLocks/>
          </p:cNvSpPr>
          <p:nvPr/>
        </p:nvSpPr>
        <p:spPr>
          <a:xfrm>
            <a:off x="152400" y="4800600"/>
            <a:ext cx="9144000" cy="20574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Supply of Urban Housing</a:t>
            </a:r>
          </a:p>
        </p:txBody>
      </p:sp>
      <p:sp>
        <p:nvSpPr>
          <p:cNvPr id="3" name="Content Placeholder 2"/>
          <p:cNvSpPr>
            <a:spLocks noGrp="1"/>
          </p:cNvSpPr>
          <p:nvPr>
            <p:ph idx="1"/>
          </p:nvPr>
        </p:nvSpPr>
        <p:spPr>
          <a:xfrm>
            <a:off x="990600" y="914400"/>
            <a:ext cx="8153400" cy="5943600"/>
          </a:xfrm>
        </p:spPr>
        <p:txBody>
          <a:bodyPr>
            <a:normAutofit/>
          </a:bodyPr>
          <a:lstStyle/>
          <a:p>
            <a:pPr algn="just">
              <a:lnSpc>
                <a:spcPct val="120000"/>
              </a:lnSpc>
              <a:spcBef>
                <a:spcPts val="0"/>
              </a:spcBef>
              <a:buNone/>
            </a:pPr>
            <a:r>
              <a:rPr lang="en-US" sz="2400" b="1" dirty="0">
                <a:solidFill>
                  <a:srgbClr val="FF0000"/>
                </a:solidFill>
                <a:latin typeface="+mj-lt"/>
              </a:rPr>
              <a:t>Main Issue:</a:t>
            </a:r>
          </a:p>
          <a:p>
            <a:pPr algn="just">
              <a:lnSpc>
                <a:spcPct val="120000"/>
              </a:lnSpc>
              <a:spcBef>
                <a:spcPts val="0"/>
              </a:spcBef>
              <a:buNone/>
            </a:pPr>
            <a:r>
              <a:rPr lang="en-US" sz="2400" b="1" dirty="0">
                <a:latin typeface="+mj-lt"/>
              </a:rPr>
              <a:t>Poor Conditions &amp; Inadequate Formal Supply of Housing. </a:t>
            </a:r>
          </a:p>
          <a:p>
            <a:pPr algn="just">
              <a:lnSpc>
                <a:spcPct val="120000"/>
              </a:lnSpc>
              <a:spcBef>
                <a:spcPts val="0"/>
              </a:spcBef>
              <a:buNone/>
            </a:pPr>
            <a:r>
              <a:rPr lang="en-US" sz="2400" b="1" dirty="0">
                <a:solidFill>
                  <a:srgbClr val="FF0000"/>
                </a:solidFill>
                <a:latin typeface="+mj-lt"/>
              </a:rPr>
              <a:t>Quality of Urban Housing</a:t>
            </a:r>
          </a:p>
          <a:p>
            <a:pPr algn="just">
              <a:lnSpc>
                <a:spcPct val="120000"/>
              </a:lnSpc>
              <a:spcBef>
                <a:spcPts val="0"/>
              </a:spcBef>
              <a:buNone/>
            </a:pPr>
            <a:r>
              <a:rPr lang="en-US" sz="2400" b="1" dirty="0">
                <a:solidFill>
                  <a:srgbClr val="FF0000"/>
                </a:solidFill>
                <a:latin typeface="+mj-lt"/>
              </a:rPr>
              <a:t>Issue: </a:t>
            </a:r>
          </a:p>
          <a:p>
            <a:pPr algn="just">
              <a:lnSpc>
                <a:spcPct val="120000"/>
              </a:lnSpc>
              <a:spcBef>
                <a:spcPts val="0"/>
              </a:spcBef>
            </a:pPr>
            <a:r>
              <a:rPr lang="en-US" sz="2400" b="1" dirty="0">
                <a:solidFill>
                  <a:srgbClr val="0033CC"/>
                </a:solidFill>
                <a:latin typeface="+mj-lt"/>
              </a:rPr>
              <a:t>About 70% of urban households live in informal settlements, of which 20% stay in typical slums </a:t>
            </a:r>
          </a:p>
          <a:p>
            <a:pPr algn="just">
              <a:lnSpc>
                <a:spcPct val="120000"/>
              </a:lnSpc>
              <a:spcBef>
                <a:spcPts val="0"/>
              </a:spcBef>
            </a:pPr>
            <a:r>
              <a:rPr lang="en-US" sz="2400" b="1" dirty="0">
                <a:latin typeface="+mj-lt"/>
              </a:rPr>
              <a:t>There is still shortage of decent and affordable rental dwellings which doesn’t match with urban population growth.</a:t>
            </a:r>
          </a:p>
          <a:p>
            <a:pPr algn="just">
              <a:lnSpc>
                <a:spcPct val="120000"/>
              </a:lnSpc>
              <a:spcBef>
                <a:spcPts val="0"/>
              </a:spcBef>
            </a:pPr>
            <a:r>
              <a:rPr lang="en-US" sz="2400" b="1" dirty="0">
                <a:solidFill>
                  <a:srgbClr val="0033CC"/>
                </a:solidFill>
                <a:latin typeface="+mj-lt"/>
              </a:rPr>
              <a:t>Growing conversion of owner-occupied houses into rental accommodation increases the share of rental housing.</a:t>
            </a:r>
          </a:p>
          <a:p>
            <a:pPr marL="514350" indent="-514350">
              <a:buFont typeface="+mj-lt"/>
              <a:buAutoNum type="arabicPeriod"/>
            </a:pPr>
            <a:endParaRPr lang="en-US" sz="2400" dirty="0">
              <a:latin typeface="+mj-lt"/>
            </a:endParaRPr>
          </a:p>
        </p:txBody>
      </p:sp>
      <p:pic>
        <p:nvPicPr>
          <p:cNvPr id="4" name="Picture 29">
            <a:extLst>
              <a:ext uri="{FF2B5EF4-FFF2-40B4-BE49-F238E27FC236}">
                <a16:creationId xmlns:a16="http://schemas.microsoft.com/office/drawing/2014/main" id="{1592807F-65F2-45DE-E6C7-86A53AAD31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066800"/>
          </a:xfrm>
          <a:solidFill>
            <a:schemeClr val="accent2">
              <a:lumMod val="20000"/>
              <a:lumOff val="80000"/>
            </a:schemeClr>
          </a:solidFill>
        </p:spPr>
        <p:txBody>
          <a:bodyPr>
            <a:normAutofit/>
          </a:bodyPr>
          <a:lstStyle/>
          <a:p>
            <a:r>
              <a:rPr lang="en-US" sz="4900" b="1" dirty="0">
                <a:solidFill>
                  <a:schemeClr val="accent3">
                    <a:lumMod val="75000"/>
                  </a:schemeClr>
                </a:solidFill>
                <a:effectLst/>
              </a:rPr>
              <a:t>Scope of work</a:t>
            </a:r>
            <a:r>
              <a:rPr lang="en-US" sz="4800" b="1" dirty="0">
                <a:solidFill>
                  <a:schemeClr val="tx2">
                    <a:lumMod val="60000"/>
                    <a:lumOff val="40000"/>
                  </a:schemeClr>
                </a:solidFill>
                <a:latin typeface="Franklin Gothic Heavy" pitchFamily="34" charset="0"/>
              </a:rPr>
              <a:t> </a:t>
            </a:r>
          </a:p>
        </p:txBody>
      </p:sp>
      <p:sp>
        <p:nvSpPr>
          <p:cNvPr id="3" name="Content Placeholder 2"/>
          <p:cNvSpPr>
            <a:spLocks noGrp="1"/>
          </p:cNvSpPr>
          <p:nvPr>
            <p:ph idx="1"/>
          </p:nvPr>
        </p:nvSpPr>
        <p:spPr>
          <a:xfrm>
            <a:off x="990600" y="1219200"/>
            <a:ext cx="8153400" cy="5181600"/>
          </a:xfrm>
        </p:spPr>
        <p:txBody>
          <a:bodyPr>
            <a:normAutofit fontScale="92500" lnSpcReduction="20000"/>
          </a:bodyPr>
          <a:lstStyle/>
          <a:p>
            <a:r>
              <a:rPr lang="en-US" sz="4000" b="1" dirty="0">
                <a:latin typeface="+mj-lt"/>
              </a:rPr>
              <a:t>Develop data collection tool (adapted from the UN-HABITAT)</a:t>
            </a:r>
          </a:p>
          <a:p>
            <a:r>
              <a:rPr lang="en-US" sz="4000" b="1" dirty="0">
                <a:latin typeface="+mj-lt"/>
              </a:rPr>
              <a:t>Engage stakeholders </a:t>
            </a:r>
          </a:p>
          <a:p>
            <a:pPr lvl="1"/>
            <a:r>
              <a:rPr lang="en-US" sz="3600" b="1" dirty="0">
                <a:latin typeface="+mj-lt"/>
              </a:rPr>
              <a:t>11 Cities</a:t>
            </a:r>
          </a:p>
          <a:p>
            <a:pPr lvl="1"/>
            <a:r>
              <a:rPr lang="en-US" sz="3600" b="1" dirty="0">
                <a:latin typeface="+mj-lt"/>
              </a:rPr>
              <a:t>10 Municipalities</a:t>
            </a:r>
          </a:p>
          <a:p>
            <a:pPr lvl="1"/>
            <a:r>
              <a:rPr lang="en-US" sz="3600" b="1" dirty="0">
                <a:latin typeface="+mj-lt"/>
              </a:rPr>
              <a:t>10Town Councils</a:t>
            </a:r>
          </a:p>
          <a:p>
            <a:r>
              <a:rPr lang="en-US" sz="4000" b="1" dirty="0">
                <a:latin typeface="+mj-lt"/>
              </a:rPr>
              <a:t>Analysis the existing situation looking at different thematic areas</a:t>
            </a:r>
          </a:p>
          <a:p>
            <a:r>
              <a:rPr lang="en-US" sz="4000" b="1" dirty="0">
                <a:latin typeface="+mj-lt"/>
              </a:rPr>
              <a:t>Write a report on the state of urban environment in Uganda</a:t>
            </a:r>
          </a:p>
          <a:p>
            <a:pPr marL="82296" indent="0">
              <a:buNone/>
            </a:pPr>
            <a:endParaRPr lang="en-US" sz="4400" b="1" i="1" dirty="0">
              <a:latin typeface="+mj-lt"/>
            </a:endParaRPr>
          </a:p>
        </p:txBody>
      </p:sp>
      <p:sp>
        <p:nvSpPr>
          <p:cNvPr id="5" name="Date Placeholder 4">
            <a:extLst>
              <a:ext uri="{FF2B5EF4-FFF2-40B4-BE49-F238E27FC236}">
                <a16:creationId xmlns:a16="http://schemas.microsoft.com/office/drawing/2014/main" id="{ABAD5E82-03E5-47F4-AD93-C839C5B5CD0B}"/>
              </a:ext>
            </a:extLst>
          </p:cNvPr>
          <p:cNvSpPr>
            <a:spLocks noGrp="1"/>
          </p:cNvSpPr>
          <p:nvPr>
            <p:ph type="dt" sz="half" idx="10"/>
          </p:nvPr>
        </p:nvSpPr>
        <p:spPr/>
        <p:txBody>
          <a:bodyPr/>
          <a:lstStyle/>
          <a:p>
            <a:fld id="{A56CA53B-29B7-4D69-9F6B-AC75D1232076}" type="datetime1">
              <a:rPr lang="en-US" smtClean="0"/>
              <a:t>12/1/2023</a:t>
            </a:fld>
            <a:endParaRPr lang="en-US"/>
          </a:p>
        </p:txBody>
      </p:sp>
      <p:sp>
        <p:nvSpPr>
          <p:cNvPr id="6" name="Footer Placeholder 5">
            <a:extLst>
              <a:ext uri="{FF2B5EF4-FFF2-40B4-BE49-F238E27FC236}">
                <a16:creationId xmlns:a16="http://schemas.microsoft.com/office/drawing/2014/main" id="{93B74572-A285-47A7-9E0A-A2541E24C13A}"/>
              </a:ext>
            </a:extLst>
          </p:cNvPr>
          <p:cNvSpPr>
            <a:spLocks noGrp="1"/>
          </p:cNvSpPr>
          <p:nvPr>
            <p:ph type="ftr" sz="quarter" idx="11"/>
          </p:nvPr>
        </p:nvSpPr>
        <p:spPr/>
        <p:txBody>
          <a:bodyPr/>
          <a:lstStyle/>
          <a:p>
            <a:r>
              <a:rPr lang="en-US"/>
              <a:t>GIPEA AFRICA LIMITED</a:t>
            </a:r>
          </a:p>
        </p:txBody>
      </p:sp>
      <p:sp>
        <p:nvSpPr>
          <p:cNvPr id="7" name="Slide Number Placeholder 6">
            <a:extLst>
              <a:ext uri="{FF2B5EF4-FFF2-40B4-BE49-F238E27FC236}">
                <a16:creationId xmlns:a16="http://schemas.microsoft.com/office/drawing/2014/main" id="{74AD964E-2441-426A-8762-9E434DD27A2E}"/>
              </a:ext>
            </a:extLst>
          </p:cNvPr>
          <p:cNvSpPr>
            <a:spLocks noGrp="1"/>
          </p:cNvSpPr>
          <p:nvPr>
            <p:ph type="sldNum" sz="quarter" idx="12"/>
          </p:nvPr>
        </p:nvSpPr>
        <p:spPr/>
        <p:txBody>
          <a:bodyPr/>
          <a:lstStyle/>
          <a:p>
            <a:fld id="{B98AC166-1B4F-47B9-BA79-3BAABD98AD8B}" type="slidenum">
              <a:rPr lang="en-US" smtClean="0"/>
              <a:t>5</a:t>
            </a:fld>
            <a:endParaRPr lang="en-US"/>
          </a:p>
        </p:txBody>
      </p:sp>
      <p:pic>
        <p:nvPicPr>
          <p:cNvPr id="4" name="Picture 29">
            <a:extLst>
              <a:ext uri="{FF2B5EF4-FFF2-40B4-BE49-F238E27FC236}">
                <a16:creationId xmlns:a16="http://schemas.microsoft.com/office/drawing/2014/main" id="{492ED08C-BF38-472B-8936-F1FAD1E170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24425" y="6096000"/>
            <a:ext cx="7137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209565"/>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Supply of Urban Housing…</a:t>
            </a:r>
          </a:p>
        </p:txBody>
      </p:sp>
      <p:graphicFrame>
        <p:nvGraphicFramePr>
          <p:cNvPr id="7" name="Chart 6"/>
          <p:cNvGraphicFramePr/>
          <p:nvPr>
            <p:extLst>
              <p:ext uri="{D42A27DB-BD31-4B8C-83A1-F6EECF244321}">
                <p14:modId xmlns:p14="http://schemas.microsoft.com/office/powerpoint/2010/main" val="467013570"/>
              </p:ext>
            </p:extLst>
          </p:nvPr>
        </p:nvGraphicFramePr>
        <p:xfrm>
          <a:off x="4572000" y="762000"/>
          <a:ext cx="45720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txBox="1">
            <a:spLocks/>
          </p:cNvSpPr>
          <p:nvPr/>
        </p:nvSpPr>
        <p:spPr>
          <a:xfrm>
            <a:off x="0" y="3505200"/>
            <a:ext cx="9144000" cy="3352800"/>
          </a:xfrm>
          <a:prstGeom prst="rect">
            <a:avLst/>
          </a:prstGeom>
          <a:solidFill>
            <a:schemeClr val="bg1">
              <a:lumMod val="95000"/>
            </a:schemeClr>
          </a:solidFill>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20000"/>
              </a:lnSpc>
              <a:buClrTx/>
              <a:buSzTx/>
              <a:buFont typeface="Arial" pitchFamily="34" charset="0"/>
              <a:buChar char="•"/>
              <a:tabLst/>
              <a:defRPr/>
            </a:pPr>
            <a:r>
              <a:rPr kumimoji="0" lang="en-US" sz="3200" b="1" i="0" u="none" strike="noStrike" kern="1200" cap="none" spc="0" normalizeH="0" baseline="0" noProof="0" dirty="0">
                <a:ln>
                  <a:noFill/>
                </a:ln>
                <a:solidFill>
                  <a:srgbClr val="0033CC"/>
                </a:solidFill>
                <a:effectLst/>
                <a:uLnTx/>
                <a:uFillTx/>
                <a:latin typeface="+mj-lt"/>
                <a:ea typeface="+mn-ea"/>
                <a:cs typeface="+mn-cs"/>
              </a:rPr>
              <a:t>Cities had about 50% of households renting, followed by town councils and municipals at 47.5% and 41 respectively.</a:t>
            </a:r>
          </a:p>
          <a:p>
            <a:pPr marL="342900" indent="-342900" algn="just">
              <a:lnSpc>
                <a:spcPct val="120000"/>
              </a:lnSpc>
              <a:buFont typeface="Arial" pitchFamily="34" charset="0"/>
              <a:buChar char="•"/>
            </a:pPr>
            <a:r>
              <a:rPr kumimoji="0" lang="en-US" sz="3200" b="1" i="0" u="none" strike="noStrike" kern="1200" cap="none" spc="0" normalizeH="0" baseline="0" noProof="0" dirty="0">
                <a:ln>
                  <a:noFill/>
                </a:ln>
                <a:solidFill>
                  <a:schemeClr val="tx1"/>
                </a:solidFill>
                <a:effectLst/>
                <a:uLnTx/>
                <a:uFillTx/>
                <a:latin typeface="+mj-lt"/>
                <a:ea typeface="+mn-ea"/>
                <a:cs typeface="+mn-cs"/>
              </a:rPr>
              <a:t>Kampala had the highest percentage of renting households at 72%. </a:t>
            </a:r>
          </a:p>
          <a:p>
            <a:pPr marL="342900" indent="-342900" algn="just">
              <a:lnSpc>
                <a:spcPct val="120000"/>
              </a:lnSpc>
              <a:buFont typeface="Arial" pitchFamily="34" charset="0"/>
              <a:buChar char="•"/>
            </a:pPr>
            <a:r>
              <a:rPr lang="en-US" sz="3200" b="1" dirty="0">
                <a:solidFill>
                  <a:srgbClr val="0033CC"/>
                </a:solidFill>
                <a:latin typeface="+mj-lt"/>
              </a:rPr>
              <a:t>Municipalities and town councils had a high demand for land for construction of individual dwellings (owner-occupiers) resulting in low-density areas.</a:t>
            </a:r>
          </a:p>
          <a:p>
            <a:pPr marL="342900" indent="-342900" algn="just">
              <a:lnSpc>
                <a:spcPct val="120000"/>
              </a:lnSpc>
              <a:buFont typeface="Arial" pitchFamily="34" charset="0"/>
              <a:buChar char="•"/>
            </a:pPr>
            <a:r>
              <a:rPr lang="en-US" sz="3200" b="1" dirty="0">
                <a:latin typeface="+mj-lt"/>
              </a:rPr>
              <a:t>Central region had the highest share of renting households with 46% due to high concentration of Uganda’s urban population</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8" name="Content Placeholder 9">
            <a:extLst>
              <a:ext uri="{FF2B5EF4-FFF2-40B4-BE49-F238E27FC236}">
                <a16:creationId xmlns:a16="http://schemas.microsoft.com/office/drawing/2014/main" id="{5E3AB06E-5B4E-C5B9-0AA5-3FD1A4EB9545}"/>
              </a:ext>
            </a:extLst>
          </p:cNvPr>
          <p:cNvGraphicFramePr>
            <a:graphicFrameLocks/>
          </p:cNvGraphicFramePr>
          <p:nvPr>
            <p:extLst>
              <p:ext uri="{D42A27DB-BD31-4B8C-83A1-F6EECF244321}">
                <p14:modId xmlns:p14="http://schemas.microsoft.com/office/powerpoint/2010/main" val="3332153163"/>
              </p:ext>
            </p:extLst>
          </p:nvPr>
        </p:nvGraphicFramePr>
        <p:xfrm>
          <a:off x="0" y="762000"/>
          <a:ext cx="4419600"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Supply of Urban Housing…</a:t>
            </a:r>
          </a:p>
        </p:txBody>
      </p:sp>
      <p:sp>
        <p:nvSpPr>
          <p:cNvPr id="9" name="Content Placeholder 2"/>
          <p:cNvSpPr txBox="1">
            <a:spLocks/>
          </p:cNvSpPr>
          <p:nvPr/>
        </p:nvSpPr>
        <p:spPr>
          <a:xfrm>
            <a:off x="990600" y="3830054"/>
            <a:ext cx="8153400" cy="302794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20000"/>
              </a:lnSpc>
              <a:buClrTx/>
              <a:buSzTx/>
              <a:tabLst/>
              <a:defRPr/>
            </a:pPr>
            <a:r>
              <a:rPr kumimoji="0" lang="en-US" sz="2000" b="1" i="0" u="none" strike="noStrike" kern="1200" cap="none" spc="0" normalizeH="0" baseline="0" noProof="0" dirty="0">
                <a:ln>
                  <a:noFill/>
                </a:ln>
                <a:solidFill>
                  <a:srgbClr val="FF0000"/>
                </a:solidFill>
                <a:effectLst/>
                <a:uLnTx/>
                <a:uFillTx/>
                <a:latin typeface="+mj-lt"/>
              </a:rPr>
              <a:t>Nature of Urban Shelter</a:t>
            </a:r>
          </a:p>
          <a:p>
            <a:pPr marL="342900" marR="0" lvl="0" indent="-342900" algn="just" defTabSz="914400" rtl="0" eaLnBrk="1" fontAlgn="auto" latinLnBrk="0" hangingPunct="1">
              <a:lnSpc>
                <a:spcPct val="120000"/>
              </a:lnSpc>
              <a:buClrTx/>
              <a:buSzTx/>
              <a:tabLst/>
              <a:defRPr/>
            </a:pPr>
            <a:r>
              <a:rPr lang="en-US" sz="2000" b="1" dirty="0">
                <a:solidFill>
                  <a:srgbClr val="FF0000"/>
                </a:solidFill>
                <a:latin typeface="+mj-lt"/>
              </a:rPr>
              <a:t>Issue</a:t>
            </a:r>
            <a:r>
              <a:rPr lang="en-US" sz="2000" b="1" dirty="0">
                <a:latin typeface="+mj-lt"/>
              </a:rPr>
              <a:t>: </a:t>
            </a:r>
          </a:p>
          <a:p>
            <a:pPr algn="just">
              <a:buFont typeface="Wingdings" pitchFamily="2" charset="2"/>
              <a:buChar char="v"/>
            </a:pPr>
            <a:r>
              <a:rPr lang="en-US" b="1" dirty="0">
                <a:latin typeface="+mj-lt"/>
              </a:rPr>
              <a:t>At regional level, permanent structures were highest in the central region at 75% and lowest in the Eastern at 45%</a:t>
            </a:r>
          </a:p>
          <a:p>
            <a:pPr algn="just">
              <a:buFont typeface="Wingdings" pitchFamily="2" charset="2"/>
              <a:buChar char="v"/>
            </a:pPr>
            <a:r>
              <a:rPr lang="en-US" b="1" dirty="0">
                <a:latin typeface="+mj-lt"/>
              </a:rPr>
              <a:t>More temporary structures were recorded in Northern and Western region at 20%</a:t>
            </a:r>
          </a:p>
          <a:p>
            <a:pPr algn="just">
              <a:buFont typeface="Wingdings" pitchFamily="2" charset="2"/>
              <a:buChar char="v"/>
            </a:pPr>
            <a:r>
              <a:rPr lang="en-US" b="1" dirty="0">
                <a:latin typeface="+mj-lt"/>
              </a:rPr>
              <a:t>At ULG level, municipalities had more permanent structures at 56%</a:t>
            </a:r>
          </a:p>
          <a:p>
            <a:pPr algn="just">
              <a:buFont typeface="Wingdings" pitchFamily="2" charset="2"/>
              <a:buChar char="v"/>
            </a:pPr>
            <a:r>
              <a:rPr lang="en-US" b="1" dirty="0">
                <a:latin typeface="+mj-lt"/>
              </a:rPr>
              <a:t>There was a considerable high level of temporary structures across the board at 24%</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1" i="0" u="none" strike="noStrike" kern="1200" cap="none" spc="0" normalizeH="0" baseline="0" noProof="0" dirty="0">
              <a:ln>
                <a:noFill/>
              </a:ln>
              <a:solidFill>
                <a:schemeClr val="tx1"/>
              </a:solidFill>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8" name="Chart 7">
            <a:extLst>
              <a:ext uri="{FF2B5EF4-FFF2-40B4-BE49-F238E27FC236}">
                <a16:creationId xmlns:a16="http://schemas.microsoft.com/office/drawing/2014/main" id="{AFE3CB22-39F1-BE1A-EF36-C13BDA3E00EB}"/>
              </a:ext>
            </a:extLst>
          </p:cNvPr>
          <p:cNvGraphicFramePr/>
          <p:nvPr>
            <p:extLst>
              <p:ext uri="{D42A27DB-BD31-4B8C-83A1-F6EECF244321}">
                <p14:modId xmlns:p14="http://schemas.microsoft.com/office/powerpoint/2010/main" val="3875892501"/>
              </p:ext>
            </p:extLst>
          </p:nvPr>
        </p:nvGraphicFramePr>
        <p:xfrm>
          <a:off x="-152400" y="96814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6314C1CD-5536-607C-4C34-B90FB3BACA91}"/>
              </a:ext>
            </a:extLst>
          </p:cNvPr>
          <p:cNvGraphicFramePr/>
          <p:nvPr>
            <p:extLst>
              <p:ext uri="{D42A27DB-BD31-4B8C-83A1-F6EECF244321}">
                <p14:modId xmlns:p14="http://schemas.microsoft.com/office/powerpoint/2010/main" val="2352965619"/>
              </p:ext>
            </p:extLst>
          </p:nvPr>
        </p:nvGraphicFramePr>
        <p:xfrm>
          <a:off x="4572000" y="865071"/>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9">
            <a:extLst>
              <a:ext uri="{FF2B5EF4-FFF2-40B4-BE49-F238E27FC236}">
                <a16:creationId xmlns:a16="http://schemas.microsoft.com/office/drawing/2014/main" id="{7F63D814-CDE4-4949-62E8-4984DFF493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Supply of Urban Housing…</a:t>
            </a:r>
          </a:p>
        </p:txBody>
      </p:sp>
      <p:sp>
        <p:nvSpPr>
          <p:cNvPr id="8" name="Content Placeholder 7"/>
          <p:cNvSpPr>
            <a:spLocks noGrp="1"/>
          </p:cNvSpPr>
          <p:nvPr>
            <p:ph idx="1"/>
          </p:nvPr>
        </p:nvSpPr>
        <p:spPr>
          <a:xfrm>
            <a:off x="1066800" y="838200"/>
            <a:ext cx="8077200" cy="5943600"/>
          </a:xfrm>
        </p:spPr>
        <p:txBody>
          <a:bodyPr>
            <a:normAutofit fontScale="92500"/>
          </a:bodyPr>
          <a:lstStyle/>
          <a:p>
            <a:pPr algn="just">
              <a:lnSpc>
                <a:spcPct val="120000"/>
              </a:lnSpc>
              <a:spcBef>
                <a:spcPts val="0"/>
              </a:spcBef>
              <a:buNone/>
            </a:pPr>
            <a:r>
              <a:rPr lang="en-US" sz="2400" b="1" dirty="0">
                <a:solidFill>
                  <a:srgbClr val="FF0000"/>
                </a:solidFill>
                <a:latin typeface="+mj-lt"/>
              </a:rPr>
              <a:t>Urban Housing Occupancy</a:t>
            </a:r>
          </a:p>
          <a:p>
            <a:pPr algn="just">
              <a:lnSpc>
                <a:spcPct val="120000"/>
              </a:lnSpc>
              <a:spcBef>
                <a:spcPts val="0"/>
              </a:spcBef>
              <a:buNone/>
            </a:pPr>
            <a:r>
              <a:rPr lang="en-US" sz="2400" b="1" dirty="0">
                <a:solidFill>
                  <a:srgbClr val="FF0000"/>
                </a:solidFill>
                <a:latin typeface="+mj-lt"/>
              </a:rPr>
              <a:t>Issue: </a:t>
            </a:r>
            <a:r>
              <a:rPr lang="en-US" sz="2400" b="1" dirty="0">
                <a:latin typeface="+mj-lt"/>
              </a:rPr>
              <a:t>Surplus of smaller housing units characterized with overcrowding and congestion increasing the spread of infectious and respiratory diseases. </a:t>
            </a:r>
          </a:p>
          <a:p>
            <a:pPr algn="just">
              <a:lnSpc>
                <a:spcPct val="110000"/>
              </a:lnSpc>
              <a:spcBef>
                <a:spcPts val="0"/>
              </a:spcBef>
              <a:buNone/>
            </a:pPr>
            <a:endParaRPr lang="en-US" sz="2400" b="1" dirty="0">
              <a:latin typeface="+mj-lt"/>
            </a:endParaRPr>
          </a:p>
          <a:p>
            <a:pPr algn="just">
              <a:lnSpc>
                <a:spcPct val="110000"/>
              </a:lnSpc>
              <a:spcBef>
                <a:spcPts val="0"/>
              </a:spcBef>
              <a:buFont typeface="Wingdings" pitchFamily="2" charset="2"/>
              <a:buChar char="v"/>
            </a:pPr>
            <a:r>
              <a:rPr lang="en-US" sz="2400" b="1" dirty="0">
                <a:latin typeface="+mj-lt"/>
              </a:rPr>
              <a:t>UN-HABITAT recommends a maximum of two persons per room of 3.5m by 3.5m. </a:t>
            </a:r>
          </a:p>
          <a:p>
            <a:pPr algn="just">
              <a:lnSpc>
                <a:spcPct val="110000"/>
              </a:lnSpc>
              <a:spcBef>
                <a:spcPts val="0"/>
              </a:spcBef>
              <a:buFont typeface="Wingdings" pitchFamily="2" charset="2"/>
              <a:buChar char="v"/>
            </a:pPr>
            <a:r>
              <a:rPr lang="en-US" sz="2400" b="1" dirty="0">
                <a:solidFill>
                  <a:srgbClr val="0033CC"/>
                </a:solidFill>
                <a:latin typeface="+mj-lt"/>
              </a:rPr>
              <a:t>Majority of urban households (51%) had only one room while 82% of renting </a:t>
            </a:r>
            <a:r>
              <a:rPr lang="en-US" sz="2400" b="1" dirty="0" err="1">
                <a:solidFill>
                  <a:srgbClr val="0033CC"/>
                </a:solidFill>
                <a:latin typeface="+mj-lt"/>
              </a:rPr>
              <a:t>hhs</a:t>
            </a:r>
            <a:r>
              <a:rPr lang="en-US" sz="2400" b="1" dirty="0">
                <a:solidFill>
                  <a:srgbClr val="0033CC"/>
                </a:solidFill>
                <a:latin typeface="+mj-lt"/>
              </a:rPr>
              <a:t> occupied similar dwellings.</a:t>
            </a:r>
          </a:p>
          <a:p>
            <a:pPr algn="just">
              <a:lnSpc>
                <a:spcPct val="110000"/>
              </a:lnSpc>
              <a:spcBef>
                <a:spcPts val="0"/>
              </a:spcBef>
              <a:buFont typeface="Wingdings" pitchFamily="2" charset="2"/>
              <a:buChar char="v"/>
            </a:pPr>
            <a:r>
              <a:rPr lang="en-US" sz="2400" b="1" dirty="0">
                <a:latin typeface="+mj-lt"/>
              </a:rPr>
              <a:t>Given the urban household size of 4, more than half of households are overcrowded and congested. </a:t>
            </a:r>
          </a:p>
          <a:p>
            <a:pPr algn="just">
              <a:lnSpc>
                <a:spcPct val="110000"/>
              </a:lnSpc>
              <a:spcBef>
                <a:spcPts val="0"/>
              </a:spcBef>
              <a:buFont typeface="Wingdings" pitchFamily="2" charset="2"/>
              <a:buChar char="v"/>
            </a:pPr>
            <a:r>
              <a:rPr lang="en-US" sz="2400" b="1" dirty="0">
                <a:solidFill>
                  <a:srgbClr val="0033CC"/>
                </a:solidFill>
                <a:latin typeface="+mj-lt"/>
              </a:rPr>
              <a:t>This provides a clear indicator of poor quality of housing characterized with overcrowding and congestion responsible for infectious and respiratory diseases</a:t>
            </a:r>
            <a:r>
              <a:rPr lang="en-US" sz="2400" dirty="0">
                <a:solidFill>
                  <a:srgbClr val="0033CC"/>
                </a:solidFill>
                <a:latin typeface="+mj-lt"/>
              </a:rPr>
              <a:t>. </a:t>
            </a:r>
          </a:p>
          <a:p>
            <a:pPr>
              <a:buNone/>
            </a:pPr>
            <a:endParaRPr lang="en-US" b="1" dirty="0">
              <a:latin typeface="+mj-lt"/>
            </a:endParaRPr>
          </a:p>
          <a:p>
            <a:endParaRPr lang="en-US" sz="2800" dirty="0">
              <a:latin typeface="+mj-lt"/>
            </a:endParaRPr>
          </a:p>
          <a:p>
            <a:pPr>
              <a:buNone/>
            </a:pPr>
            <a:endParaRPr lang="en-US" sz="2800" dirty="0">
              <a:latin typeface="+mj-lt"/>
            </a:endParaRPr>
          </a:p>
        </p:txBody>
      </p:sp>
      <p:pic>
        <p:nvPicPr>
          <p:cNvPr id="4" name="Picture 29">
            <a:extLst>
              <a:ext uri="{FF2B5EF4-FFF2-40B4-BE49-F238E27FC236}">
                <a16:creationId xmlns:a16="http://schemas.microsoft.com/office/drawing/2014/main" id="{6C540D37-9754-6A7D-DAB7-91DD78522C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Settlements</a:t>
            </a:r>
          </a:p>
        </p:txBody>
      </p:sp>
      <p:sp>
        <p:nvSpPr>
          <p:cNvPr id="8" name="Content Placeholder 7"/>
          <p:cNvSpPr>
            <a:spLocks noGrp="1"/>
          </p:cNvSpPr>
          <p:nvPr>
            <p:ph idx="1"/>
          </p:nvPr>
        </p:nvSpPr>
        <p:spPr>
          <a:xfrm>
            <a:off x="990600" y="914400"/>
            <a:ext cx="8153400" cy="5943600"/>
          </a:xfrm>
        </p:spPr>
        <p:txBody>
          <a:bodyPr>
            <a:normAutofit fontScale="92500"/>
          </a:bodyPr>
          <a:lstStyle/>
          <a:p>
            <a:pPr algn="just">
              <a:lnSpc>
                <a:spcPct val="110000"/>
              </a:lnSpc>
              <a:spcBef>
                <a:spcPts val="0"/>
              </a:spcBef>
            </a:pPr>
            <a:r>
              <a:rPr lang="en-US" sz="2800" b="1" dirty="0">
                <a:solidFill>
                  <a:srgbClr val="0033CC"/>
                </a:solidFill>
                <a:latin typeface="+mj-lt"/>
              </a:rPr>
              <a:t>Only 31% of the urban areas had planned or formal settlements while the rest were largely informal.</a:t>
            </a:r>
          </a:p>
          <a:p>
            <a:pPr algn="just">
              <a:lnSpc>
                <a:spcPct val="110000"/>
              </a:lnSpc>
              <a:spcBef>
                <a:spcPts val="0"/>
              </a:spcBef>
            </a:pPr>
            <a:r>
              <a:rPr lang="en-US" sz="2800" b="1" dirty="0">
                <a:latin typeface="+mj-lt"/>
              </a:rPr>
              <a:t>About 70% of the urban households lived in unplanned and informal settlements, of which 20% lived in typical slums.</a:t>
            </a:r>
          </a:p>
          <a:p>
            <a:pPr algn="just">
              <a:lnSpc>
                <a:spcPct val="110000"/>
              </a:lnSpc>
              <a:spcBef>
                <a:spcPts val="0"/>
              </a:spcBef>
            </a:pPr>
            <a:r>
              <a:rPr lang="en-US" sz="2800" b="1" dirty="0">
                <a:solidFill>
                  <a:srgbClr val="0033CC"/>
                </a:solidFill>
                <a:latin typeface="+mj-lt"/>
              </a:rPr>
              <a:t>Most informal settlements resided on customary tenure which is largely un-registered.</a:t>
            </a:r>
          </a:p>
          <a:p>
            <a:pPr algn="just">
              <a:lnSpc>
                <a:spcPct val="110000"/>
              </a:lnSpc>
              <a:spcBef>
                <a:spcPts val="0"/>
              </a:spcBef>
            </a:pPr>
            <a:r>
              <a:rPr lang="en-US" sz="2800" b="1" dirty="0">
                <a:latin typeface="+mj-lt"/>
              </a:rPr>
              <a:t>51.4% of the buildings were illegal and hence un-authorized. </a:t>
            </a:r>
          </a:p>
          <a:p>
            <a:pPr algn="just">
              <a:lnSpc>
                <a:spcPct val="110000"/>
              </a:lnSpc>
              <a:spcBef>
                <a:spcPts val="0"/>
              </a:spcBef>
            </a:pPr>
            <a:r>
              <a:rPr lang="en-US" sz="2800" b="1" dirty="0">
                <a:solidFill>
                  <a:srgbClr val="0033CC"/>
                </a:solidFill>
                <a:latin typeface="+mj-lt"/>
              </a:rPr>
              <a:t>There is high level of informality in urban areas with more than half of the buildings being illegal.</a:t>
            </a:r>
          </a:p>
          <a:p>
            <a:pPr algn="just">
              <a:lnSpc>
                <a:spcPct val="120000"/>
              </a:lnSpc>
              <a:spcBef>
                <a:spcPts val="0"/>
              </a:spcBef>
              <a:buFont typeface="Wingdings" pitchFamily="2" charset="2"/>
              <a:buChar char="v"/>
            </a:pPr>
            <a:endParaRPr lang="en-US" sz="2800" b="1" dirty="0">
              <a:latin typeface="+mj-lt"/>
            </a:endParaRPr>
          </a:p>
          <a:p>
            <a:pPr algn="just">
              <a:lnSpc>
                <a:spcPct val="110000"/>
              </a:lnSpc>
              <a:spcBef>
                <a:spcPts val="0"/>
              </a:spcBef>
              <a:buFont typeface="Wingdings" pitchFamily="2" charset="2"/>
              <a:buChar char="v"/>
            </a:pPr>
            <a:endParaRPr lang="en-US" b="1" dirty="0">
              <a:latin typeface="+mj-lt"/>
            </a:endParaRPr>
          </a:p>
          <a:p>
            <a:pPr>
              <a:buNone/>
            </a:pPr>
            <a:endParaRPr lang="en-US" sz="4000" b="1" dirty="0">
              <a:latin typeface="+mj-lt"/>
            </a:endParaRPr>
          </a:p>
          <a:p>
            <a:endParaRPr lang="en-US" sz="3600" dirty="0">
              <a:latin typeface="+mj-lt"/>
            </a:endParaRPr>
          </a:p>
          <a:p>
            <a:pPr>
              <a:buNone/>
            </a:pPr>
            <a:endParaRPr lang="en-US" sz="3600" dirty="0">
              <a:latin typeface="+mj-lt"/>
            </a:endParaRPr>
          </a:p>
        </p:txBody>
      </p:sp>
      <p:pic>
        <p:nvPicPr>
          <p:cNvPr id="4" name="Picture 29">
            <a:extLst>
              <a:ext uri="{FF2B5EF4-FFF2-40B4-BE49-F238E27FC236}">
                <a16:creationId xmlns:a16="http://schemas.microsoft.com/office/drawing/2014/main" id="{17B2B17C-2B06-7EF4-A706-6456BC7B33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Urban Settlement…</a:t>
            </a:r>
          </a:p>
        </p:txBody>
      </p:sp>
      <p:sp>
        <p:nvSpPr>
          <p:cNvPr id="8" name="Content Placeholder 7"/>
          <p:cNvSpPr>
            <a:spLocks noGrp="1"/>
          </p:cNvSpPr>
          <p:nvPr>
            <p:ph idx="1"/>
          </p:nvPr>
        </p:nvSpPr>
        <p:spPr>
          <a:xfrm>
            <a:off x="990600" y="914400"/>
            <a:ext cx="8153400" cy="5943600"/>
          </a:xfrm>
        </p:spPr>
        <p:txBody>
          <a:bodyPr>
            <a:normAutofit lnSpcReduction="10000"/>
          </a:bodyPr>
          <a:lstStyle/>
          <a:p>
            <a:pPr algn="just">
              <a:spcBef>
                <a:spcPts val="0"/>
              </a:spcBef>
              <a:buFont typeface="Wingdings" pitchFamily="2" charset="2"/>
              <a:buChar char="v"/>
            </a:pPr>
            <a:r>
              <a:rPr lang="en-US" sz="2800" b="1" dirty="0">
                <a:latin typeface="+mj-lt"/>
              </a:rPr>
              <a:t>The urban form is mostly characterized by level and nature of concentration of settlements.</a:t>
            </a:r>
          </a:p>
          <a:p>
            <a:pPr lvl="1" algn="just">
              <a:spcBef>
                <a:spcPts val="0"/>
              </a:spcBef>
              <a:buFont typeface="Wingdings" pitchFamily="2" charset="2"/>
              <a:buChar char="ü"/>
            </a:pPr>
            <a:r>
              <a:rPr lang="en-US" b="1" dirty="0">
                <a:latin typeface="+mj-lt"/>
              </a:rPr>
              <a:t>Highly concentrated settlements in the CBD and the surrounding areas.</a:t>
            </a:r>
          </a:p>
          <a:p>
            <a:pPr lvl="1" algn="just">
              <a:spcBef>
                <a:spcPts val="0"/>
              </a:spcBef>
              <a:buFont typeface="Wingdings" pitchFamily="2" charset="2"/>
              <a:buChar char="ü"/>
            </a:pPr>
            <a:r>
              <a:rPr lang="en-US" b="1" dirty="0">
                <a:latin typeface="+mj-lt"/>
              </a:rPr>
              <a:t>Low density settlements in the peri-urban areas with rural characteristics.</a:t>
            </a:r>
          </a:p>
          <a:p>
            <a:pPr algn="just">
              <a:spcBef>
                <a:spcPts val="0"/>
              </a:spcBef>
              <a:buFont typeface="Wingdings" pitchFamily="2" charset="2"/>
              <a:buChar char="v"/>
            </a:pPr>
            <a:r>
              <a:rPr lang="en-US" sz="2800" b="1" dirty="0">
                <a:solidFill>
                  <a:srgbClr val="0033CC"/>
                </a:solidFill>
                <a:latin typeface="+mj-lt"/>
              </a:rPr>
              <a:t>This duality has resulted into informal housing characterized by overcrowding in the centers and residents living in low density and spacious dwellings with insufficient infrastructure and utilities in the urban periphery.</a:t>
            </a:r>
          </a:p>
          <a:p>
            <a:pPr algn="just">
              <a:spcBef>
                <a:spcPts val="0"/>
              </a:spcBef>
              <a:buFont typeface="Wingdings" pitchFamily="2" charset="2"/>
              <a:buChar char="v"/>
            </a:pPr>
            <a:r>
              <a:rPr lang="en-US" sz="2800" b="1" dirty="0">
                <a:latin typeface="+mj-lt"/>
              </a:rPr>
              <a:t>This has given rise to linear or ribbon pattern following transportation routes</a:t>
            </a:r>
          </a:p>
          <a:p>
            <a:pPr algn="just">
              <a:lnSpc>
                <a:spcPct val="120000"/>
              </a:lnSpc>
              <a:spcBef>
                <a:spcPts val="0"/>
              </a:spcBef>
              <a:buNone/>
            </a:pPr>
            <a:endParaRPr lang="en-US" sz="2900" b="1" dirty="0">
              <a:solidFill>
                <a:srgbClr val="FF0000"/>
              </a:solidFill>
              <a:latin typeface="+mj-lt"/>
            </a:endParaRPr>
          </a:p>
          <a:p>
            <a:pPr algn="just">
              <a:lnSpc>
                <a:spcPct val="120000"/>
              </a:lnSpc>
              <a:spcBef>
                <a:spcPts val="0"/>
              </a:spcBef>
              <a:buNone/>
            </a:pPr>
            <a:endParaRPr lang="en-US" sz="2900" b="1" dirty="0">
              <a:solidFill>
                <a:srgbClr val="FF0000"/>
              </a:solidFill>
              <a:latin typeface="+mj-lt"/>
            </a:endParaRPr>
          </a:p>
          <a:p>
            <a:pPr algn="just">
              <a:lnSpc>
                <a:spcPct val="120000"/>
              </a:lnSpc>
              <a:spcBef>
                <a:spcPts val="0"/>
              </a:spcBef>
              <a:buNone/>
            </a:pPr>
            <a:endParaRPr lang="en-US" sz="2900" b="1" dirty="0">
              <a:solidFill>
                <a:srgbClr val="FF0000"/>
              </a:solidFill>
              <a:latin typeface="+mj-lt"/>
            </a:endParaRPr>
          </a:p>
          <a:p>
            <a:pPr algn="just">
              <a:lnSpc>
                <a:spcPct val="120000"/>
              </a:lnSpc>
              <a:spcBef>
                <a:spcPts val="0"/>
              </a:spcBef>
              <a:buNone/>
            </a:pPr>
            <a:endParaRPr lang="en-US" sz="2900" b="1" dirty="0">
              <a:solidFill>
                <a:srgbClr val="FF0000"/>
              </a:solidFill>
              <a:latin typeface="+mj-lt"/>
            </a:endParaRPr>
          </a:p>
          <a:p>
            <a:pPr algn="just">
              <a:lnSpc>
                <a:spcPct val="120000"/>
              </a:lnSpc>
              <a:spcBef>
                <a:spcPts val="0"/>
              </a:spcBef>
              <a:buNone/>
            </a:pPr>
            <a:endParaRPr lang="en-US" sz="2900" b="1" dirty="0">
              <a:solidFill>
                <a:srgbClr val="FF0000"/>
              </a:solidFill>
              <a:latin typeface="+mj-lt"/>
            </a:endParaRPr>
          </a:p>
          <a:p>
            <a:pPr algn="just">
              <a:lnSpc>
                <a:spcPct val="120000"/>
              </a:lnSpc>
              <a:spcBef>
                <a:spcPts val="0"/>
              </a:spcBef>
              <a:buFont typeface="Wingdings" pitchFamily="2" charset="2"/>
              <a:buChar char="v"/>
            </a:pPr>
            <a:endParaRPr lang="en-US" sz="2600" b="1" dirty="0">
              <a:latin typeface="+mj-lt"/>
            </a:endParaRPr>
          </a:p>
          <a:p>
            <a:pPr algn="just">
              <a:lnSpc>
                <a:spcPct val="110000"/>
              </a:lnSpc>
              <a:spcBef>
                <a:spcPts val="0"/>
              </a:spcBef>
              <a:buFont typeface="Wingdings" pitchFamily="2" charset="2"/>
              <a:buChar char="v"/>
            </a:pPr>
            <a:endParaRPr lang="en-US" sz="2900" b="1" dirty="0">
              <a:latin typeface="+mj-lt"/>
            </a:endParaRPr>
          </a:p>
          <a:p>
            <a:pPr>
              <a:buNone/>
            </a:pPr>
            <a:endParaRPr lang="en-US" sz="3700" b="1" dirty="0">
              <a:latin typeface="+mj-lt"/>
            </a:endParaRPr>
          </a:p>
          <a:p>
            <a:endParaRPr lang="en-US" dirty="0">
              <a:latin typeface="+mj-lt"/>
            </a:endParaRPr>
          </a:p>
          <a:p>
            <a:pPr>
              <a:buNone/>
            </a:pPr>
            <a:endParaRPr lang="en-US" dirty="0">
              <a:latin typeface="+mj-lt"/>
            </a:endParaRPr>
          </a:p>
        </p:txBody>
      </p:sp>
      <p:pic>
        <p:nvPicPr>
          <p:cNvPr id="6" name="Picture 29">
            <a:extLst>
              <a:ext uri="{FF2B5EF4-FFF2-40B4-BE49-F238E27FC236}">
                <a16:creationId xmlns:a16="http://schemas.microsoft.com/office/drawing/2014/main" id="{33D3EA0D-733F-748E-38DF-4C03982485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EB6551-C580-0417-306B-AF39E3EE74E8}"/>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7466F6F0-022A-26FC-BF43-A29076E9B571}"/>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04FA0B2C-8CDB-F011-971F-3F77A469A1E5}"/>
              </a:ext>
            </a:extLst>
          </p:cNvPr>
          <p:cNvSpPr>
            <a:spLocks noGrp="1"/>
          </p:cNvSpPr>
          <p:nvPr>
            <p:ph type="sldNum" sz="quarter" idx="12"/>
          </p:nvPr>
        </p:nvSpPr>
        <p:spPr/>
        <p:txBody>
          <a:bodyPr/>
          <a:lstStyle/>
          <a:p>
            <a:fld id="{B98AC166-1B4F-47B9-BA79-3BAABD98AD8B}" type="slidenum">
              <a:rPr lang="en-US" smtClean="0"/>
              <a:t>55</a:t>
            </a:fld>
            <a:endParaRPr lang="en-US"/>
          </a:p>
        </p:txBody>
      </p:sp>
      <p:pic>
        <p:nvPicPr>
          <p:cNvPr id="7" name="Picture 6">
            <a:extLst>
              <a:ext uri="{FF2B5EF4-FFF2-40B4-BE49-F238E27FC236}">
                <a16:creationId xmlns:a16="http://schemas.microsoft.com/office/drawing/2014/main" id="{C695230A-298F-C8FE-035E-348FF9E0ED96}"/>
              </a:ext>
            </a:extLst>
          </p:cNvPr>
          <p:cNvPicPr>
            <a:picLocks noChangeAspect="1"/>
          </p:cNvPicPr>
          <p:nvPr/>
        </p:nvPicPr>
        <p:blipFill rotWithShape="1">
          <a:blip r:embed="rId2">
            <a:extLst>
              <a:ext uri="{28A0092B-C50C-407E-A947-70E740481C1C}">
                <a14:useLocalDpi xmlns:a14="http://schemas.microsoft.com/office/drawing/2010/main" val="0"/>
              </a:ext>
            </a:extLst>
          </a:blip>
          <a:srcRect l="43460" t="54322" r="37423" b="33333"/>
          <a:stretch/>
        </p:blipFill>
        <p:spPr>
          <a:xfrm>
            <a:off x="73152" y="0"/>
            <a:ext cx="9070848" cy="6865113"/>
          </a:xfrm>
          <a:prstGeom prst="rect">
            <a:avLst/>
          </a:prstGeom>
        </p:spPr>
      </p:pic>
    </p:spTree>
    <p:extLst>
      <p:ext uri="{BB962C8B-B14F-4D97-AF65-F5344CB8AC3E}">
        <p14:creationId xmlns:p14="http://schemas.microsoft.com/office/powerpoint/2010/main" val="71996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Housing Constraints…</a:t>
            </a:r>
          </a:p>
        </p:txBody>
      </p:sp>
      <p:sp>
        <p:nvSpPr>
          <p:cNvPr id="3" name="Content Placeholder 2"/>
          <p:cNvSpPr>
            <a:spLocks noGrp="1"/>
          </p:cNvSpPr>
          <p:nvPr>
            <p:ph idx="1"/>
          </p:nvPr>
        </p:nvSpPr>
        <p:spPr>
          <a:xfrm>
            <a:off x="990600" y="914400"/>
            <a:ext cx="8153400" cy="5943600"/>
          </a:xfrm>
        </p:spPr>
        <p:txBody>
          <a:bodyPr>
            <a:normAutofit fontScale="92500"/>
          </a:bodyPr>
          <a:lstStyle/>
          <a:p>
            <a:pPr algn="just">
              <a:spcBef>
                <a:spcPts val="0"/>
              </a:spcBef>
            </a:pPr>
            <a:r>
              <a:rPr lang="en-US" sz="3600" b="1" dirty="0">
                <a:latin typeface="+mj-lt"/>
              </a:rPr>
              <a:t>High Cost of Building Materials</a:t>
            </a:r>
          </a:p>
          <a:p>
            <a:pPr algn="just">
              <a:spcBef>
                <a:spcPts val="0"/>
              </a:spcBef>
            </a:pPr>
            <a:r>
              <a:rPr lang="en-US" sz="3600" b="1" dirty="0">
                <a:latin typeface="+mj-lt"/>
              </a:rPr>
              <a:t>Limited Access to Housing Finance</a:t>
            </a:r>
          </a:p>
          <a:p>
            <a:pPr algn="just">
              <a:spcBef>
                <a:spcPts val="0"/>
              </a:spcBef>
            </a:pPr>
            <a:r>
              <a:rPr lang="en-US" sz="3600" b="1" dirty="0">
                <a:latin typeface="+mj-lt"/>
              </a:rPr>
              <a:t>Building Guidelines and Regulations – impede development in the sector (stringent).</a:t>
            </a:r>
          </a:p>
          <a:p>
            <a:pPr algn="just">
              <a:spcBef>
                <a:spcPts val="0"/>
              </a:spcBef>
            </a:pPr>
            <a:r>
              <a:rPr lang="en-US" sz="3600" b="1" dirty="0">
                <a:latin typeface="+mj-lt"/>
              </a:rPr>
              <a:t>Policy of enabling environment in housing sector is no longer attainable.</a:t>
            </a:r>
          </a:p>
          <a:p>
            <a:pPr algn="just">
              <a:spcBef>
                <a:spcPts val="0"/>
              </a:spcBef>
            </a:pPr>
            <a:r>
              <a:rPr lang="en-US" sz="3600" b="1" dirty="0">
                <a:latin typeface="+mj-lt"/>
              </a:rPr>
              <a:t>Central Government’s role of facilitating the formal supply of affordable housing is not being met.</a:t>
            </a:r>
          </a:p>
          <a:p>
            <a:pPr algn="just">
              <a:spcBef>
                <a:spcPts val="0"/>
              </a:spcBef>
            </a:pPr>
            <a:endParaRPr lang="en-US" sz="3600" b="1" dirty="0">
              <a:latin typeface="+mj-lt"/>
            </a:endParaRPr>
          </a:p>
          <a:p>
            <a:pPr algn="just">
              <a:spcBef>
                <a:spcPts val="0"/>
              </a:spcBef>
            </a:pPr>
            <a:endParaRPr lang="en-US" sz="3600" b="1" dirty="0">
              <a:latin typeface="+mj-lt"/>
            </a:endParaRPr>
          </a:p>
          <a:p>
            <a:pPr algn="just">
              <a:lnSpc>
                <a:spcPct val="120000"/>
              </a:lnSpc>
              <a:spcBef>
                <a:spcPts val="0"/>
              </a:spcBef>
              <a:buNone/>
            </a:pPr>
            <a:endParaRPr lang="en-US" sz="3600" b="1" dirty="0">
              <a:latin typeface="+mj-lt"/>
            </a:endParaRPr>
          </a:p>
          <a:p>
            <a:pPr algn="just">
              <a:lnSpc>
                <a:spcPct val="120000"/>
              </a:lnSpc>
              <a:spcBef>
                <a:spcPts val="0"/>
              </a:spcBef>
              <a:buNone/>
            </a:pPr>
            <a:endParaRPr lang="en-US" sz="3600" b="1" dirty="0">
              <a:latin typeface="+mj-lt"/>
            </a:endParaRPr>
          </a:p>
          <a:p>
            <a:pPr algn="just">
              <a:lnSpc>
                <a:spcPct val="120000"/>
              </a:lnSpc>
              <a:spcBef>
                <a:spcPts val="0"/>
              </a:spcBef>
              <a:buNone/>
            </a:pPr>
            <a:endParaRPr lang="en-US" sz="3600" b="1" dirty="0">
              <a:latin typeface="+mj-lt"/>
            </a:endParaRPr>
          </a:p>
          <a:p>
            <a:pPr algn="just">
              <a:lnSpc>
                <a:spcPct val="120000"/>
              </a:lnSpc>
              <a:spcBef>
                <a:spcPts val="0"/>
              </a:spcBef>
              <a:buNone/>
            </a:pPr>
            <a:endParaRPr lang="en-US" sz="3600" b="1" dirty="0">
              <a:latin typeface="+mj-lt"/>
            </a:endParaRPr>
          </a:p>
          <a:p>
            <a:pPr marL="514350" indent="-514350">
              <a:buFont typeface="+mj-lt"/>
              <a:buAutoNum type="arabicPeriod"/>
            </a:pPr>
            <a:endParaRPr lang="en-US" sz="3600" dirty="0">
              <a:latin typeface="+mj-lt"/>
            </a:endParaRPr>
          </a:p>
        </p:txBody>
      </p:sp>
      <p:pic>
        <p:nvPicPr>
          <p:cNvPr id="4" name="Picture 29">
            <a:extLst>
              <a:ext uri="{FF2B5EF4-FFF2-40B4-BE49-F238E27FC236}">
                <a16:creationId xmlns:a16="http://schemas.microsoft.com/office/drawing/2014/main" id="{6BCED75E-1A0F-68C3-127A-B9FA72D1D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Recommendations</a:t>
            </a:r>
          </a:p>
        </p:txBody>
      </p:sp>
      <p:sp>
        <p:nvSpPr>
          <p:cNvPr id="3" name="Content Placeholder 2"/>
          <p:cNvSpPr>
            <a:spLocks noGrp="1"/>
          </p:cNvSpPr>
          <p:nvPr>
            <p:ph idx="1"/>
          </p:nvPr>
        </p:nvSpPr>
        <p:spPr>
          <a:xfrm>
            <a:off x="990600" y="838200"/>
            <a:ext cx="8153400" cy="6019800"/>
          </a:xfrm>
        </p:spPr>
        <p:txBody>
          <a:bodyPr>
            <a:normAutofit fontScale="77500" lnSpcReduction="20000"/>
          </a:bodyPr>
          <a:lstStyle/>
          <a:p>
            <a:pPr algn="just">
              <a:lnSpc>
                <a:spcPct val="120000"/>
              </a:lnSpc>
              <a:spcBef>
                <a:spcPts val="0"/>
              </a:spcBef>
              <a:buNone/>
            </a:pPr>
            <a:r>
              <a:rPr lang="en-US" sz="2800" b="1" dirty="0">
                <a:solidFill>
                  <a:srgbClr val="FF0000"/>
                </a:solidFill>
                <a:latin typeface="+mj-lt"/>
              </a:rPr>
              <a:t>Central Government should increase accessibility to affordable &amp; decent housing for all.</a:t>
            </a:r>
          </a:p>
          <a:p>
            <a:pPr algn="just">
              <a:lnSpc>
                <a:spcPct val="120000"/>
              </a:lnSpc>
              <a:spcBef>
                <a:spcPts val="0"/>
              </a:spcBef>
              <a:buFont typeface="Wingdings" pitchFamily="2" charset="2"/>
              <a:buChar char="v"/>
            </a:pPr>
            <a:r>
              <a:rPr lang="en-US" sz="2800" b="1" dirty="0">
                <a:latin typeface="+mj-lt"/>
              </a:rPr>
              <a:t>Un-lock the enabler’s role to become more responsive to all segments of urban population.</a:t>
            </a:r>
          </a:p>
          <a:p>
            <a:pPr algn="just">
              <a:lnSpc>
                <a:spcPct val="120000"/>
              </a:lnSpc>
              <a:spcBef>
                <a:spcPts val="0"/>
              </a:spcBef>
              <a:buFont typeface="Wingdings" pitchFamily="2" charset="2"/>
              <a:buChar char="v"/>
            </a:pPr>
            <a:r>
              <a:rPr lang="en-US" sz="2800" b="1" dirty="0">
                <a:solidFill>
                  <a:srgbClr val="0033CC"/>
                </a:solidFill>
                <a:latin typeface="+mj-lt"/>
              </a:rPr>
              <a:t>Facilitate delivery of planned &amp; serviced land.</a:t>
            </a:r>
          </a:p>
          <a:p>
            <a:pPr algn="just">
              <a:lnSpc>
                <a:spcPct val="120000"/>
              </a:lnSpc>
              <a:spcBef>
                <a:spcPts val="0"/>
              </a:spcBef>
              <a:buFont typeface="Wingdings" pitchFamily="2" charset="2"/>
              <a:buChar char="v"/>
            </a:pPr>
            <a:r>
              <a:rPr lang="en-US" sz="2800" b="1" dirty="0">
                <a:latin typeface="+mj-lt"/>
              </a:rPr>
              <a:t>Reduce cost of construction by cutting costs of housing inputs such as building materials.</a:t>
            </a:r>
          </a:p>
          <a:p>
            <a:pPr algn="just">
              <a:lnSpc>
                <a:spcPct val="120000"/>
              </a:lnSpc>
              <a:spcBef>
                <a:spcPts val="0"/>
              </a:spcBef>
              <a:buFont typeface="Wingdings" pitchFamily="2" charset="2"/>
              <a:buChar char="v"/>
            </a:pPr>
            <a:r>
              <a:rPr lang="en-US" sz="2800" b="1" dirty="0">
                <a:solidFill>
                  <a:srgbClr val="0033CC"/>
                </a:solidFill>
                <a:latin typeface="+mj-lt"/>
              </a:rPr>
              <a:t>Ensure access to mortgage housing financing for all population segments</a:t>
            </a:r>
          </a:p>
          <a:p>
            <a:pPr algn="just">
              <a:lnSpc>
                <a:spcPct val="120000"/>
              </a:lnSpc>
              <a:spcBef>
                <a:spcPts val="0"/>
              </a:spcBef>
              <a:buFont typeface="Wingdings" pitchFamily="2" charset="2"/>
              <a:buChar char="v"/>
            </a:pPr>
            <a:r>
              <a:rPr lang="en-US" sz="2800" b="1" dirty="0">
                <a:latin typeface="+mj-lt"/>
              </a:rPr>
              <a:t>Explore low-cost technologies and use of locally available materials.</a:t>
            </a:r>
          </a:p>
          <a:p>
            <a:pPr algn="just">
              <a:lnSpc>
                <a:spcPct val="120000"/>
              </a:lnSpc>
              <a:spcBef>
                <a:spcPts val="0"/>
              </a:spcBef>
              <a:buFont typeface="Wingdings" pitchFamily="2" charset="2"/>
              <a:buChar char="v"/>
            </a:pPr>
            <a:r>
              <a:rPr lang="en-US" sz="2800" b="1" dirty="0">
                <a:solidFill>
                  <a:srgbClr val="0033CC"/>
                </a:solidFill>
                <a:latin typeface="+mj-lt"/>
              </a:rPr>
              <a:t>Formalize incremental housing construction due to low urban incomes.</a:t>
            </a:r>
          </a:p>
          <a:p>
            <a:pPr algn="just">
              <a:lnSpc>
                <a:spcPct val="120000"/>
              </a:lnSpc>
              <a:spcBef>
                <a:spcPts val="0"/>
              </a:spcBef>
              <a:buFont typeface="Wingdings" pitchFamily="2" charset="2"/>
              <a:buChar char="v"/>
            </a:pPr>
            <a:r>
              <a:rPr lang="en-US" sz="2800" b="1" dirty="0">
                <a:latin typeface="+mj-lt"/>
              </a:rPr>
              <a:t>Promotion of decent and affordable rental housing for all population.</a:t>
            </a:r>
          </a:p>
          <a:p>
            <a:pPr algn="just">
              <a:lnSpc>
                <a:spcPct val="120000"/>
              </a:lnSpc>
              <a:spcBef>
                <a:spcPts val="0"/>
              </a:spcBef>
              <a:buFont typeface="Wingdings" pitchFamily="2" charset="2"/>
              <a:buChar char="v"/>
            </a:pPr>
            <a:r>
              <a:rPr lang="en-US" sz="2800" b="1" dirty="0">
                <a:latin typeface="+mj-lt"/>
              </a:rPr>
              <a:t>Revise the building regulations and guidelines to care of the emerging issues in the housing sector</a:t>
            </a:r>
          </a:p>
          <a:p>
            <a:pPr marL="514350" indent="-514350">
              <a:buFont typeface="+mj-lt"/>
              <a:buAutoNum type="arabicPeriod"/>
            </a:pPr>
            <a:endParaRPr lang="en-US" sz="4800" dirty="0">
              <a:latin typeface="+mj-lt"/>
            </a:endParaRPr>
          </a:p>
        </p:txBody>
      </p:sp>
      <p:pic>
        <p:nvPicPr>
          <p:cNvPr id="4" name="Picture 29">
            <a:extLst>
              <a:ext uri="{FF2B5EF4-FFF2-40B4-BE49-F238E27FC236}">
                <a16:creationId xmlns:a16="http://schemas.microsoft.com/office/drawing/2014/main" id="{D2FF87E3-908E-4B17-AAB1-FA32E73730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807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9692-700B-4086-AC09-679D12AEC6CF}"/>
              </a:ext>
            </a:extLst>
          </p:cNvPr>
          <p:cNvSpPr>
            <a:spLocks noGrp="1"/>
          </p:cNvSpPr>
          <p:nvPr>
            <p:ph type="title"/>
          </p:nvPr>
        </p:nvSpPr>
        <p:spPr>
          <a:xfrm>
            <a:off x="1344168" y="2857500"/>
            <a:ext cx="7498080" cy="1143000"/>
          </a:xfrm>
        </p:spPr>
        <p:txBody>
          <a:bodyPr>
            <a:normAutofit fontScale="90000"/>
          </a:bodyPr>
          <a:lstStyle/>
          <a:p>
            <a:r>
              <a:rPr lang="en-GB" b="1" dirty="0">
                <a:effectLst/>
              </a:rPr>
              <a:t>URBAN REFUGEES AND MIGRATION</a:t>
            </a:r>
            <a:endParaRPr lang="en-UG" b="1" dirty="0">
              <a:effectLst/>
            </a:endParaRPr>
          </a:p>
        </p:txBody>
      </p:sp>
      <p:sp>
        <p:nvSpPr>
          <p:cNvPr id="4" name="Date Placeholder 3">
            <a:extLst>
              <a:ext uri="{FF2B5EF4-FFF2-40B4-BE49-F238E27FC236}">
                <a16:creationId xmlns:a16="http://schemas.microsoft.com/office/drawing/2014/main" id="{24524A96-2C37-40C8-BFAA-9B23C37CEED7}"/>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BA28F293-1537-4D55-A679-B05CC77387C4}"/>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22570966-8193-499E-9274-EF8B45CE48F4}"/>
              </a:ext>
            </a:extLst>
          </p:cNvPr>
          <p:cNvSpPr>
            <a:spLocks noGrp="1"/>
          </p:cNvSpPr>
          <p:nvPr>
            <p:ph type="sldNum" sz="quarter" idx="12"/>
          </p:nvPr>
        </p:nvSpPr>
        <p:spPr/>
        <p:txBody>
          <a:bodyPr/>
          <a:lstStyle/>
          <a:p>
            <a:fld id="{B98AC166-1B4F-47B9-BA79-3BAABD98AD8B}" type="slidenum">
              <a:rPr lang="en-US" smtClean="0"/>
              <a:t>58</a:t>
            </a:fld>
            <a:endParaRPr lang="en-US"/>
          </a:p>
        </p:txBody>
      </p:sp>
      <p:pic>
        <p:nvPicPr>
          <p:cNvPr id="7" name="Picture 29">
            <a:extLst>
              <a:ext uri="{FF2B5EF4-FFF2-40B4-BE49-F238E27FC236}">
                <a16:creationId xmlns:a16="http://schemas.microsoft.com/office/drawing/2014/main" id="{43633DC0-8DD2-8F55-7FF6-708049657A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65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2"/>
            <a:ext cx="9144000" cy="746358"/>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400" b="1" dirty="0">
                <a:ln w="0"/>
                <a:solidFill>
                  <a:schemeClr val="accent3">
                    <a:lumMod val="75000"/>
                  </a:schemeClr>
                </a:solidFill>
                <a:effectLst/>
              </a:rPr>
              <a:t>Overview</a:t>
            </a:r>
          </a:p>
        </p:txBody>
      </p:sp>
      <p:graphicFrame>
        <p:nvGraphicFramePr>
          <p:cNvPr id="6" name="Chart 5"/>
          <p:cNvGraphicFramePr/>
          <p:nvPr>
            <p:extLst>
              <p:ext uri="{D42A27DB-BD31-4B8C-83A1-F6EECF244321}">
                <p14:modId xmlns:p14="http://schemas.microsoft.com/office/powerpoint/2010/main" val="1099285888"/>
              </p:ext>
            </p:extLst>
          </p:nvPr>
        </p:nvGraphicFramePr>
        <p:xfrm>
          <a:off x="4572000" y="3840480"/>
          <a:ext cx="4533836" cy="301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123255"/>
              </p:ext>
            </p:extLst>
          </p:nvPr>
        </p:nvGraphicFramePr>
        <p:xfrm>
          <a:off x="0" y="795318"/>
          <a:ext cx="9144000" cy="301752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2786082">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2000" b="1" kern="1200" dirty="0">
                          <a:solidFill>
                            <a:schemeClr val="tx1"/>
                          </a:solidFill>
                          <a:latin typeface="+mj-lt"/>
                          <a:ea typeface="+mn-ea"/>
                          <a:cs typeface="Times New Roman" pitchFamily="18" charset="0"/>
                        </a:rPr>
                        <a:t> </a:t>
                      </a:r>
                      <a:r>
                        <a:rPr kumimoji="0" lang="en-US" sz="2400" b="1" kern="1200" dirty="0">
                          <a:solidFill>
                            <a:schemeClr val="tx1"/>
                          </a:solidFill>
                          <a:latin typeface="+mj-lt"/>
                          <a:ea typeface="+mn-ea"/>
                          <a:cs typeface="Times New Roman" pitchFamily="18" charset="0"/>
                        </a:rPr>
                        <a:t>By 2020, there were 82.4 million forcibly displaced people with 26.4 million of these being refugees worldwide and this is also expected to rise to 250</a:t>
                      </a:r>
                      <a:r>
                        <a:rPr kumimoji="0" lang="en-US" sz="2400" b="1" kern="1200" baseline="0" dirty="0">
                          <a:solidFill>
                            <a:schemeClr val="tx1"/>
                          </a:solidFill>
                          <a:latin typeface="+mj-lt"/>
                          <a:ea typeface="+mn-ea"/>
                          <a:cs typeface="Times New Roman" pitchFamily="18" charset="0"/>
                        </a:rPr>
                        <a:t> million by 2050</a:t>
                      </a:r>
                      <a:r>
                        <a:rPr kumimoji="0" lang="en-US" sz="2400" b="1" kern="1200" dirty="0">
                          <a:solidFill>
                            <a:schemeClr val="tx1"/>
                          </a:solidFill>
                          <a:latin typeface="+mj-lt"/>
                          <a:ea typeface="+mn-ea"/>
                          <a:cs typeface="Times New Roman" pitchFamily="18" charset="0"/>
                        </a:rPr>
                        <a:t>.</a:t>
                      </a:r>
                      <a:endParaRPr kumimoji="0" lang="en-US" sz="2400" b="1" kern="1200" baseline="0" dirty="0">
                        <a:solidFill>
                          <a:schemeClr val="tx1"/>
                        </a:solidFill>
                        <a:latin typeface="+mj-lt"/>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v"/>
                        <a:tabLst/>
                        <a:defRPr/>
                      </a:pPr>
                      <a:r>
                        <a:rPr lang="en-US" sz="2400" b="1" dirty="0">
                          <a:solidFill>
                            <a:srgbClr val="0033CC"/>
                          </a:solidFill>
                          <a:latin typeface="+mj-lt"/>
                          <a:cs typeface="Times New Roman" pitchFamily="18" charset="0"/>
                        </a:rPr>
                        <a:t>Ranked 3</a:t>
                      </a:r>
                      <a:r>
                        <a:rPr lang="en-US" sz="2400" b="1" baseline="30000" dirty="0">
                          <a:solidFill>
                            <a:srgbClr val="0033CC"/>
                          </a:solidFill>
                          <a:latin typeface="+mj-lt"/>
                          <a:cs typeface="Times New Roman" pitchFamily="18" charset="0"/>
                        </a:rPr>
                        <a:t>rd</a:t>
                      </a:r>
                      <a:r>
                        <a:rPr lang="en-US" sz="2400" b="1" dirty="0">
                          <a:solidFill>
                            <a:srgbClr val="0033CC"/>
                          </a:solidFill>
                          <a:latin typeface="+mj-lt"/>
                          <a:cs typeface="Times New Roman" pitchFamily="18" charset="0"/>
                        </a:rPr>
                        <a:t> across the globe (after Turkey and Colombia), Uganda is home to 1.4million refugees, out which 500,000 are living in Uganda’s urban areas.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v"/>
                        <a:tabLst/>
                        <a:defRPr/>
                      </a:pPr>
                      <a:r>
                        <a:rPr lang="en-US" sz="2400" b="1" dirty="0">
                          <a:solidFill>
                            <a:schemeClr val="tx1"/>
                          </a:solidFill>
                          <a:latin typeface="+mj-lt"/>
                          <a:cs typeface="Times New Roman" pitchFamily="18" charset="0"/>
                        </a:rPr>
                        <a:t>Majorly South Sudan,</a:t>
                      </a:r>
                      <a:r>
                        <a:rPr lang="en-US" sz="2400" b="1" baseline="0" dirty="0">
                          <a:solidFill>
                            <a:schemeClr val="tx1"/>
                          </a:solidFill>
                          <a:latin typeface="+mj-lt"/>
                          <a:cs typeface="Times New Roman" pitchFamily="18" charset="0"/>
                        </a:rPr>
                        <a:t> DRC, Somali, Burundi, </a:t>
                      </a:r>
                      <a:r>
                        <a:rPr lang="en-US" sz="2400" b="1" baseline="0" dirty="0" err="1">
                          <a:solidFill>
                            <a:schemeClr val="tx1"/>
                          </a:solidFill>
                          <a:latin typeface="+mj-lt"/>
                          <a:cs typeface="Times New Roman" pitchFamily="18" charset="0"/>
                        </a:rPr>
                        <a:t>Erotria</a:t>
                      </a:r>
                      <a:r>
                        <a:rPr lang="en-US" sz="2400" b="1" baseline="0" dirty="0">
                          <a:solidFill>
                            <a:schemeClr val="tx1"/>
                          </a:solidFill>
                          <a:latin typeface="+mj-lt"/>
                          <a:cs typeface="Times New Roman" pitchFamily="18" charset="0"/>
                        </a:rPr>
                        <a:t> among others.</a:t>
                      </a:r>
                      <a:endParaRPr lang="en-US" sz="2400" b="1" dirty="0">
                        <a:solidFill>
                          <a:schemeClr val="tx1"/>
                        </a:solidFill>
                        <a:latin typeface="+mj-lt"/>
                        <a:cs typeface="Times New Roman" pitchFamily="18" charset="0"/>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10746212"/>
              </p:ext>
            </p:extLst>
          </p:nvPr>
        </p:nvGraphicFramePr>
        <p:xfrm>
          <a:off x="4751152" y="3581400"/>
          <a:ext cx="4392848" cy="381000"/>
        </p:xfrm>
        <a:graphic>
          <a:graphicData uri="http://schemas.openxmlformats.org/drawingml/2006/table">
            <a:tbl>
              <a:tblPr firstRow="1" bandRow="1">
                <a:tableStyleId>{5C22544A-7EE6-4342-B048-85BDC9FD1C3A}</a:tableStyleId>
              </a:tblPr>
              <a:tblGrid>
                <a:gridCol w="4392848">
                  <a:extLst>
                    <a:ext uri="{9D8B030D-6E8A-4147-A177-3AD203B41FA5}">
                      <a16:colId xmlns:a16="http://schemas.microsoft.com/office/drawing/2014/main" val="20000"/>
                    </a:ext>
                  </a:extLst>
                </a:gridCol>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mj-lt"/>
                          <a:cs typeface="Times New Roman" pitchFamily="18" charset="0"/>
                        </a:rPr>
                        <a:t>Distribution of urban refuges  by Nationality’</a:t>
                      </a:r>
                    </a:p>
                  </a:txBody>
                  <a:tcPr>
                    <a:solidFill>
                      <a:srgbClr val="CCFFFF"/>
                    </a:solidFill>
                  </a:tcPr>
                </a:tc>
                <a:extLst>
                  <a:ext uri="{0D108BD9-81ED-4DB2-BD59-A6C34878D82A}">
                    <a16:rowId xmlns:a16="http://schemas.microsoft.com/office/drawing/2014/main" val="10000"/>
                  </a:ext>
                </a:extLst>
              </a:tr>
            </a:tbl>
          </a:graphicData>
        </a:graphic>
      </p:graphicFrame>
      <p:graphicFrame>
        <p:nvGraphicFramePr>
          <p:cNvPr id="9" name="Chart 8"/>
          <p:cNvGraphicFramePr/>
          <p:nvPr>
            <p:extLst>
              <p:ext uri="{D42A27DB-BD31-4B8C-83A1-F6EECF244321}">
                <p14:modId xmlns:p14="http://schemas.microsoft.com/office/powerpoint/2010/main" val="1992657264"/>
              </p:ext>
            </p:extLst>
          </p:nvPr>
        </p:nvGraphicFramePr>
        <p:xfrm>
          <a:off x="-36338" y="3733800"/>
          <a:ext cx="4429188" cy="31297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417990-C2A4-481C-A8D5-062D24EE804C}"/>
              </a:ext>
            </a:extLst>
          </p:cNvPr>
          <p:cNvSpPr>
            <a:spLocks noGrp="1"/>
          </p:cNvSpPr>
          <p:nvPr>
            <p:ph type="dt" sz="half" idx="10"/>
          </p:nvPr>
        </p:nvSpPr>
        <p:spPr/>
        <p:txBody>
          <a:bodyPr/>
          <a:lstStyle/>
          <a:p>
            <a:fld id="{544FA652-B171-4EAA-B38F-78823ACCAE0A}" type="datetime1">
              <a:rPr lang="en-US" smtClean="0"/>
              <a:t>12/1/2023</a:t>
            </a:fld>
            <a:endParaRPr lang="en-US"/>
          </a:p>
        </p:txBody>
      </p:sp>
      <p:sp>
        <p:nvSpPr>
          <p:cNvPr id="3" name="Footer Placeholder 2">
            <a:extLst>
              <a:ext uri="{FF2B5EF4-FFF2-40B4-BE49-F238E27FC236}">
                <a16:creationId xmlns:a16="http://schemas.microsoft.com/office/drawing/2014/main" id="{9A95762A-183B-4554-BA9B-39A05FBF2EA6}"/>
              </a:ext>
            </a:extLst>
          </p:cNvPr>
          <p:cNvSpPr>
            <a:spLocks noGrp="1"/>
          </p:cNvSpPr>
          <p:nvPr>
            <p:ph type="ftr" sz="quarter" idx="11"/>
          </p:nvPr>
        </p:nvSpPr>
        <p:spPr/>
        <p:txBody>
          <a:bodyPr/>
          <a:lstStyle/>
          <a:p>
            <a:r>
              <a:rPr lang="en-US"/>
              <a:t>GIPEA AFRICA LIMITED</a:t>
            </a:r>
          </a:p>
        </p:txBody>
      </p:sp>
      <p:sp>
        <p:nvSpPr>
          <p:cNvPr id="4" name="Slide Number Placeholder 3">
            <a:extLst>
              <a:ext uri="{FF2B5EF4-FFF2-40B4-BE49-F238E27FC236}">
                <a16:creationId xmlns:a16="http://schemas.microsoft.com/office/drawing/2014/main" id="{24B8EFAC-55AA-4143-8AA9-38DD61E35055}"/>
              </a:ext>
            </a:extLst>
          </p:cNvPr>
          <p:cNvSpPr>
            <a:spLocks noGrp="1"/>
          </p:cNvSpPr>
          <p:nvPr>
            <p:ph type="sldNum" sz="quarter" idx="12"/>
          </p:nvPr>
        </p:nvSpPr>
        <p:spPr/>
        <p:txBody>
          <a:bodyPr/>
          <a:lstStyle/>
          <a:p>
            <a:fld id="{B98AC166-1B4F-47B9-BA79-3BAABD98AD8B}" type="slidenum">
              <a:rPr lang="en-US" smtClean="0"/>
              <a:t>6</a:t>
            </a:fld>
            <a:endParaRPr lang="en-US"/>
          </a:p>
        </p:txBody>
      </p:sp>
      <p:sp>
        <p:nvSpPr>
          <p:cNvPr id="5" name="TextBox 4">
            <a:extLst>
              <a:ext uri="{FF2B5EF4-FFF2-40B4-BE49-F238E27FC236}">
                <a16:creationId xmlns:a16="http://schemas.microsoft.com/office/drawing/2014/main" id="{447E7A77-96CC-4141-80A6-CD6773D6CCA1}"/>
              </a:ext>
            </a:extLst>
          </p:cNvPr>
          <p:cNvSpPr txBox="1"/>
          <p:nvPr/>
        </p:nvSpPr>
        <p:spPr>
          <a:xfrm>
            <a:off x="990600" y="0"/>
            <a:ext cx="8153400" cy="523220"/>
          </a:xfrm>
          <a:prstGeom prst="rect">
            <a:avLst/>
          </a:prstGeom>
          <a:solidFill>
            <a:schemeClr val="accent2">
              <a:lumMod val="20000"/>
              <a:lumOff val="80000"/>
            </a:schemeClr>
          </a:solidFill>
          <a:effectLst/>
        </p:spPr>
        <p:txBody>
          <a:bodyPr wrap="square" rtlCol="1">
            <a:spAutoFit/>
          </a:bodyPr>
          <a:lstStyle>
            <a:defPPr>
              <a:defRPr lang="en-US"/>
            </a:defPPr>
            <a:lvl1pPr>
              <a:defRPr sz="4000" b="1">
                <a:solidFill>
                  <a:srgbClr val="C00000"/>
                </a:solidFill>
              </a:defRPr>
            </a:lvl1pPr>
          </a:lstStyle>
          <a:p>
            <a:pPr algn="ctr"/>
            <a:r>
              <a:rPr lang="en-US" sz="2800" dirty="0"/>
              <a:t>Selected urban councils for the study</a:t>
            </a:r>
          </a:p>
        </p:txBody>
      </p:sp>
      <p:graphicFrame>
        <p:nvGraphicFramePr>
          <p:cNvPr id="7" name="Table 6">
            <a:extLst>
              <a:ext uri="{FF2B5EF4-FFF2-40B4-BE49-F238E27FC236}">
                <a16:creationId xmlns:a16="http://schemas.microsoft.com/office/drawing/2014/main" id="{D808C128-C3EA-E15B-8ADB-1EE66C585529}"/>
              </a:ext>
            </a:extLst>
          </p:cNvPr>
          <p:cNvGraphicFramePr>
            <a:graphicFrameLocks noGrp="1"/>
          </p:cNvGraphicFramePr>
          <p:nvPr>
            <p:extLst>
              <p:ext uri="{D42A27DB-BD31-4B8C-83A1-F6EECF244321}">
                <p14:modId xmlns:p14="http://schemas.microsoft.com/office/powerpoint/2010/main" val="3041357937"/>
              </p:ext>
            </p:extLst>
          </p:nvPr>
        </p:nvGraphicFramePr>
        <p:xfrm>
          <a:off x="73152" y="599420"/>
          <a:ext cx="9070847" cy="6258580"/>
        </p:xfrm>
        <a:graphic>
          <a:graphicData uri="http://schemas.openxmlformats.org/drawingml/2006/table">
            <a:tbl>
              <a:tblPr firstRow="1" firstCol="1" bandRow="1">
                <a:tableStyleId>{5C22544A-7EE6-4342-B048-85BDC9FD1C3A}</a:tableStyleId>
              </a:tblPr>
              <a:tblGrid>
                <a:gridCol w="1522089">
                  <a:extLst>
                    <a:ext uri="{9D8B030D-6E8A-4147-A177-3AD203B41FA5}">
                      <a16:colId xmlns:a16="http://schemas.microsoft.com/office/drawing/2014/main" val="2357787823"/>
                    </a:ext>
                  </a:extLst>
                </a:gridCol>
                <a:gridCol w="1788125">
                  <a:extLst>
                    <a:ext uri="{9D8B030D-6E8A-4147-A177-3AD203B41FA5}">
                      <a16:colId xmlns:a16="http://schemas.microsoft.com/office/drawing/2014/main" val="2426635339"/>
                    </a:ext>
                  </a:extLst>
                </a:gridCol>
                <a:gridCol w="2321449">
                  <a:extLst>
                    <a:ext uri="{9D8B030D-6E8A-4147-A177-3AD203B41FA5}">
                      <a16:colId xmlns:a16="http://schemas.microsoft.com/office/drawing/2014/main" val="3043692147"/>
                    </a:ext>
                  </a:extLst>
                </a:gridCol>
                <a:gridCol w="1719592">
                  <a:extLst>
                    <a:ext uri="{9D8B030D-6E8A-4147-A177-3AD203B41FA5}">
                      <a16:colId xmlns:a16="http://schemas.microsoft.com/office/drawing/2014/main" val="629116793"/>
                    </a:ext>
                  </a:extLst>
                </a:gridCol>
                <a:gridCol w="1719592">
                  <a:extLst>
                    <a:ext uri="{9D8B030D-6E8A-4147-A177-3AD203B41FA5}">
                      <a16:colId xmlns:a16="http://schemas.microsoft.com/office/drawing/2014/main" val="4007181383"/>
                    </a:ext>
                  </a:extLst>
                </a:gridCol>
              </a:tblGrid>
              <a:tr h="596981">
                <a:tc>
                  <a:txBody>
                    <a:bodyPr/>
                    <a:lstStyle/>
                    <a:p>
                      <a:pPr marL="0" marR="0">
                        <a:lnSpc>
                          <a:spcPct val="100000"/>
                        </a:lnSpc>
                        <a:spcBef>
                          <a:spcPts val="0"/>
                        </a:spcBef>
                        <a:spcAft>
                          <a:spcPts val="0"/>
                        </a:spcAft>
                      </a:pPr>
                      <a:r>
                        <a:rPr lang="en-US" sz="2400" b="1">
                          <a:effectLst/>
                        </a:rPr>
                        <a:t>Regions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Northern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Central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Eastern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Western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extLst>
                  <a:ext uri="{0D108BD9-81ED-4DB2-BD59-A6C34878D82A}">
                    <a16:rowId xmlns:a16="http://schemas.microsoft.com/office/drawing/2014/main" val="593064620"/>
                  </a:ext>
                </a:extLst>
              </a:tr>
              <a:tr h="421798">
                <a:tc rowSpan="3">
                  <a:txBody>
                    <a:bodyPr/>
                    <a:lstStyle/>
                    <a:p>
                      <a:pPr marL="0" marR="0">
                        <a:lnSpc>
                          <a:spcPct val="100000"/>
                        </a:lnSpc>
                        <a:spcBef>
                          <a:spcPts val="0"/>
                        </a:spcBef>
                        <a:spcAft>
                          <a:spcPts val="0"/>
                        </a:spcAft>
                      </a:pPr>
                      <a:r>
                        <a:rPr lang="en-US" sz="2400" b="1" dirty="0">
                          <a:effectLst/>
                        </a:rPr>
                        <a:t>Cities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err="1">
                          <a:solidFill>
                            <a:schemeClr val="bg1"/>
                          </a:solidFill>
                          <a:effectLst/>
                        </a:rPr>
                        <a:t>Arua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a:solidFill>
                            <a:schemeClr val="bg1"/>
                          </a:solidFill>
                          <a:effectLst/>
                        </a:rPr>
                        <a:t>Kampala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err="1">
                          <a:solidFill>
                            <a:schemeClr val="bg1"/>
                          </a:solidFill>
                          <a:effectLst/>
                        </a:rPr>
                        <a:t>Mbale</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a:solidFill>
                            <a:schemeClr val="bg1"/>
                          </a:solidFill>
                          <a:effectLst/>
                        </a:rPr>
                        <a:t>Mbarara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extLst>
                  <a:ext uri="{0D108BD9-81ED-4DB2-BD59-A6C34878D82A}">
                    <a16:rowId xmlns:a16="http://schemas.microsoft.com/office/drawing/2014/main" val="3324184620"/>
                  </a:ext>
                </a:extLst>
              </a:tr>
              <a:tr h="426631">
                <a:tc vMerge="1">
                  <a:txBody>
                    <a:bodyPr/>
                    <a:lstStyle/>
                    <a:p>
                      <a:endParaRPr lang="en-US"/>
                    </a:p>
                  </a:txBody>
                  <a:tcPr/>
                </a:tc>
                <a:tc>
                  <a:txBody>
                    <a:bodyPr/>
                    <a:lstStyle/>
                    <a:p>
                      <a:pPr marL="0" marR="0">
                        <a:lnSpc>
                          <a:spcPct val="100000"/>
                        </a:lnSpc>
                        <a:spcBef>
                          <a:spcPts val="0"/>
                        </a:spcBef>
                        <a:spcAft>
                          <a:spcPts val="0"/>
                        </a:spcAft>
                      </a:pPr>
                      <a:r>
                        <a:rPr lang="en-US" sz="2400" b="1">
                          <a:solidFill>
                            <a:schemeClr val="bg1"/>
                          </a:solidFill>
                          <a:effectLst/>
                        </a:rPr>
                        <a:t>Gulu</a:t>
                      </a:r>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err="1">
                          <a:solidFill>
                            <a:schemeClr val="bg1"/>
                          </a:solidFill>
                          <a:effectLst/>
                        </a:rPr>
                        <a:t>Masaka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a:solidFill>
                            <a:schemeClr val="bg1"/>
                          </a:solidFill>
                          <a:effectLst/>
                        </a:rPr>
                        <a:t>Jinja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a:solidFill>
                            <a:schemeClr val="bg1"/>
                          </a:solidFill>
                          <a:effectLst/>
                        </a:rPr>
                        <a:t>Hoima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extLst>
                  <a:ext uri="{0D108BD9-81ED-4DB2-BD59-A6C34878D82A}">
                    <a16:rowId xmlns:a16="http://schemas.microsoft.com/office/drawing/2014/main" val="3797041017"/>
                  </a:ext>
                </a:extLst>
              </a:tr>
              <a:tr h="421798">
                <a:tc vMerge="1">
                  <a:txBody>
                    <a:bodyPr/>
                    <a:lstStyle/>
                    <a:p>
                      <a:endParaRPr lang="en-US"/>
                    </a:p>
                  </a:txBody>
                  <a:tcPr/>
                </a:tc>
                <a:tc>
                  <a:txBody>
                    <a:bodyPr/>
                    <a:lstStyle/>
                    <a:p>
                      <a:pPr marL="0" marR="0">
                        <a:lnSpc>
                          <a:spcPct val="100000"/>
                        </a:lnSpc>
                        <a:spcBef>
                          <a:spcPts val="0"/>
                        </a:spcBef>
                        <a:spcAft>
                          <a:spcPts val="0"/>
                        </a:spcAft>
                      </a:pPr>
                      <a:r>
                        <a:rPr lang="en-US" sz="2400" b="1">
                          <a:solidFill>
                            <a:schemeClr val="bg1"/>
                          </a:solidFill>
                          <a:effectLst/>
                        </a:rPr>
                        <a:t>Lira</a:t>
                      </a:r>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a:lnSpc>
                          <a:spcPct val="100000"/>
                        </a:lnSpc>
                      </a:pPr>
                      <a:endParaRPr lang="en-US" sz="2400" b="1">
                        <a:solidFill>
                          <a:schemeClr val="bg1"/>
                        </a:solidFill>
                        <a:effectLst/>
                        <a:latin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a:solidFill>
                            <a:schemeClr val="bg1"/>
                          </a:solidFill>
                          <a:effectLst/>
                        </a:rPr>
                        <a:t>Soroti</a:t>
                      </a:r>
                      <a:endParaRPr lang="en-US"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tc>
                  <a:txBody>
                    <a:bodyPr/>
                    <a:lstStyle/>
                    <a:p>
                      <a:pPr marL="0" marR="0">
                        <a:lnSpc>
                          <a:spcPct val="100000"/>
                        </a:lnSpc>
                        <a:spcBef>
                          <a:spcPts val="0"/>
                        </a:spcBef>
                        <a:spcAft>
                          <a:spcPts val="0"/>
                        </a:spcAft>
                      </a:pPr>
                      <a:r>
                        <a:rPr lang="en-US" sz="2400" b="1" dirty="0">
                          <a:solidFill>
                            <a:schemeClr val="bg1"/>
                          </a:solidFill>
                          <a:effectLst/>
                        </a:rPr>
                        <a:t>Fort Portal</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FF0066"/>
                    </a:solidFill>
                  </a:tcPr>
                </a:tc>
                <a:extLst>
                  <a:ext uri="{0D108BD9-81ED-4DB2-BD59-A6C34878D82A}">
                    <a16:rowId xmlns:a16="http://schemas.microsoft.com/office/drawing/2014/main" val="598562182"/>
                  </a:ext>
                </a:extLst>
              </a:tr>
              <a:tr h="421798">
                <a:tc rowSpan="3">
                  <a:txBody>
                    <a:bodyPr/>
                    <a:lstStyle/>
                    <a:p>
                      <a:pPr marL="0" marR="0">
                        <a:lnSpc>
                          <a:spcPct val="100000"/>
                        </a:lnSpc>
                        <a:spcBef>
                          <a:spcPts val="0"/>
                        </a:spcBef>
                        <a:spcAft>
                          <a:spcPts val="0"/>
                        </a:spcAft>
                      </a:pPr>
                      <a:r>
                        <a:rPr lang="en-US" sz="2400" b="1">
                          <a:effectLst/>
                        </a:rPr>
                        <a:t>Municipalities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Kitgum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Kira</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Tororo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dirty="0" err="1">
                          <a:effectLst/>
                        </a:rPr>
                        <a:t>Ntungamu</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extLst>
                  <a:ext uri="{0D108BD9-81ED-4DB2-BD59-A6C34878D82A}">
                    <a16:rowId xmlns:a16="http://schemas.microsoft.com/office/drawing/2014/main" val="3309458496"/>
                  </a:ext>
                </a:extLst>
              </a:tr>
              <a:tr h="840285">
                <a:tc vMerge="1">
                  <a:txBody>
                    <a:bodyPr/>
                    <a:lstStyle/>
                    <a:p>
                      <a:endParaRPr lang="en-US"/>
                    </a:p>
                  </a:txBody>
                  <a:tcPr/>
                </a:tc>
                <a:tc>
                  <a:txBody>
                    <a:bodyPr/>
                    <a:lstStyle/>
                    <a:p>
                      <a:pPr marL="0" marR="0">
                        <a:lnSpc>
                          <a:spcPct val="100000"/>
                        </a:lnSpc>
                        <a:spcBef>
                          <a:spcPts val="0"/>
                        </a:spcBef>
                        <a:spcAft>
                          <a:spcPts val="0"/>
                        </a:spcAft>
                      </a:pPr>
                      <a:r>
                        <a:rPr lang="en-US" sz="2400" b="1">
                          <a:effectLst/>
                        </a:rPr>
                        <a:t>Nebbi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Nansana</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Iganga</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Busheny-Ishaka</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extLst>
                  <a:ext uri="{0D108BD9-81ED-4DB2-BD59-A6C34878D82A}">
                    <a16:rowId xmlns:a16="http://schemas.microsoft.com/office/drawing/2014/main" val="2422336123"/>
                  </a:ext>
                </a:extLst>
              </a:tr>
              <a:tr h="840285">
                <a:tc vMerge="1">
                  <a:txBody>
                    <a:bodyPr/>
                    <a:lstStyle/>
                    <a:p>
                      <a:endParaRPr lang="en-US"/>
                    </a:p>
                  </a:txBody>
                  <a:tcPr/>
                </a:tc>
                <a:tc>
                  <a:txBody>
                    <a:bodyPr/>
                    <a:lstStyle/>
                    <a:p>
                      <a:pPr marL="0" marR="0">
                        <a:lnSpc>
                          <a:spcPct val="100000"/>
                        </a:lnSpc>
                        <a:spcBef>
                          <a:spcPts val="0"/>
                        </a:spcBef>
                        <a:spcAft>
                          <a:spcPts val="0"/>
                        </a:spcAft>
                      </a:pPr>
                      <a:r>
                        <a:rPr lang="en-US" sz="2400" b="1">
                          <a:effectLst/>
                        </a:rPr>
                        <a:t>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Makindye Sssabagabo</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Kumi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tc>
                  <a:txBody>
                    <a:bodyPr/>
                    <a:lstStyle/>
                    <a:p>
                      <a:pPr marL="0" marR="0">
                        <a:lnSpc>
                          <a:spcPct val="100000"/>
                        </a:lnSpc>
                        <a:spcBef>
                          <a:spcPts val="0"/>
                        </a:spcBef>
                        <a:spcAft>
                          <a:spcPts val="0"/>
                        </a:spcAft>
                      </a:pPr>
                      <a:r>
                        <a:rPr lang="en-US" sz="2400" b="1">
                          <a:effectLst/>
                        </a:rPr>
                        <a:t>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tc>
                <a:extLst>
                  <a:ext uri="{0D108BD9-81ED-4DB2-BD59-A6C34878D82A}">
                    <a16:rowId xmlns:a16="http://schemas.microsoft.com/office/drawing/2014/main" val="1545023021"/>
                  </a:ext>
                </a:extLst>
              </a:tr>
              <a:tr h="421798">
                <a:tc rowSpan="5">
                  <a:txBody>
                    <a:bodyPr/>
                    <a:lstStyle/>
                    <a:p>
                      <a:pPr marL="0" marR="0">
                        <a:lnSpc>
                          <a:spcPct val="100000"/>
                        </a:lnSpc>
                        <a:spcBef>
                          <a:spcPts val="0"/>
                        </a:spcBef>
                        <a:spcAft>
                          <a:spcPts val="0"/>
                        </a:spcAft>
                      </a:pPr>
                      <a:r>
                        <a:rPr lang="en-US" sz="2400" b="1" dirty="0">
                          <a:effectLst/>
                        </a:rPr>
                        <a:t>Town Councils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a:effectLst/>
                        </a:rPr>
                        <a:t>Apac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a:effectLst/>
                        </a:rPr>
                        <a:t>Luwero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a:effectLst/>
                        </a:rPr>
                        <a:t>Buwenge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a:effectLst/>
                        </a:rPr>
                        <a:t>Isingiro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extLst>
                  <a:ext uri="{0D108BD9-81ED-4DB2-BD59-A6C34878D82A}">
                    <a16:rowId xmlns:a16="http://schemas.microsoft.com/office/drawing/2014/main" val="3270825791"/>
                  </a:ext>
                </a:extLst>
              </a:tr>
              <a:tr h="421798">
                <a:tc vMerge="1">
                  <a:txBody>
                    <a:bodyPr/>
                    <a:lstStyle/>
                    <a:p>
                      <a:endParaRPr lang="en-US"/>
                    </a:p>
                  </a:txBody>
                  <a:tcPr/>
                </a:tc>
                <a:tc>
                  <a:txBody>
                    <a:bodyPr/>
                    <a:lstStyle/>
                    <a:p>
                      <a:pPr marL="0" marR="0">
                        <a:lnSpc>
                          <a:spcPct val="100000"/>
                        </a:lnSpc>
                        <a:spcBef>
                          <a:spcPts val="0"/>
                        </a:spcBef>
                        <a:spcAft>
                          <a:spcPts val="0"/>
                        </a:spcAft>
                      </a:pPr>
                      <a:r>
                        <a:rPr lang="en-US" sz="2400" b="1" dirty="0" err="1">
                          <a:effectLst/>
                        </a:rPr>
                        <a:t>Pader</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Kasangati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Busiu</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a:effectLst/>
                        </a:rPr>
                        <a:t>Kamwenge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extLst>
                  <a:ext uri="{0D108BD9-81ED-4DB2-BD59-A6C34878D82A}">
                    <a16:rowId xmlns:a16="http://schemas.microsoft.com/office/drawing/2014/main" val="2391817413"/>
                  </a:ext>
                </a:extLst>
              </a:tr>
              <a:tr h="421798">
                <a:tc vMerge="1">
                  <a:txBody>
                    <a:bodyPr/>
                    <a:lstStyle/>
                    <a:p>
                      <a:endParaRPr lang="en-US"/>
                    </a:p>
                  </a:txBody>
                  <a:tcPr/>
                </a:tc>
                <a:tc>
                  <a:txBody>
                    <a:bodyPr/>
                    <a:lstStyle/>
                    <a:p>
                      <a:pPr marL="0" marR="0">
                        <a:lnSpc>
                          <a:spcPct val="100000"/>
                        </a:lnSpc>
                        <a:spcBef>
                          <a:spcPts val="0"/>
                        </a:spcBef>
                        <a:spcAft>
                          <a:spcPts val="0"/>
                        </a:spcAft>
                      </a:pPr>
                      <a:r>
                        <a:rPr lang="en-US" sz="2400" b="1">
                          <a:effectLst/>
                        </a:rPr>
                        <a:t>Dokolo</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Kalisizo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Nakaloke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Kyenjojo</a:t>
                      </a:r>
                      <a:r>
                        <a:rPr lang="en-US" sz="2400" b="1" dirty="0">
                          <a:effectLst/>
                        </a:rPr>
                        <a:t>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extLst>
                  <a:ext uri="{0D108BD9-81ED-4DB2-BD59-A6C34878D82A}">
                    <a16:rowId xmlns:a16="http://schemas.microsoft.com/office/drawing/2014/main" val="104737061"/>
                  </a:ext>
                </a:extLst>
              </a:tr>
              <a:tr h="511805">
                <a:tc vMerge="1">
                  <a:txBody>
                    <a:bodyPr/>
                    <a:lstStyle/>
                    <a:p>
                      <a:endParaRPr lang="en-US"/>
                    </a:p>
                  </a:txBody>
                  <a:tcPr/>
                </a:tc>
                <a:tc>
                  <a:txBody>
                    <a:bodyPr/>
                    <a:lstStyle/>
                    <a:p>
                      <a:pPr marL="0" marR="0">
                        <a:lnSpc>
                          <a:spcPct val="100000"/>
                        </a:lnSpc>
                        <a:spcBef>
                          <a:spcPts val="0"/>
                        </a:spcBef>
                        <a:spcAft>
                          <a:spcPts val="0"/>
                        </a:spcAft>
                      </a:pPr>
                      <a:r>
                        <a:rPr lang="en-US" sz="2400" b="1">
                          <a:effectLst/>
                        </a:rPr>
                        <a:t>Pachwach</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a:effectLst/>
                        </a:rPr>
                        <a:t>Mpigi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Pallisa</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Kihihi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extLst>
                  <a:ext uri="{0D108BD9-81ED-4DB2-BD59-A6C34878D82A}">
                    <a16:rowId xmlns:a16="http://schemas.microsoft.com/office/drawing/2014/main" val="74913832"/>
                  </a:ext>
                </a:extLst>
              </a:tr>
              <a:tr h="511805">
                <a:tc vMerge="1">
                  <a:txBody>
                    <a:bodyPr/>
                    <a:lstStyle/>
                    <a:p>
                      <a:endParaRPr lang="en-US"/>
                    </a:p>
                  </a:txBody>
                  <a:tcPr/>
                </a:tc>
                <a:tc>
                  <a:txBody>
                    <a:bodyPr/>
                    <a:lstStyle/>
                    <a:p>
                      <a:pPr marL="0" marR="0">
                        <a:lnSpc>
                          <a:spcPct val="100000"/>
                        </a:lnSpc>
                        <a:spcBef>
                          <a:spcPts val="0"/>
                        </a:spcBef>
                        <a:spcAft>
                          <a:spcPts val="0"/>
                        </a:spcAft>
                      </a:pPr>
                      <a:r>
                        <a:rPr lang="en-US" sz="2400" b="1">
                          <a:effectLst/>
                        </a:rPr>
                        <a:t>Aduku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a:effectLst/>
                        </a:rPr>
                        <a:t>Katabi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a:effectLst/>
                        </a:rPr>
                        <a:t>Budaka</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tc>
                  <a:txBody>
                    <a:bodyPr/>
                    <a:lstStyle/>
                    <a:p>
                      <a:pPr marL="0" marR="0">
                        <a:lnSpc>
                          <a:spcPct val="100000"/>
                        </a:lnSpc>
                        <a:spcBef>
                          <a:spcPts val="0"/>
                        </a:spcBef>
                        <a:spcAft>
                          <a:spcPts val="0"/>
                        </a:spcAft>
                      </a:pPr>
                      <a:r>
                        <a:rPr lang="en-US" sz="2400" b="1" dirty="0" err="1">
                          <a:effectLst/>
                        </a:rPr>
                        <a:t>Kagadi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 marR="6558" marT="2893" marB="0">
                    <a:solidFill>
                      <a:srgbClr val="00B050"/>
                    </a:solidFill>
                  </a:tcPr>
                </a:tc>
                <a:extLst>
                  <a:ext uri="{0D108BD9-81ED-4DB2-BD59-A6C34878D82A}">
                    <a16:rowId xmlns:a16="http://schemas.microsoft.com/office/drawing/2014/main" val="3286210359"/>
                  </a:ext>
                </a:extLst>
              </a:tr>
            </a:tbl>
          </a:graphicData>
        </a:graphic>
      </p:graphicFrame>
    </p:spTree>
    <p:extLst>
      <p:ext uri="{BB962C8B-B14F-4D97-AF65-F5344CB8AC3E}">
        <p14:creationId xmlns:p14="http://schemas.microsoft.com/office/powerpoint/2010/main" val="3614355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9" y="0"/>
            <a:ext cx="9144000" cy="1177245"/>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3600" b="1" dirty="0">
                <a:ln w="0"/>
                <a:solidFill>
                  <a:schemeClr val="accent3">
                    <a:lumMod val="75000"/>
                  </a:schemeClr>
                </a:solidFill>
                <a:effectLst/>
              </a:rPr>
              <a:t>Urban refugee population and area coverage in Uganda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4192715"/>
              </p:ext>
            </p:extLst>
          </p:nvPr>
        </p:nvGraphicFramePr>
        <p:xfrm>
          <a:off x="-35719" y="1219200"/>
          <a:ext cx="9144000" cy="5562600"/>
        </p:xfrm>
        <a:graphic>
          <a:graphicData uri="http://schemas.openxmlformats.org/drawingml/2006/table">
            <a:tbl>
              <a:tblPr>
                <a:tableStyleId>{69CF1AB2-1976-4502-BF36-3FF5EA218861}</a:tableStyleId>
              </a:tblPr>
              <a:tblGrid>
                <a:gridCol w="957943">
                  <a:extLst>
                    <a:ext uri="{9D8B030D-6E8A-4147-A177-3AD203B41FA5}">
                      <a16:colId xmlns:a16="http://schemas.microsoft.com/office/drawing/2014/main" val="20000"/>
                    </a:ext>
                  </a:extLst>
                </a:gridCol>
                <a:gridCol w="1897176">
                  <a:extLst>
                    <a:ext uri="{9D8B030D-6E8A-4147-A177-3AD203B41FA5}">
                      <a16:colId xmlns:a16="http://schemas.microsoft.com/office/drawing/2014/main" val="20001"/>
                    </a:ext>
                  </a:extLst>
                </a:gridCol>
                <a:gridCol w="1412082">
                  <a:extLst>
                    <a:ext uri="{9D8B030D-6E8A-4147-A177-3AD203B41FA5}">
                      <a16:colId xmlns:a16="http://schemas.microsoft.com/office/drawing/2014/main" val="20002"/>
                    </a:ext>
                  </a:extLst>
                </a:gridCol>
                <a:gridCol w="1121200">
                  <a:extLst>
                    <a:ext uri="{9D8B030D-6E8A-4147-A177-3AD203B41FA5}">
                      <a16:colId xmlns:a16="http://schemas.microsoft.com/office/drawing/2014/main" val="20003"/>
                    </a:ext>
                  </a:extLst>
                </a:gridCol>
                <a:gridCol w="1086269">
                  <a:extLst>
                    <a:ext uri="{9D8B030D-6E8A-4147-A177-3AD203B41FA5}">
                      <a16:colId xmlns:a16="http://schemas.microsoft.com/office/drawing/2014/main" val="20004"/>
                    </a:ext>
                  </a:extLst>
                </a:gridCol>
                <a:gridCol w="927616">
                  <a:extLst>
                    <a:ext uri="{9D8B030D-6E8A-4147-A177-3AD203B41FA5}">
                      <a16:colId xmlns:a16="http://schemas.microsoft.com/office/drawing/2014/main" val="20005"/>
                    </a:ext>
                  </a:extLst>
                </a:gridCol>
                <a:gridCol w="1741714">
                  <a:extLst>
                    <a:ext uri="{9D8B030D-6E8A-4147-A177-3AD203B41FA5}">
                      <a16:colId xmlns:a16="http://schemas.microsoft.com/office/drawing/2014/main" val="20006"/>
                    </a:ext>
                  </a:extLst>
                </a:gridCol>
              </a:tblGrid>
              <a:tr h="1052783">
                <a:tc>
                  <a:txBody>
                    <a:bodyPr/>
                    <a:lstStyle/>
                    <a:p>
                      <a:pPr algn="just">
                        <a:lnSpc>
                          <a:spcPct val="115000"/>
                        </a:lnSpc>
                        <a:spcAft>
                          <a:spcPts val="0"/>
                        </a:spcAft>
                      </a:pPr>
                      <a:r>
                        <a:rPr lang="en-US" sz="1600" b="1" dirty="0">
                          <a:solidFill>
                            <a:srgbClr val="0033CC"/>
                          </a:solidFill>
                          <a:latin typeface="+mj-lt"/>
                        </a:rPr>
                        <a:t>Region</a:t>
                      </a:r>
                      <a:endParaRPr lang="en-US" sz="1600" dirty="0">
                        <a:solidFill>
                          <a:srgbClr val="0033CC"/>
                        </a:solidFill>
                        <a:latin typeface="+mj-lt"/>
                        <a:ea typeface="Calibri"/>
                        <a:cs typeface="Times New Roman"/>
                      </a:endParaRPr>
                    </a:p>
                  </a:txBody>
                  <a:tcPr marL="61149" marR="61149" marT="0" marB="0"/>
                </a:tc>
                <a:tc>
                  <a:txBody>
                    <a:bodyPr/>
                    <a:lstStyle/>
                    <a:p>
                      <a:pPr algn="just">
                        <a:lnSpc>
                          <a:spcPct val="115000"/>
                        </a:lnSpc>
                        <a:spcAft>
                          <a:spcPts val="0"/>
                        </a:spcAft>
                      </a:pPr>
                      <a:r>
                        <a:rPr lang="en-US" sz="1600" b="1" dirty="0">
                          <a:solidFill>
                            <a:srgbClr val="0033CC"/>
                          </a:solidFill>
                          <a:latin typeface="+mj-lt"/>
                        </a:rPr>
                        <a:t>Name Of Camp/Settlement</a:t>
                      </a:r>
                      <a:endParaRPr lang="en-US" sz="1600" dirty="0">
                        <a:solidFill>
                          <a:srgbClr val="0033CC"/>
                        </a:solidFill>
                        <a:latin typeface="+mj-lt"/>
                        <a:ea typeface="Calibri"/>
                        <a:cs typeface="Times New Roman"/>
                      </a:endParaRPr>
                    </a:p>
                  </a:txBody>
                  <a:tcPr marL="61149" marR="61149" marT="0" marB="0"/>
                </a:tc>
                <a:tc>
                  <a:txBody>
                    <a:bodyPr/>
                    <a:lstStyle/>
                    <a:p>
                      <a:pPr algn="just">
                        <a:lnSpc>
                          <a:spcPct val="115000"/>
                        </a:lnSpc>
                        <a:spcAft>
                          <a:spcPts val="0"/>
                        </a:spcAft>
                      </a:pPr>
                      <a:r>
                        <a:rPr lang="en-US" sz="1600" b="1" dirty="0">
                          <a:solidFill>
                            <a:srgbClr val="0033CC"/>
                          </a:solidFill>
                          <a:latin typeface="+mj-lt"/>
                        </a:rPr>
                        <a:t>District</a:t>
                      </a:r>
                      <a:endParaRPr lang="en-US" sz="1600" dirty="0">
                        <a:solidFill>
                          <a:srgbClr val="0033CC"/>
                        </a:solidFill>
                        <a:latin typeface="+mj-lt"/>
                        <a:ea typeface="Calibri"/>
                        <a:cs typeface="Times New Roman"/>
                      </a:endParaRPr>
                    </a:p>
                  </a:txBody>
                  <a:tcPr marL="61149" marR="61149" marT="0" marB="0"/>
                </a:tc>
                <a:tc>
                  <a:txBody>
                    <a:bodyPr/>
                    <a:lstStyle/>
                    <a:p>
                      <a:pPr algn="just">
                        <a:lnSpc>
                          <a:spcPct val="115000"/>
                        </a:lnSpc>
                        <a:spcAft>
                          <a:spcPts val="0"/>
                        </a:spcAft>
                      </a:pPr>
                      <a:r>
                        <a:rPr lang="en-US" sz="1600" b="1" dirty="0">
                          <a:solidFill>
                            <a:srgbClr val="0033CC"/>
                          </a:solidFill>
                          <a:latin typeface="+mj-lt"/>
                        </a:rPr>
                        <a:t>District Population</a:t>
                      </a:r>
                      <a:endParaRPr lang="en-US" sz="1600" dirty="0">
                        <a:solidFill>
                          <a:srgbClr val="0033CC"/>
                        </a:solidFill>
                        <a:latin typeface="+mj-lt"/>
                        <a:ea typeface="Calibri"/>
                        <a:cs typeface="Times New Roman"/>
                      </a:endParaRPr>
                    </a:p>
                  </a:txBody>
                  <a:tcPr marL="61149" marR="61149" marT="0" marB="0"/>
                </a:tc>
                <a:tc>
                  <a:txBody>
                    <a:bodyPr/>
                    <a:lstStyle/>
                    <a:p>
                      <a:pPr algn="just">
                        <a:lnSpc>
                          <a:spcPct val="115000"/>
                        </a:lnSpc>
                        <a:spcAft>
                          <a:spcPts val="0"/>
                        </a:spcAft>
                      </a:pPr>
                      <a:r>
                        <a:rPr lang="en-US" sz="1600" b="1" dirty="0">
                          <a:solidFill>
                            <a:srgbClr val="0033CC"/>
                          </a:solidFill>
                          <a:latin typeface="+mj-lt"/>
                        </a:rPr>
                        <a:t>Refugee Population </a:t>
                      </a:r>
                      <a:endParaRPr lang="en-US" sz="1600" dirty="0">
                        <a:solidFill>
                          <a:srgbClr val="0033CC"/>
                        </a:solidFill>
                        <a:latin typeface="+mj-lt"/>
                        <a:ea typeface="Calibri"/>
                        <a:cs typeface="Times New Roman"/>
                      </a:endParaRPr>
                    </a:p>
                  </a:txBody>
                  <a:tcPr marL="61149" marR="61149" marT="0" marB="0"/>
                </a:tc>
                <a:tc>
                  <a:txBody>
                    <a:bodyPr/>
                    <a:lstStyle/>
                    <a:p>
                      <a:pPr algn="just">
                        <a:lnSpc>
                          <a:spcPct val="115000"/>
                        </a:lnSpc>
                        <a:spcAft>
                          <a:spcPts val="0"/>
                        </a:spcAft>
                      </a:pPr>
                      <a:r>
                        <a:rPr lang="en-US" sz="1600" b="1" dirty="0">
                          <a:solidFill>
                            <a:srgbClr val="0033CC"/>
                          </a:solidFill>
                          <a:latin typeface="+mj-lt"/>
                        </a:rPr>
                        <a:t>Percentage</a:t>
                      </a:r>
                      <a:endParaRPr lang="en-US" sz="1600" dirty="0">
                        <a:solidFill>
                          <a:srgbClr val="0033CC"/>
                        </a:solidFill>
                        <a:latin typeface="+mj-lt"/>
                        <a:ea typeface="Calibri"/>
                        <a:cs typeface="Times New Roman"/>
                      </a:endParaRPr>
                    </a:p>
                  </a:txBody>
                  <a:tcPr marL="61149" marR="61149" marT="0" marB="0"/>
                </a:tc>
                <a:tc>
                  <a:txBody>
                    <a:bodyPr/>
                    <a:lstStyle/>
                    <a:p>
                      <a:pPr algn="just">
                        <a:lnSpc>
                          <a:spcPct val="115000"/>
                        </a:lnSpc>
                        <a:spcAft>
                          <a:spcPts val="0"/>
                        </a:spcAft>
                      </a:pPr>
                      <a:r>
                        <a:rPr lang="en-US" sz="1600" b="1" dirty="0">
                          <a:solidFill>
                            <a:srgbClr val="0033CC"/>
                          </a:solidFill>
                          <a:latin typeface="+mj-lt"/>
                        </a:rPr>
                        <a:t>Area coverage of settlements</a:t>
                      </a:r>
                      <a:endParaRPr lang="en-US" sz="1600" dirty="0">
                        <a:solidFill>
                          <a:srgbClr val="0033CC"/>
                        </a:solidFill>
                        <a:latin typeface="+mj-lt"/>
                        <a:ea typeface="Calibri"/>
                        <a:cs typeface="Times New Roman"/>
                      </a:endParaRPr>
                    </a:p>
                  </a:txBody>
                  <a:tcPr marL="61149" marR="61149" marT="0" marB="0"/>
                </a:tc>
                <a:extLst>
                  <a:ext uri="{0D108BD9-81ED-4DB2-BD59-A6C34878D82A}">
                    <a16:rowId xmlns:a16="http://schemas.microsoft.com/office/drawing/2014/main" val="10000"/>
                  </a:ext>
                </a:extLst>
              </a:tr>
              <a:tr h="1109822">
                <a:tc rowSpan="2">
                  <a:txBody>
                    <a:bodyPr/>
                    <a:lstStyle/>
                    <a:p>
                      <a:pPr algn="l">
                        <a:lnSpc>
                          <a:spcPct val="115000"/>
                        </a:lnSpc>
                        <a:spcAft>
                          <a:spcPts val="0"/>
                        </a:spcAft>
                      </a:pPr>
                      <a:r>
                        <a:rPr lang="en-US" sz="1600" b="1" dirty="0">
                          <a:latin typeface="+mj-lt"/>
                        </a:rPr>
                        <a:t>West Nile</a:t>
                      </a:r>
                      <a:endParaRPr lang="en-US" sz="1600" b="1" dirty="0">
                        <a:latin typeface="+mj-lt"/>
                        <a:ea typeface="Calibri"/>
                        <a:cs typeface="Times New Roman"/>
                      </a:endParaRPr>
                    </a:p>
                  </a:txBody>
                  <a:tcPr marL="61149" marR="61149" marT="0" marB="0"/>
                </a:tc>
                <a:tc>
                  <a:txBody>
                    <a:bodyPr/>
                    <a:lstStyle/>
                    <a:p>
                      <a:pPr algn="l">
                        <a:lnSpc>
                          <a:spcPct val="115000"/>
                        </a:lnSpc>
                        <a:spcAft>
                          <a:spcPts val="0"/>
                        </a:spcAft>
                      </a:pPr>
                      <a:r>
                        <a:rPr lang="en-US" sz="1600" b="1" dirty="0">
                          <a:latin typeface="+mj-lt"/>
                        </a:rPr>
                        <a:t>Adjumani TC (various camps surrounding the TC)</a:t>
                      </a:r>
                      <a:endParaRPr lang="en-US" sz="1600" b="1" dirty="0">
                        <a:latin typeface="+mj-lt"/>
                        <a:ea typeface="Calibri"/>
                        <a:cs typeface="Times New Roman"/>
                      </a:endParaRPr>
                    </a:p>
                  </a:txBody>
                  <a:tcPr marL="61149" marR="61149" marT="0" marB="0"/>
                </a:tc>
                <a:tc>
                  <a:txBody>
                    <a:bodyPr/>
                    <a:lstStyle/>
                    <a:p>
                      <a:pPr algn="l">
                        <a:lnSpc>
                          <a:spcPct val="115000"/>
                        </a:lnSpc>
                        <a:spcAft>
                          <a:spcPts val="0"/>
                        </a:spcAft>
                      </a:pPr>
                      <a:r>
                        <a:rPr lang="en-US" sz="1600" b="1" dirty="0">
                          <a:latin typeface="+mj-lt"/>
                        </a:rPr>
                        <a:t>Adjumani</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235,137</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241,059</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87.2</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66Km</a:t>
                      </a:r>
                      <a:r>
                        <a:rPr lang="en-US" sz="1600" b="1" baseline="30000">
                          <a:latin typeface="+mj-lt"/>
                        </a:rPr>
                        <a:t>2</a:t>
                      </a:r>
                      <a:endParaRPr lang="en-US" sz="1600" b="1">
                        <a:latin typeface="+mj-lt"/>
                        <a:ea typeface="Calibri"/>
                        <a:cs typeface="Times New Roman"/>
                      </a:endParaRPr>
                    </a:p>
                  </a:txBody>
                  <a:tcPr marL="61149" marR="61149" marT="0" marB="0"/>
                </a:tc>
                <a:extLst>
                  <a:ext uri="{0D108BD9-81ED-4DB2-BD59-A6C34878D82A}">
                    <a16:rowId xmlns:a16="http://schemas.microsoft.com/office/drawing/2014/main" val="10001"/>
                  </a:ext>
                </a:extLst>
              </a:tr>
              <a:tr h="411088">
                <a:tc vMerge="1">
                  <a:txBody>
                    <a:bodyPr/>
                    <a:lstStyle/>
                    <a:p>
                      <a:endParaRPr lang="en-US"/>
                    </a:p>
                  </a:txBody>
                  <a:tcPr/>
                </a:tc>
                <a:tc>
                  <a:txBody>
                    <a:bodyPr/>
                    <a:lstStyle/>
                    <a:p>
                      <a:pPr algn="l">
                        <a:lnSpc>
                          <a:spcPct val="115000"/>
                        </a:lnSpc>
                        <a:spcAft>
                          <a:spcPts val="0"/>
                        </a:spcAft>
                      </a:pPr>
                      <a:r>
                        <a:rPr lang="en-US" sz="1600" b="1">
                          <a:latin typeface="+mj-lt"/>
                        </a:rPr>
                        <a:t>Palabek</a:t>
                      </a:r>
                      <a:endParaRPr lang="en-US" sz="1600" b="1">
                        <a:latin typeface="+mj-lt"/>
                        <a:ea typeface="Calibri"/>
                        <a:cs typeface="Times New Roman"/>
                      </a:endParaRPr>
                    </a:p>
                  </a:txBody>
                  <a:tcPr marL="61149" marR="61149" marT="0" marB="0"/>
                </a:tc>
                <a:tc>
                  <a:txBody>
                    <a:bodyPr/>
                    <a:lstStyle/>
                    <a:p>
                      <a:pPr algn="l">
                        <a:lnSpc>
                          <a:spcPct val="115000"/>
                        </a:lnSpc>
                        <a:spcAft>
                          <a:spcPts val="0"/>
                        </a:spcAft>
                      </a:pPr>
                      <a:r>
                        <a:rPr lang="en-US" sz="1600" b="1" dirty="0">
                          <a:latin typeface="+mj-lt"/>
                        </a:rPr>
                        <a:t>Lamwo</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134,431</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60,274</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2.2</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15.67 Km</a:t>
                      </a:r>
                      <a:r>
                        <a:rPr lang="en-US" sz="1600" b="1" baseline="30000">
                          <a:latin typeface="+mj-lt"/>
                        </a:rPr>
                        <a:t>2</a:t>
                      </a:r>
                      <a:endParaRPr lang="en-US" sz="1600" b="1">
                        <a:latin typeface="+mj-lt"/>
                        <a:ea typeface="Calibri"/>
                        <a:cs typeface="Times New Roman"/>
                      </a:endParaRPr>
                    </a:p>
                  </a:txBody>
                  <a:tcPr marL="61149" marR="61149" marT="0" marB="0"/>
                </a:tc>
                <a:extLst>
                  <a:ext uri="{0D108BD9-81ED-4DB2-BD59-A6C34878D82A}">
                    <a16:rowId xmlns:a16="http://schemas.microsoft.com/office/drawing/2014/main" val="10002"/>
                  </a:ext>
                </a:extLst>
              </a:tr>
              <a:tr h="899336">
                <a:tc>
                  <a:txBody>
                    <a:bodyPr/>
                    <a:lstStyle/>
                    <a:p>
                      <a:pPr algn="l">
                        <a:lnSpc>
                          <a:spcPct val="115000"/>
                        </a:lnSpc>
                        <a:spcAft>
                          <a:spcPts val="0"/>
                        </a:spcAft>
                      </a:pPr>
                      <a:r>
                        <a:rPr lang="en-US" sz="1600" b="1">
                          <a:latin typeface="+mj-lt"/>
                        </a:rPr>
                        <a:t>Mid-West</a:t>
                      </a:r>
                      <a:endParaRPr lang="en-US" sz="1600" b="1">
                        <a:latin typeface="+mj-lt"/>
                        <a:ea typeface="Calibri"/>
                        <a:cs typeface="Times New Roman"/>
                      </a:endParaRPr>
                    </a:p>
                  </a:txBody>
                  <a:tcPr marL="61149" marR="61149" marT="0" marB="0"/>
                </a:tc>
                <a:tc>
                  <a:txBody>
                    <a:bodyPr/>
                    <a:lstStyle/>
                    <a:p>
                      <a:pPr algn="l">
                        <a:lnSpc>
                          <a:spcPct val="115000"/>
                        </a:lnSpc>
                        <a:spcAft>
                          <a:spcPts val="0"/>
                        </a:spcAft>
                      </a:pPr>
                      <a:r>
                        <a:rPr lang="en-US" sz="1600" b="1" dirty="0" err="1">
                          <a:latin typeface="+mj-lt"/>
                        </a:rPr>
                        <a:t>Kiryandongo-Bweyale</a:t>
                      </a:r>
                      <a:r>
                        <a:rPr lang="en-US" sz="1600" b="1" dirty="0">
                          <a:latin typeface="+mj-lt"/>
                        </a:rPr>
                        <a:t> TC</a:t>
                      </a:r>
                      <a:endParaRPr lang="en-US" sz="1600" b="1" dirty="0">
                        <a:latin typeface="+mj-lt"/>
                        <a:ea typeface="Calibri"/>
                        <a:cs typeface="Times New Roman"/>
                      </a:endParaRPr>
                    </a:p>
                  </a:txBody>
                  <a:tcPr marL="61149" marR="61149" marT="0" marB="0"/>
                </a:tc>
                <a:tc>
                  <a:txBody>
                    <a:bodyPr/>
                    <a:lstStyle/>
                    <a:p>
                      <a:pPr algn="l">
                        <a:lnSpc>
                          <a:spcPct val="115000"/>
                        </a:lnSpc>
                        <a:spcAft>
                          <a:spcPts val="0"/>
                        </a:spcAft>
                      </a:pPr>
                      <a:r>
                        <a:rPr lang="en-US" sz="1600" b="1" dirty="0">
                          <a:latin typeface="+mj-lt"/>
                        </a:rPr>
                        <a:t>Kiryadongo</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268,188</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57,639</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17</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42Km</a:t>
                      </a:r>
                      <a:r>
                        <a:rPr lang="en-US" sz="1600" b="1" baseline="30000" dirty="0">
                          <a:latin typeface="+mj-lt"/>
                        </a:rPr>
                        <a:t>2</a:t>
                      </a:r>
                      <a:endParaRPr lang="en-US" sz="1600" b="1" dirty="0">
                        <a:latin typeface="+mj-lt"/>
                        <a:ea typeface="Calibri"/>
                        <a:cs typeface="Times New Roman"/>
                      </a:endParaRPr>
                    </a:p>
                  </a:txBody>
                  <a:tcPr marL="61149" marR="61149" marT="0" marB="0"/>
                </a:tc>
                <a:extLst>
                  <a:ext uri="{0D108BD9-81ED-4DB2-BD59-A6C34878D82A}">
                    <a16:rowId xmlns:a16="http://schemas.microsoft.com/office/drawing/2014/main" val="10003"/>
                  </a:ext>
                </a:extLst>
              </a:tr>
              <a:tr h="965561">
                <a:tc rowSpan="2">
                  <a:txBody>
                    <a:bodyPr/>
                    <a:lstStyle/>
                    <a:p>
                      <a:pPr algn="l">
                        <a:lnSpc>
                          <a:spcPct val="115000"/>
                        </a:lnSpc>
                        <a:spcAft>
                          <a:spcPts val="0"/>
                        </a:spcAft>
                      </a:pPr>
                      <a:r>
                        <a:rPr lang="en-US" sz="1600" b="1">
                          <a:latin typeface="+mj-lt"/>
                        </a:rPr>
                        <a:t>South Western</a:t>
                      </a:r>
                      <a:endParaRPr lang="en-US" sz="1600" b="1">
                        <a:latin typeface="+mj-lt"/>
                        <a:ea typeface="Calibri"/>
                        <a:cs typeface="Times New Roman"/>
                      </a:endParaRPr>
                    </a:p>
                  </a:txBody>
                  <a:tcPr marL="61149" marR="61149" marT="0" marB="0"/>
                </a:tc>
                <a:tc>
                  <a:txBody>
                    <a:bodyPr/>
                    <a:lstStyle/>
                    <a:p>
                      <a:pPr algn="l">
                        <a:lnSpc>
                          <a:spcPct val="115000"/>
                        </a:lnSpc>
                        <a:spcAft>
                          <a:spcPts val="0"/>
                        </a:spcAft>
                      </a:pPr>
                      <a:r>
                        <a:rPr lang="en-US" sz="1600" b="1" dirty="0" err="1">
                          <a:latin typeface="+mj-lt"/>
                        </a:rPr>
                        <a:t>Rwamwanja</a:t>
                      </a:r>
                      <a:endParaRPr lang="en-US" sz="1600" b="1" dirty="0">
                        <a:latin typeface="+mj-lt"/>
                      </a:endParaRPr>
                    </a:p>
                    <a:p>
                      <a:pPr algn="l">
                        <a:lnSpc>
                          <a:spcPct val="115000"/>
                        </a:lnSpc>
                        <a:spcAft>
                          <a:spcPts val="0"/>
                        </a:spcAft>
                      </a:pPr>
                      <a:r>
                        <a:rPr lang="en-US" sz="1600" b="1" dirty="0">
                          <a:latin typeface="+mj-lt"/>
                          <a:ea typeface="Calibri"/>
                          <a:cs typeface="Times New Roman"/>
                        </a:rPr>
                        <a:t>(</a:t>
                      </a:r>
                      <a:r>
                        <a:rPr lang="en-US" sz="1600" b="1" dirty="0" err="1">
                          <a:latin typeface="+mj-lt"/>
                          <a:ea typeface="Calibri"/>
                          <a:cs typeface="Times New Roman"/>
                        </a:rPr>
                        <a:t>nkoma</a:t>
                      </a:r>
                      <a:r>
                        <a:rPr lang="en-US" sz="1600" b="1" dirty="0">
                          <a:latin typeface="+mj-lt"/>
                          <a:ea typeface="Calibri"/>
                          <a:cs typeface="Times New Roman"/>
                        </a:rPr>
                        <a:t>- </a:t>
                      </a:r>
                      <a:r>
                        <a:rPr lang="en-US" sz="1600" b="1" dirty="0" err="1">
                          <a:latin typeface="+mj-lt"/>
                          <a:ea typeface="Calibri"/>
                          <a:cs typeface="Times New Roman"/>
                        </a:rPr>
                        <a:t>kataryebwa</a:t>
                      </a:r>
                      <a:r>
                        <a:rPr lang="en-US" sz="1600" b="1" dirty="0">
                          <a:latin typeface="+mj-lt"/>
                          <a:ea typeface="Calibri"/>
                          <a:cs typeface="Times New Roman"/>
                        </a:rPr>
                        <a:t> TC)</a:t>
                      </a:r>
                    </a:p>
                  </a:txBody>
                  <a:tcPr marL="61149" marR="61149" marT="0" marB="0"/>
                </a:tc>
                <a:tc>
                  <a:txBody>
                    <a:bodyPr/>
                    <a:lstStyle/>
                    <a:p>
                      <a:pPr algn="l">
                        <a:lnSpc>
                          <a:spcPct val="115000"/>
                        </a:lnSpc>
                        <a:spcAft>
                          <a:spcPts val="0"/>
                        </a:spcAft>
                      </a:pPr>
                      <a:r>
                        <a:rPr lang="en-US" sz="1600" b="1" dirty="0">
                          <a:latin typeface="+mj-lt"/>
                        </a:rPr>
                        <a:t>Kamwenge</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270,668</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78,760</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15</a:t>
                      </a:r>
                      <a:endParaRPr lang="en-US" sz="1600" b="1" dirty="0">
                        <a:latin typeface="+mj-lt"/>
                        <a:ea typeface="Calibri"/>
                        <a:cs typeface="Times New Roman"/>
                      </a:endParaRPr>
                    </a:p>
                  </a:txBody>
                  <a:tcPr marL="61149" marR="61149"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1" kern="1200" dirty="0">
                          <a:solidFill>
                            <a:schemeClr val="dk1"/>
                          </a:solidFill>
                          <a:latin typeface="+mn-lt"/>
                          <a:ea typeface="+mn-ea"/>
                          <a:cs typeface="+mn-cs"/>
                        </a:rPr>
                        <a:t>0.77Km</a:t>
                      </a:r>
                      <a:r>
                        <a:rPr kumimoji="0" lang="en-US" sz="1600" b="1" kern="1200" baseline="30000" dirty="0">
                          <a:solidFill>
                            <a:schemeClr val="dk1"/>
                          </a:solidFill>
                          <a:latin typeface="+mn-lt"/>
                          <a:ea typeface="+mn-ea"/>
                          <a:cs typeface="+mn-cs"/>
                        </a:rPr>
                        <a:t>2</a:t>
                      </a:r>
                      <a:endParaRPr kumimoji="0" lang="en-US" sz="1600" b="1" kern="1200" dirty="0">
                        <a:solidFill>
                          <a:schemeClr val="dk1"/>
                        </a:solidFill>
                        <a:latin typeface="+mn-lt"/>
                        <a:ea typeface="Calibri"/>
                        <a:cs typeface="Times New Roman"/>
                      </a:endParaRPr>
                    </a:p>
                    <a:p>
                      <a:pPr algn="ctr">
                        <a:lnSpc>
                          <a:spcPct val="115000"/>
                        </a:lnSpc>
                        <a:spcAft>
                          <a:spcPts val="0"/>
                        </a:spcAft>
                      </a:pPr>
                      <a:r>
                        <a:rPr lang="en-US" sz="1600" b="1" dirty="0">
                          <a:latin typeface="+mj-lt"/>
                        </a:rPr>
                        <a:t> (about 70% total TC area). </a:t>
                      </a:r>
                      <a:endParaRPr lang="en-US" sz="1600" b="1" dirty="0">
                        <a:latin typeface="+mj-lt"/>
                        <a:ea typeface="Calibri"/>
                        <a:cs typeface="Times New Roman"/>
                      </a:endParaRPr>
                    </a:p>
                  </a:txBody>
                  <a:tcPr marL="61149" marR="61149" marT="0" marB="0"/>
                </a:tc>
                <a:extLst>
                  <a:ext uri="{0D108BD9-81ED-4DB2-BD59-A6C34878D82A}">
                    <a16:rowId xmlns:a16="http://schemas.microsoft.com/office/drawing/2014/main" val="10004"/>
                  </a:ext>
                </a:extLst>
              </a:tr>
              <a:tr h="746082">
                <a:tc vMerge="1">
                  <a:txBody>
                    <a:bodyPr/>
                    <a:lstStyle/>
                    <a:p>
                      <a:endParaRPr lang="en-US"/>
                    </a:p>
                  </a:txBody>
                  <a:tcPr/>
                </a:tc>
                <a:tc>
                  <a:txBody>
                    <a:bodyPr/>
                    <a:lstStyle/>
                    <a:p>
                      <a:pPr algn="l">
                        <a:lnSpc>
                          <a:spcPct val="115000"/>
                        </a:lnSpc>
                        <a:spcAft>
                          <a:spcPts val="0"/>
                        </a:spcAft>
                      </a:pPr>
                      <a:r>
                        <a:rPr lang="en-US" sz="1600" b="1" dirty="0" err="1">
                          <a:latin typeface="+mj-lt"/>
                        </a:rPr>
                        <a:t>Nakivale</a:t>
                      </a:r>
                      <a:r>
                        <a:rPr lang="en-US" sz="1600" b="1" dirty="0">
                          <a:latin typeface="+mj-lt"/>
                        </a:rPr>
                        <a:t> (Isingiro TC)</a:t>
                      </a:r>
                      <a:endParaRPr lang="en-US" sz="1600" b="1" dirty="0">
                        <a:latin typeface="+mj-lt"/>
                        <a:ea typeface="Calibri"/>
                        <a:cs typeface="Times New Roman"/>
                      </a:endParaRPr>
                    </a:p>
                  </a:txBody>
                  <a:tcPr marL="61149" marR="61149" marT="0" marB="0"/>
                </a:tc>
                <a:tc>
                  <a:txBody>
                    <a:bodyPr/>
                    <a:lstStyle/>
                    <a:p>
                      <a:pPr algn="l">
                        <a:lnSpc>
                          <a:spcPct val="115000"/>
                        </a:lnSpc>
                        <a:spcAft>
                          <a:spcPts val="0"/>
                        </a:spcAft>
                      </a:pPr>
                      <a:r>
                        <a:rPr lang="en-US" sz="1600" b="1">
                          <a:latin typeface="+mj-lt"/>
                        </a:rPr>
                        <a:t>Isingiro</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492,116</a:t>
                      </a:r>
                      <a:endParaRPr lang="en-US" sz="1600" b="1" dirty="0">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145,206</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a:latin typeface="+mj-lt"/>
                        </a:rPr>
                        <a:t>29.5</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rPr>
                        <a:t>182 Km</a:t>
                      </a:r>
                      <a:r>
                        <a:rPr lang="en-US" sz="1600" b="1" baseline="30000" dirty="0">
                          <a:latin typeface="+mj-lt"/>
                        </a:rPr>
                        <a:t>2</a:t>
                      </a:r>
                      <a:endParaRPr lang="en-US" sz="1600" b="1" dirty="0">
                        <a:latin typeface="+mj-lt"/>
                        <a:ea typeface="Calibri"/>
                        <a:cs typeface="Times New Roman"/>
                      </a:endParaRPr>
                    </a:p>
                  </a:txBody>
                  <a:tcPr marL="61149" marR="61149" marT="0" marB="0"/>
                </a:tc>
                <a:extLst>
                  <a:ext uri="{0D108BD9-81ED-4DB2-BD59-A6C34878D82A}">
                    <a16:rowId xmlns:a16="http://schemas.microsoft.com/office/drawing/2014/main" val="10005"/>
                  </a:ext>
                </a:extLst>
              </a:tr>
              <a:tr h="377928">
                <a:tc>
                  <a:txBody>
                    <a:bodyPr/>
                    <a:lstStyle/>
                    <a:p>
                      <a:pPr algn="l">
                        <a:lnSpc>
                          <a:spcPct val="115000"/>
                        </a:lnSpc>
                        <a:spcAft>
                          <a:spcPts val="0"/>
                        </a:spcAft>
                      </a:pPr>
                      <a:r>
                        <a:rPr lang="en-US" sz="1600" b="1" dirty="0">
                          <a:latin typeface="+mj-lt"/>
                        </a:rPr>
                        <a:t>Central</a:t>
                      </a:r>
                      <a:endParaRPr lang="en-US" sz="1600" b="1" dirty="0">
                        <a:latin typeface="+mj-lt"/>
                        <a:ea typeface="Calibri"/>
                        <a:cs typeface="Times New Roman"/>
                      </a:endParaRPr>
                    </a:p>
                  </a:txBody>
                  <a:tcPr marL="61149" marR="61149" marT="0" marB="0"/>
                </a:tc>
                <a:tc>
                  <a:txBody>
                    <a:bodyPr/>
                    <a:lstStyle/>
                    <a:p>
                      <a:pPr algn="l">
                        <a:lnSpc>
                          <a:spcPct val="115000"/>
                        </a:lnSpc>
                        <a:spcAft>
                          <a:spcPts val="0"/>
                        </a:spcAft>
                      </a:pPr>
                      <a:r>
                        <a:rPr lang="en-US" sz="1600" b="1" dirty="0">
                          <a:latin typeface="+mj-lt"/>
                        </a:rPr>
                        <a:t>Kampala</a:t>
                      </a:r>
                      <a:endParaRPr lang="en-US" sz="1600" b="1" dirty="0">
                        <a:latin typeface="+mj-lt"/>
                        <a:ea typeface="Calibri"/>
                        <a:cs typeface="Times New Roman"/>
                      </a:endParaRPr>
                    </a:p>
                  </a:txBody>
                  <a:tcPr marL="61149" marR="61149" marT="0" marB="0"/>
                </a:tc>
                <a:tc>
                  <a:txBody>
                    <a:bodyPr/>
                    <a:lstStyle/>
                    <a:p>
                      <a:pPr algn="l">
                        <a:lnSpc>
                          <a:spcPct val="115000"/>
                        </a:lnSpc>
                        <a:spcAft>
                          <a:spcPts val="0"/>
                        </a:spcAft>
                      </a:pPr>
                      <a:r>
                        <a:rPr lang="en-US" sz="1600" b="1" dirty="0">
                          <a:latin typeface="+mj-lt"/>
                        </a:rPr>
                        <a:t>Kampala</a:t>
                      </a:r>
                      <a:endParaRPr lang="en-US" sz="1600" b="1" dirty="0">
                        <a:latin typeface="+mj-lt"/>
                        <a:ea typeface="Calibri"/>
                        <a:cs typeface="Times New Roman"/>
                      </a:endParaRPr>
                    </a:p>
                  </a:txBody>
                  <a:tcPr marL="61149" marR="61149" marT="0" marB="0"/>
                </a:tc>
                <a:tc>
                  <a:txBody>
                    <a:bodyPr/>
                    <a:lstStyle/>
                    <a:p>
                      <a:pPr algn="r">
                        <a:lnSpc>
                          <a:spcPct val="115000"/>
                        </a:lnSpc>
                        <a:spcAft>
                          <a:spcPts val="0"/>
                        </a:spcAft>
                      </a:pPr>
                      <a:r>
                        <a:rPr lang="en-US" sz="1600" b="1">
                          <a:latin typeface="+mj-lt"/>
                        </a:rPr>
                        <a:t>1,503,189</a:t>
                      </a:r>
                      <a:endParaRPr lang="en-US" sz="1600" b="1">
                        <a:latin typeface="+mj-lt"/>
                        <a:ea typeface="Calibri"/>
                        <a:cs typeface="Times New Roman"/>
                      </a:endParaRPr>
                    </a:p>
                  </a:txBody>
                  <a:tcPr marL="61149" marR="61149" marT="0" marB="0"/>
                </a:tc>
                <a:tc>
                  <a:txBody>
                    <a:bodyPr/>
                    <a:lstStyle/>
                    <a:p>
                      <a:pPr algn="r">
                        <a:lnSpc>
                          <a:spcPct val="115000"/>
                        </a:lnSpc>
                        <a:spcAft>
                          <a:spcPts val="0"/>
                        </a:spcAft>
                      </a:pPr>
                      <a:r>
                        <a:rPr lang="en-US" sz="1600" b="1">
                          <a:latin typeface="+mj-lt"/>
                        </a:rPr>
                        <a:t>95,371</a:t>
                      </a:r>
                      <a:endParaRPr lang="en-US" sz="1600" b="1">
                        <a:latin typeface="+mj-lt"/>
                        <a:ea typeface="Calibri"/>
                        <a:cs typeface="Times New Roman"/>
                      </a:endParaRPr>
                    </a:p>
                  </a:txBody>
                  <a:tcPr marL="61149" marR="61149" marT="0" marB="0"/>
                </a:tc>
                <a:tc>
                  <a:txBody>
                    <a:bodyPr/>
                    <a:lstStyle/>
                    <a:p>
                      <a:pPr algn="r">
                        <a:lnSpc>
                          <a:spcPct val="115000"/>
                        </a:lnSpc>
                        <a:spcAft>
                          <a:spcPts val="0"/>
                        </a:spcAft>
                      </a:pPr>
                      <a:r>
                        <a:rPr lang="en-US" sz="1600" b="1">
                          <a:latin typeface="+mj-lt"/>
                        </a:rPr>
                        <a:t>6.3</a:t>
                      </a:r>
                      <a:endParaRPr lang="en-US" sz="1600" b="1">
                        <a:latin typeface="+mj-lt"/>
                        <a:ea typeface="Calibri"/>
                        <a:cs typeface="Times New Roman"/>
                      </a:endParaRPr>
                    </a:p>
                  </a:txBody>
                  <a:tcPr marL="61149" marR="61149" marT="0" marB="0"/>
                </a:tc>
                <a:tc>
                  <a:txBody>
                    <a:bodyPr/>
                    <a:lstStyle/>
                    <a:p>
                      <a:pPr algn="ctr">
                        <a:lnSpc>
                          <a:spcPct val="115000"/>
                        </a:lnSpc>
                        <a:spcAft>
                          <a:spcPts val="0"/>
                        </a:spcAft>
                      </a:pPr>
                      <a:r>
                        <a:rPr lang="en-US" sz="1600" b="1" dirty="0">
                          <a:latin typeface="+mj-lt"/>
                          <a:ea typeface="Calibri"/>
                          <a:cs typeface="Times New Roman"/>
                        </a:rPr>
                        <a:t>-</a:t>
                      </a:r>
                    </a:p>
                  </a:txBody>
                  <a:tcPr marL="61149" marR="61149" marT="0" marB="0"/>
                </a:tc>
                <a:extLst>
                  <a:ext uri="{0D108BD9-81ED-4DB2-BD59-A6C34878D82A}">
                    <a16:rowId xmlns:a16="http://schemas.microsoft.com/office/drawing/2014/main" val="10006"/>
                  </a:ext>
                </a:extLst>
              </a:tr>
            </a:tbl>
          </a:graphicData>
        </a:graphic>
      </p:graphicFrame>
      <p:sp>
        <p:nvSpPr>
          <p:cNvPr id="16385"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77026"/>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000" b="1" dirty="0">
                <a:ln w="0"/>
                <a:solidFill>
                  <a:schemeClr val="accent3">
                    <a:lumMod val="75000"/>
                  </a:schemeClr>
                </a:solidFill>
                <a:effectLst/>
              </a:rPr>
              <a:t>INFLUENCE OF URBAN REFUGEES ON HOST COMMUNITIES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43807"/>
              </p:ext>
            </p:extLst>
          </p:nvPr>
        </p:nvGraphicFramePr>
        <p:xfrm>
          <a:off x="0" y="457200"/>
          <a:ext cx="9144000" cy="633633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5114">
                <a:tc>
                  <a:txBody>
                    <a:bodyPr/>
                    <a:lstStyle/>
                    <a:p>
                      <a:pPr algn="ctr"/>
                      <a:r>
                        <a:rPr lang="en-US" b="1" dirty="0">
                          <a:solidFill>
                            <a:srgbClr val="0033CC"/>
                          </a:solidFill>
                          <a:latin typeface="+mj-lt"/>
                          <a:cs typeface="Times New Roman" pitchFamily="18" charset="0"/>
                        </a:rPr>
                        <a:t>POSITIVE IMPACTS</a:t>
                      </a:r>
                    </a:p>
                  </a:txBody>
                  <a:tcPr>
                    <a:solidFill>
                      <a:srgbClr val="CCFFFF"/>
                    </a:solidFill>
                  </a:tcPr>
                </a:tc>
                <a:tc>
                  <a:txBody>
                    <a:bodyPr/>
                    <a:lstStyle/>
                    <a:p>
                      <a:pPr algn="ctr"/>
                      <a:r>
                        <a:rPr lang="en-US" dirty="0">
                          <a:solidFill>
                            <a:srgbClr val="0033CC"/>
                          </a:solidFill>
                          <a:latin typeface="+mj-lt"/>
                          <a:cs typeface="Times New Roman" pitchFamily="18" charset="0"/>
                        </a:rPr>
                        <a:t>NEGATIVE IMPACTS</a:t>
                      </a:r>
                    </a:p>
                  </a:txBody>
                  <a:tcPr>
                    <a:solidFill>
                      <a:srgbClr val="66FFCC"/>
                    </a:solidFill>
                  </a:tcPr>
                </a:tc>
                <a:extLst>
                  <a:ext uri="{0D108BD9-81ED-4DB2-BD59-A6C34878D82A}">
                    <a16:rowId xmlns:a16="http://schemas.microsoft.com/office/drawing/2014/main" val="10000"/>
                  </a:ext>
                </a:extLst>
              </a:tr>
              <a:tr h="5911224">
                <a:tc>
                  <a:txBody>
                    <a:bodyPr/>
                    <a:lstStyle/>
                    <a:p>
                      <a:pPr algn="just">
                        <a:buFont typeface="Wingdings" pitchFamily="2" charset="2"/>
                        <a:buChar char="v"/>
                      </a:pPr>
                      <a:r>
                        <a:rPr kumimoji="0" lang="en-US" sz="2400" b="1" i="0" kern="1200" dirty="0">
                          <a:solidFill>
                            <a:schemeClr val="dk1"/>
                          </a:solidFill>
                          <a:latin typeface="+mj-lt"/>
                          <a:ea typeface="+mn-ea"/>
                          <a:cs typeface="Times New Roman" pitchFamily="18" charset="0"/>
                        </a:rPr>
                        <a:t>Increased funding to the refugee hosting urban authorities</a:t>
                      </a:r>
                      <a:r>
                        <a:rPr kumimoji="0" lang="en-US" sz="2400" b="1" i="0" kern="1200" baseline="0" dirty="0">
                          <a:solidFill>
                            <a:schemeClr val="dk1"/>
                          </a:solidFill>
                          <a:latin typeface="+mj-lt"/>
                          <a:ea typeface="+mn-ea"/>
                          <a:cs typeface="Times New Roman" pitchFamily="18" charset="0"/>
                        </a:rPr>
                        <a:t>,</a:t>
                      </a:r>
                      <a:endParaRPr kumimoji="0" lang="en-US" sz="2400" b="1" i="0" kern="1200" dirty="0">
                        <a:solidFill>
                          <a:schemeClr val="dk1"/>
                        </a:solidFill>
                        <a:latin typeface="+mj-lt"/>
                        <a:ea typeface="+mn-ea"/>
                        <a:cs typeface="Times New Roman" pitchFamily="18" charset="0"/>
                      </a:endParaRP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Increased food production leading to food security,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Increased local revenue from taxes and operational licenses,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Increased urbanization i.e.</a:t>
                      </a:r>
                      <a:r>
                        <a:rPr kumimoji="0" lang="en-US" sz="2400" b="1" i="0" kern="1200" baseline="0" dirty="0">
                          <a:solidFill>
                            <a:schemeClr val="dk1"/>
                          </a:solidFill>
                          <a:latin typeface="+mj-lt"/>
                          <a:ea typeface="+mn-ea"/>
                          <a:cs typeface="Times New Roman" pitchFamily="18" charset="0"/>
                        </a:rPr>
                        <a:t> </a:t>
                      </a:r>
                      <a:r>
                        <a:rPr kumimoji="0" lang="en-US" sz="2400" b="1" i="0" kern="1200" dirty="0">
                          <a:solidFill>
                            <a:schemeClr val="dk1"/>
                          </a:solidFill>
                          <a:latin typeface="+mj-lt"/>
                          <a:ea typeface="+mn-ea"/>
                          <a:cs typeface="Times New Roman" pitchFamily="18" charset="0"/>
                        </a:rPr>
                        <a:t>growth of trading centers,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Increased skilled labor supply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Enhanced Socio-cultural exchanges and cohesion,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Expansion and improvement in</a:t>
                      </a:r>
                      <a:r>
                        <a:rPr kumimoji="0" lang="en-US" sz="2400" b="1" i="0" kern="1200" baseline="0" dirty="0">
                          <a:solidFill>
                            <a:schemeClr val="dk1"/>
                          </a:solidFill>
                          <a:latin typeface="+mj-lt"/>
                          <a:ea typeface="+mn-ea"/>
                          <a:cs typeface="Times New Roman" pitchFamily="18" charset="0"/>
                        </a:rPr>
                        <a:t> </a:t>
                      </a:r>
                      <a:r>
                        <a:rPr kumimoji="0" lang="en-US" sz="2400" b="1" i="0" kern="1200" dirty="0">
                          <a:solidFill>
                            <a:schemeClr val="dk1"/>
                          </a:solidFill>
                          <a:latin typeface="+mj-lt"/>
                          <a:ea typeface="+mn-ea"/>
                          <a:cs typeface="Times New Roman" pitchFamily="18" charset="0"/>
                        </a:rPr>
                        <a:t>economic infrastructure. </a:t>
                      </a:r>
                    </a:p>
                  </a:txBody>
                  <a:tcPr>
                    <a:solidFill>
                      <a:srgbClr val="CCFFFF"/>
                    </a:solidFill>
                  </a:tcPr>
                </a:tc>
                <a:tc>
                  <a:txBody>
                    <a:bodyPr/>
                    <a:lstStyle/>
                    <a:p>
                      <a:pPr algn="just">
                        <a:buFont typeface="Wingdings" pitchFamily="2" charset="2"/>
                        <a:buChar char="v"/>
                      </a:pPr>
                      <a:r>
                        <a:rPr kumimoji="0" lang="en-US" sz="2400" b="1" i="0" kern="1200" dirty="0">
                          <a:solidFill>
                            <a:schemeClr val="dk1"/>
                          </a:solidFill>
                          <a:latin typeface="+mj-lt"/>
                          <a:ea typeface="+mn-ea"/>
                          <a:cs typeface="Times New Roman" pitchFamily="18" charset="0"/>
                        </a:rPr>
                        <a:t>Environmental degradation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Proliferation of unplanned structures and development of slums</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Poor Solid waste management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Conflicts of land ownership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High cost of maintaining infrastructure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Prevalence of HIV/AIDS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High demand for socio-economic infrastructure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Depletion of natural resources </a:t>
                      </a:r>
                    </a:p>
                    <a:p>
                      <a:pPr algn="just">
                        <a:buFont typeface="Wingdings" pitchFamily="2" charset="2"/>
                        <a:buChar char="v"/>
                      </a:pPr>
                      <a:r>
                        <a:rPr kumimoji="0" lang="en-US" sz="2400" b="1" i="0" kern="1200" dirty="0">
                          <a:solidFill>
                            <a:schemeClr val="dk1"/>
                          </a:solidFill>
                          <a:latin typeface="+mj-lt"/>
                          <a:ea typeface="+mn-ea"/>
                          <a:cs typeface="Times New Roman" pitchFamily="18" charset="0"/>
                        </a:rPr>
                        <a:t>High cost of living </a:t>
                      </a:r>
                    </a:p>
                  </a:txBody>
                  <a:tcPr>
                    <a:solidFill>
                      <a:srgbClr val="66FF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00137"/>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2800" b="1" dirty="0">
                <a:ln w="0"/>
                <a:solidFill>
                  <a:schemeClr val="accent3">
                    <a:lumMod val="75000"/>
                  </a:schemeClr>
                </a:solidFill>
                <a:effectLst/>
              </a:rPr>
              <a:t> RECOMMENDATIONS AND WAYFORWARD</a:t>
            </a:r>
          </a:p>
        </p:txBody>
      </p:sp>
      <p:sp>
        <p:nvSpPr>
          <p:cNvPr id="3" name="Content Placeholder 2"/>
          <p:cNvSpPr>
            <a:spLocks noGrp="1"/>
          </p:cNvSpPr>
          <p:nvPr>
            <p:ph idx="1"/>
          </p:nvPr>
        </p:nvSpPr>
        <p:spPr>
          <a:xfrm>
            <a:off x="990600" y="500137"/>
            <a:ext cx="8153400" cy="6357863"/>
          </a:xfrm>
          <a:noFill/>
        </p:spPr>
        <p:txBody>
          <a:bodyPr>
            <a:normAutofit fontScale="77500" lnSpcReduction="20000"/>
          </a:bodyPr>
          <a:lstStyle/>
          <a:p>
            <a:pPr algn="just">
              <a:buFont typeface="Wingdings" pitchFamily="2" charset="2"/>
              <a:buChar char="v"/>
            </a:pPr>
            <a:r>
              <a:rPr lang="en-US" b="1" dirty="0">
                <a:latin typeface="+mj-lt"/>
                <a:cs typeface="Times New Roman" pitchFamily="18" charset="0"/>
              </a:rPr>
              <a:t>Inclusive city planning and financing;</a:t>
            </a:r>
          </a:p>
          <a:p>
            <a:pPr algn="just">
              <a:buFont typeface="Wingdings" pitchFamily="2" charset="2"/>
              <a:buChar char="v"/>
            </a:pPr>
            <a:r>
              <a:rPr lang="en-US" b="1" dirty="0">
                <a:latin typeface="+mj-lt"/>
                <a:cs typeface="Times New Roman" pitchFamily="18" charset="0"/>
              </a:rPr>
              <a:t>Land consolidation and land banking;</a:t>
            </a:r>
          </a:p>
          <a:p>
            <a:pPr algn="just">
              <a:buFont typeface="Wingdings" pitchFamily="2" charset="2"/>
              <a:buChar char="v"/>
            </a:pPr>
            <a:r>
              <a:rPr lang="en-US" b="1" dirty="0">
                <a:latin typeface="+mj-lt"/>
                <a:cs typeface="Times New Roman" pitchFamily="18" charset="0"/>
              </a:rPr>
              <a:t>Support and strengthen Local Economic development initiatives;</a:t>
            </a:r>
          </a:p>
          <a:p>
            <a:pPr algn="just">
              <a:buFont typeface="Wingdings" pitchFamily="2" charset="2"/>
              <a:buChar char="v"/>
            </a:pPr>
            <a:r>
              <a:rPr lang="en-US" b="1" dirty="0">
                <a:latin typeface="+mj-lt"/>
                <a:cs typeface="Times New Roman" pitchFamily="18" charset="0"/>
              </a:rPr>
              <a:t>Well-serviced socioeconomic infrastructure development;</a:t>
            </a:r>
          </a:p>
          <a:p>
            <a:pPr algn="just">
              <a:buFont typeface="Wingdings" pitchFamily="2" charset="2"/>
              <a:buChar char="v"/>
            </a:pPr>
            <a:r>
              <a:rPr lang="en-US" b="1" dirty="0">
                <a:latin typeface="+mj-lt"/>
                <a:cs typeface="Times New Roman" pitchFamily="18" charset="0"/>
              </a:rPr>
              <a:t>Encourage sustainable development through proper land use planning and management;</a:t>
            </a:r>
          </a:p>
          <a:p>
            <a:pPr algn="just">
              <a:buFont typeface="Wingdings" pitchFamily="2" charset="2"/>
              <a:buChar char="v"/>
            </a:pPr>
            <a:r>
              <a:rPr lang="en-US" b="1" dirty="0">
                <a:latin typeface="+mj-lt"/>
                <a:cs typeface="Times New Roman" pitchFamily="18" charset="0"/>
              </a:rPr>
              <a:t>Promote environmental conservation and protection;</a:t>
            </a:r>
          </a:p>
          <a:p>
            <a:pPr algn="just">
              <a:buFont typeface="Wingdings" pitchFamily="2" charset="2"/>
              <a:buChar char="v"/>
            </a:pPr>
            <a:r>
              <a:rPr lang="en-US" b="1" dirty="0">
                <a:latin typeface="+mj-lt"/>
                <a:cs typeface="Times New Roman" pitchFamily="18" charset="0"/>
              </a:rPr>
              <a:t>Design and implement integrated refugee settlements;</a:t>
            </a:r>
          </a:p>
          <a:p>
            <a:pPr algn="just">
              <a:buFont typeface="Wingdings" pitchFamily="2" charset="2"/>
              <a:buChar char="v"/>
            </a:pPr>
            <a:r>
              <a:rPr lang="en-US" b="1" dirty="0">
                <a:latin typeface="+mj-lt"/>
                <a:cs typeface="Times New Roman" pitchFamily="18" charset="0"/>
              </a:rPr>
              <a:t>Increase investments in refugees housing and infrastructure;</a:t>
            </a:r>
          </a:p>
          <a:p>
            <a:pPr algn="just">
              <a:buFont typeface="Wingdings" pitchFamily="2" charset="2"/>
              <a:buChar char="v"/>
            </a:pPr>
            <a:r>
              <a:rPr lang="en-US" b="1" dirty="0">
                <a:latin typeface="+mj-lt"/>
                <a:cs typeface="Times New Roman" pitchFamily="18" charset="0"/>
              </a:rPr>
              <a:t>Strengthen urban and territorial systems; </a:t>
            </a:r>
          </a:p>
          <a:p>
            <a:pPr algn="just">
              <a:buFont typeface="Wingdings" pitchFamily="2" charset="2"/>
              <a:buChar char="v"/>
            </a:pPr>
            <a:r>
              <a:rPr lang="en-US" b="1" dirty="0">
                <a:latin typeface="+mj-lt"/>
                <a:cs typeface="Times New Roman" pitchFamily="18" charset="0"/>
              </a:rPr>
              <a:t>Information dissemination and awareness;</a:t>
            </a:r>
          </a:p>
          <a:p>
            <a:pPr algn="just">
              <a:buFont typeface="Wingdings" pitchFamily="2" charset="2"/>
              <a:buChar char="v"/>
            </a:pPr>
            <a:r>
              <a:rPr lang="en-US" b="1" dirty="0">
                <a:latin typeface="+mj-lt"/>
                <a:cs typeface="Times New Roman" pitchFamily="18" charset="0"/>
              </a:rPr>
              <a:t>Strengthening social cohesion between host and migrant communities.</a:t>
            </a:r>
          </a:p>
        </p:txBody>
      </p:sp>
      <p:pic>
        <p:nvPicPr>
          <p:cNvPr id="4" name="Picture 29">
            <a:extLst>
              <a:ext uri="{FF2B5EF4-FFF2-40B4-BE49-F238E27FC236}">
                <a16:creationId xmlns:a16="http://schemas.microsoft.com/office/drawing/2014/main" id="{3E089947-7C1D-AD02-FDCF-BFF865406C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CBD-F751-4557-9A3F-8AFC73EFEC82}"/>
              </a:ext>
            </a:extLst>
          </p:cNvPr>
          <p:cNvSpPr>
            <a:spLocks noGrp="1"/>
          </p:cNvSpPr>
          <p:nvPr>
            <p:ph type="title"/>
          </p:nvPr>
        </p:nvSpPr>
        <p:spPr>
          <a:xfrm>
            <a:off x="1328126" y="2857500"/>
            <a:ext cx="7498080" cy="1143000"/>
          </a:xfrm>
        </p:spPr>
        <p:txBody>
          <a:bodyPr/>
          <a:lstStyle/>
          <a:p>
            <a:r>
              <a:rPr lang="en-GB" b="1" dirty="0">
                <a:effectLst/>
              </a:rPr>
              <a:t>SAFETY AND SECURITY</a:t>
            </a:r>
            <a:endParaRPr lang="en-UG" b="1" dirty="0">
              <a:effectLst/>
            </a:endParaRPr>
          </a:p>
        </p:txBody>
      </p:sp>
      <p:sp>
        <p:nvSpPr>
          <p:cNvPr id="4" name="Date Placeholder 3">
            <a:extLst>
              <a:ext uri="{FF2B5EF4-FFF2-40B4-BE49-F238E27FC236}">
                <a16:creationId xmlns:a16="http://schemas.microsoft.com/office/drawing/2014/main" id="{D763D89F-0455-4F7D-985C-74418F272CF5}"/>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B58EDA4A-29E6-4FA9-96C6-531B43CEFF47}"/>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D4D321B1-8BC4-427C-8D6E-68E9857D8C5A}"/>
              </a:ext>
            </a:extLst>
          </p:cNvPr>
          <p:cNvSpPr>
            <a:spLocks noGrp="1"/>
          </p:cNvSpPr>
          <p:nvPr>
            <p:ph type="sldNum" sz="quarter" idx="12"/>
          </p:nvPr>
        </p:nvSpPr>
        <p:spPr/>
        <p:txBody>
          <a:bodyPr/>
          <a:lstStyle/>
          <a:p>
            <a:fld id="{B98AC166-1B4F-47B9-BA79-3BAABD98AD8B}" type="slidenum">
              <a:rPr lang="en-US" smtClean="0"/>
              <a:t>63</a:t>
            </a:fld>
            <a:endParaRPr lang="en-US"/>
          </a:p>
        </p:txBody>
      </p:sp>
    </p:spTree>
    <p:extLst>
      <p:ext uri="{BB962C8B-B14F-4D97-AF65-F5344CB8AC3E}">
        <p14:creationId xmlns:p14="http://schemas.microsoft.com/office/powerpoint/2010/main" val="336938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203"/>
            <a:ext cx="91440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Overview</a:t>
            </a:r>
          </a:p>
        </p:txBody>
      </p:sp>
      <p:sp>
        <p:nvSpPr>
          <p:cNvPr id="3" name="Content Placeholder 2"/>
          <p:cNvSpPr>
            <a:spLocks noGrp="1"/>
          </p:cNvSpPr>
          <p:nvPr>
            <p:ph idx="1"/>
          </p:nvPr>
        </p:nvSpPr>
        <p:spPr>
          <a:xfrm>
            <a:off x="990600" y="609600"/>
            <a:ext cx="8153400" cy="6248400"/>
          </a:xfrm>
          <a:noFill/>
        </p:spPr>
        <p:txBody>
          <a:bodyPr numCol="1">
            <a:normAutofit fontScale="92500" lnSpcReduction="10000"/>
          </a:bodyPr>
          <a:lstStyle/>
          <a:p>
            <a:pPr algn="just"/>
            <a:r>
              <a:rPr lang="en-US" sz="2400" b="1" dirty="0">
                <a:latin typeface="+mj-lt"/>
                <a:ea typeface="Times New Roman" panose="02020603050405020304" pitchFamily="18" charset="0"/>
              </a:rPr>
              <a:t>Urban safety a key component for realizing livable, productive, inclusive and sustainable urban areas and hence MUST be prioritized. </a:t>
            </a:r>
          </a:p>
          <a:p>
            <a:pPr lvl="0" algn="just">
              <a:buClr>
                <a:srgbClr val="E32D91">
                  <a:lumMod val="75000"/>
                </a:srgbClr>
              </a:buClr>
            </a:pPr>
            <a:r>
              <a:rPr lang="en-US" sz="2400" b="1" dirty="0">
                <a:solidFill>
                  <a:srgbClr val="0033CC"/>
                </a:solidFill>
                <a:latin typeface="+mj-lt"/>
                <a:ea typeface="Calibri" panose="020F0502020204030204" pitchFamily="34" charset="0"/>
              </a:rPr>
              <a:t>60% of all urban residents in developing countries have been victims of crime at least once over the past five years, and in Uganda this stands at 43.9%  as of 2020.</a:t>
            </a:r>
          </a:p>
          <a:p>
            <a:r>
              <a:rPr lang="en-US" sz="2400" b="1" dirty="0">
                <a:latin typeface="+mj-lt"/>
                <a:ea typeface="Times New Roman" panose="02020603050405020304" pitchFamily="18" charset="0"/>
                <a:cs typeface="Times New Roman" panose="02020603050405020304" pitchFamily="18" charset="0"/>
              </a:rPr>
              <a:t>Urban safety goes beyond safety of persons, the integrity of investments and the sustainability of urban development. This report therefore focuses on urban safety in three (3) major components, i.e.;</a:t>
            </a:r>
          </a:p>
          <a:p>
            <a:pPr lvl="1">
              <a:buFont typeface="Wingdings" panose="05000000000000000000" pitchFamily="2" charset="2"/>
              <a:buChar char="v"/>
            </a:pPr>
            <a:r>
              <a:rPr lang="en-US" sz="2400" b="1" dirty="0">
                <a:latin typeface="+mj-lt"/>
                <a:cs typeface="Times New Roman" panose="02020603050405020304" pitchFamily="18" charset="0"/>
              </a:rPr>
              <a:t>Urban crime and violence;</a:t>
            </a:r>
          </a:p>
          <a:p>
            <a:pPr lvl="1">
              <a:buFont typeface="Wingdings" panose="05000000000000000000" pitchFamily="2" charset="2"/>
              <a:buChar char="v"/>
            </a:pPr>
            <a:r>
              <a:rPr lang="en-US" sz="2400" b="1" dirty="0">
                <a:latin typeface="+mj-lt"/>
                <a:cs typeface="Times New Roman" panose="02020603050405020304" pitchFamily="18" charset="0"/>
              </a:rPr>
              <a:t>Tenure security and eviction;</a:t>
            </a:r>
          </a:p>
          <a:p>
            <a:pPr lvl="1">
              <a:buFont typeface="Wingdings" panose="05000000000000000000" pitchFamily="2" charset="2"/>
              <a:buChar char="v"/>
            </a:pPr>
            <a:r>
              <a:rPr lang="en-US" sz="2400" b="1" dirty="0">
                <a:latin typeface="+mj-lt"/>
                <a:cs typeface="Times New Roman" panose="02020603050405020304" pitchFamily="18" charset="0"/>
              </a:rPr>
              <a:t>Natural and human made disasters (traffic accidents).</a:t>
            </a:r>
          </a:p>
          <a:p>
            <a:pPr>
              <a:buFont typeface="Wingdings" panose="05000000000000000000" pitchFamily="2" charset="2"/>
              <a:buChar char="v"/>
            </a:pPr>
            <a:r>
              <a:rPr lang="en-US" sz="2800" b="1" dirty="0">
                <a:latin typeface="+mj-lt"/>
              </a:rPr>
              <a:t>Crime-an act, omission or attempt in violation of criminal law, while crime rate refer to the crime rate as the incidence of crime per 100,000 people. </a:t>
            </a:r>
          </a:p>
          <a:p>
            <a:pPr lvl="1">
              <a:buFont typeface="Wingdings" panose="05000000000000000000" pitchFamily="2" charset="2"/>
              <a:buChar char="v"/>
            </a:pPr>
            <a:endParaRPr lang="en-US" sz="2400" b="1" dirty="0">
              <a:latin typeface="+mj-lt"/>
              <a:cs typeface="Times New Roman" panose="02020603050405020304" pitchFamily="18" charset="0"/>
            </a:endParaRPr>
          </a:p>
          <a:p>
            <a:pPr>
              <a:buFont typeface="Wingdings" panose="05000000000000000000" pitchFamily="2" charset="2"/>
              <a:buChar char="v"/>
            </a:pPr>
            <a:endParaRPr lang="en-US" sz="1500" b="1" dirty="0">
              <a:latin typeface="+mj-lt"/>
              <a:cs typeface="Times New Roman" panose="02020603050405020304" pitchFamily="18" charset="0"/>
            </a:endParaRPr>
          </a:p>
        </p:txBody>
      </p:sp>
      <p:pic>
        <p:nvPicPr>
          <p:cNvPr id="4" name="Picture 29">
            <a:extLst>
              <a:ext uri="{FF2B5EF4-FFF2-40B4-BE49-F238E27FC236}">
                <a16:creationId xmlns:a16="http://schemas.microsoft.com/office/drawing/2014/main" id="{DD58FBB2-8D80-E00E-C234-41705EA928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41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33"/>
            <a:ext cx="9144000"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URBAN CRIME &amp; VIOLENCE</a:t>
            </a:r>
          </a:p>
        </p:txBody>
      </p:sp>
      <p:graphicFrame>
        <p:nvGraphicFramePr>
          <p:cNvPr id="4" name="Table 3"/>
          <p:cNvGraphicFramePr>
            <a:graphicFrameLocks noGrp="1"/>
          </p:cNvGraphicFramePr>
          <p:nvPr>
            <p:extLst>
              <p:ext uri="{D42A27DB-BD31-4B8C-83A1-F6EECF244321}">
                <p14:modId xmlns:p14="http://schemas.microsoft.com/office/powerpoint/2010/main" val="4164903016"/>
              </p:ext>
            </p:extLst>
          </p:nvPr>
        </p:nvGraphicFramePr>
        <p:xfrm>
          <a:off x="0" y="650570"/>
          <a:ext cx="3495470" cy="3007030"/>
        </p:xfrm>
        <a:graphic>
          <a:graphicData uri="http://schemas.openxmlformats.org/drawingml/2006/table">
            <a:tbl>
              <a:tblPr firstRow="1" bandRow="1">
                <a:tableStyleId>{5C22544A-7EE6-4342-B048-85BDC9FD1C3A}</a:tableStyleId>
              </a:tblPr>
              <a:tblGrid>
                <a:gridCol w="3495470">
                  <a:extLst>
                    <a:ext uri="{9D8B030D-6E8A-4147-A177-3AD203B41FA5}">
                      <a16:colId xmlns:a16="http://schemas.microsoft.com/office/drawing/2014/main" val="20000"/>
                    </a:ext>
                  </a:extLst>
                </a:gridCol>
              </a:tblGrid>
              <a:tr h="3007030">
                <a:tc>
                  <a:txBody>
                    <a:bodyPr/>
                    <a:lstStyle/>
                    <a:p>
                      <a:pPr algn="just"/>
                      <a:r>
                        <a:rPr lang="en-US" sz="1600" dirty="0">
                          <a:solidFill>
                            <a:schemeClr val="tx1"/>
                          </a:solidFill>
                          <a:latin typeface="+mj-lt"/>
                          <a:cs typeface="Times New Roman" pitchFamily="18" charset="0"/>
                        </a:rPr>
                        <a:t>General causes of urban crime and violence</a:t>
                      </a:r>
                    </a:p>
                    <a:p>
                      <a:pPr algn="just">
                        <a:buFont typeface="Wingdings" pitchFamily="2" charset="2"/>
                        <a:buChar char="v"/>
                      </a:pPr>
                      <a:r>
                        <a:rPr lang="en-US" sz="1600" dirty="0">
                          <a:solidFill>
                            <a:schemeClr val="tx1"/>
                          </a:solidFill>
                          <a:latin typeface="+mj-lt"/>
                          <a:cs typeface="Times New Roman" pitchFamily="18" charset="0"/>
                        </a:rPr>
                        <a:t>Poverty (23% of the urban households)</a:t>
                      </a:r>
                    </a:p>
                    <a:p>
                      <a:pPr algn="just">
                        <a:buFont typeface="Wingdings" pitchFamily="2" charset="2"/>
                        <a:buChar char="v"/>
                      </a:pPr>
                      <a:r>
                        <a:rPr lang="en-US" sz="1600" b="1" kern="1200" dirty="0">
                          <a:solidFill>
                            <a:schemeClr val="tx1"/>
                          </a:solidFill>
                          <a:latin typeface="+mj-lt"/>
                          <a:ea typeface="+mn-ea"/>
                          <a:cs typeface="Times New Roman" pitchFamily="18" charset="0"/>
                        </a:rPr>
                        <a:t>Unemployment</a:t>
                      </a:r>
                    </a:p>
                    <a:p>
                      <a:pPr algn="just">
                        <a:buFont typeface="Wingdings" pitchFamily="2" charset="2"/>
                        <a:buChar char="v"/>
                      </a:pPr>
                      <a:r>
                        <a:rPr lang="en-US" sz="1600" b="1" kern="1200" dirty="0">
                          <a:solidFill>
                            <a:schemeClr val="tx1"/>
                          </a:solidFill>
                          <a:latin typeface="+mj-lt"/>
                          <a:ea typeface="+mn-ea"/>
                          <a:cs typeface="Times New Roman" pitchFamily="18" charset="0"/>
                        </a:rPr>
                        <a:t>Income inequality</a:t>
                      </a:r>
                    </a:p>
                    <a:p>
                      <a:pPr algn="just">
                        <a:buFont typeface="Wingdings" pitchFamily="2" charset="2"/>
                        <a:buChar char="v"/>
                      </a:pPr>
                      <a:r>
                        <a:rPr lang="en-US" sz="1600" b="1" kern="1200" dirty="0">
                          <a:solidFill>
                            <a:schemeClr val="tx1"/>
                          </a:solidFill>
                          <a:latin typeface="+mj-lt"/>
                          <a:ea typeface="+mn-ea"/>
                          <a:cs typeface="Times New Roman" pitchFamily="18" charset="0"/>
                        </a:rPr>
                        <a:t>Intergenerational transmission of violence </a:t>
                      </a:r>
                    </a:p>
                    <a:p>
                      <a:pPr algn="just">
                        <a:buFont typeface="Wingdings" pitchFamily="2" charset="2"/>
                        <a:buChar char="v"/>
                      </a:pPr>
                      <a:r>
                        <a:rPr lang="en-US" sz="1600" b="1" kern="1200" dirty="0">
                          <a:solidFill>
                            <a:schemeClr val="tx1"/>
                          </a:solidFill>
                          <a:latin typeface="+mj-lt"/>
                          <a:ea typeface="+mn-ea"/>
                          <a:cs typeface="Times New Roman" pitchFamily="18" charset="0"/>
                        </a:rPr>
                        <a:t>Rapid urbanization in cities/towns</a:t>
                      </a:r>
                    </a:p>
                    <a:p>
                      <a:pPr algn="just">
                        <a:buFont typeface="Wingdings" pitchFamily="2" charset="2"/>
                        <a:buChar char="v"/>
                      </a:pPr>
                      <a:r>
                        <a:rPr lang="en-US" sz="1600" b="1" kern="1200" dirty="0">
                          <a:solidFill>
                            <a:schemeClr val="tx1"/>
                          </a:solidFill>
                          <a:latin typeface="+mj-lt"/>
                          <a:ea typeface="+mn-ea"/>
                          <a:cs typeface="Times New Roman" pitchFamily="18" charset="0"/>
                        </a:rPr>
                        <a:t>Poor urban planning, design and management of cities/towns </a:t>
                      </a:r>
                    </a:p>
                  </a:txBody>
                  <a:tcPr marL="68580" marR="68580" marT="34290" marB="3429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89398665"/>
              </p:ext>
            </p:extLst>
          </p:nvPr>
        </p:nvGraphicFramePr>
        <p:xfrm>
          <a:off x="3627121" y="650570"/>
          <a:ext cx="5516879" cy="2506980"/>
        </p:xfrm>
        <a:graphic>
          <a:graphicData uri="http://schemas.openxmlformats.org/drawingml/2006/table">
            <a:tbl>
              <a:tblPr firstRow="1" bandRow="1">
                <a:tableStyleId>{5C22544A-7EE6-4342-B048-85BDC9FD1C3A}</a:tableStyleId>
              </a:tblPr>
              <a:tblGrid>
                <a:gridCol w="5516879">
                  <a:extLst>
                    <a:ext uri="{9D8B030D-6E8A-4147-A177-3AD203B41FA5}">
                      <a16:colId xmlns:a16="http://schemas.microsoft.com/office/drawing/2014/main" val="20000"/>
                    </a:ext>
                  </a:extLst>
                </a:gridCol>
              </a:tblGrid>
              <a:tr h="2397430">
                <a:tc>
                  <a:txBody>
                    <a:bodyPr/>
                    <a:lstStyle/>
                    <a:p>
                      <a:pPr algn="just"/>
                      <a:r>
                        <a:rPr lang="en-US" sz="1600" dirty="0">
                          <a:solidFill>
                            <a:srgbClr val="FF0000"/>
                          </a:solidFill>
                          <a:latin typeface="+mj-lt"/>
                          <a:cs typeface="Times New Roman" pitchFamily="18" charset="0"/>
                        </a:rPr>
                        <a:t>Parameters</a:t>
                      </a:r>
                      <a:r>
                        <a:rPr lang="en-US" sz="1600" baseline="0" dirty="0">
                          <a:solidFill>
                            <a:srgbClr val="FF0000"/>
                          </a:solidFill>
                          <a:latin typeface="+mj-lt"/>
                          <a:cs typeface="Times New Roman" pitchFamily="18" charset="0"/>
                        </a:rPr>
                        <a:t> for measuring urban crime  &amp; violence;</a:t>
                      </a:r>
                    </a:p>
                    <a:p>
                      <a:pPr algn="just">
                        <a:buFont typeface="Wingdings" pitchFamily="2" charset="2"/>
                        <a:buChar char="v"/>
                      </a:pPr>
                      <a:r>
                        <a:rPr lang="en-US" sz="1600" b="1" i="0" kern="1200" dirty="0">
                          <a:solidFill>
                            <a:schemeClr val="tx1"/>
                          </a:solidFill>
                          <a:latin typeface="+mj-lt"/>
                          <a:ea typeface="+mn-ea"/>
                          <a:cs typeface="Times New Roman" pitchFamily="18" charset="0"/>
                        </a:rPr>
                        <a:t>Property crime/theft: </a:t>
                      </a:r>
                    </a:p>
                    <a:p>
                      <a:pPr algn="just">
                        <a:buFont typeface="Wingdings" pitchFamily="2" charset="2"/>
                        <a:buChar char="v"/>
                      </a:pPr>
                      <a:r>
                        <a:rPr lang="en-US" sz="1600" b="1" i="0" kern="1200" dirty="0">
                          <a:solidFill>
                            <a:schemeClr val="tx1"/>
                          </a:solidFill>
                          <a:latin typeface="+mj-lt"/>
                          <a:ea typeface="+mn-ea"/>
                          <a:cs typeface="Times New Roman" pitchFamily="18" charset="0"/>
                        </a:rPr>
                        <a:t>Harassment, sexual and domestic violence</a:t>
                      </a:r>
                    </a:p>
                    <a:p>
                      <a:pPr algn="just">
                        <a:buFont typeface="Wingdings" pitchFamily="2" charset="2"/>
                        <a:buChar char="v"/>
                      </a:pPr>
                      <a:r>
                        <a:rPr lang="en-US" sz="1600" b="1" i="0" kern="1200" dirty="0">
                          <a:solidFill>
                            <a:schemeClr val="tx1"/>
                          </a:solidFill>
                          <a:latin typeface="+mj-lt"/>
                          <a:ea typeface="+mn-ea"/>
                          <a:cs typeface="Times New Roman" pitchFamily="18" charset="0"/>
                        </a:rPr>
                        <a:t>Urban Terrorism</a:t>
                      </a:r>
                    </a:p>
                    <a:p>
                      <a:pPr algn="just">
                        <a:buFont typeface="Wingdings" pitchFamily="2" charset="2"/>
                        <a:buChar char="v"/>
                      </a:pPr>
                      <a:r>
                        <a:rPr lang="en-US" sz="1600" b="1" i="0" kern="1200" dirty="0">
                          <a:solidFill>
                            <a:schemeClr val="tx1"/>
                          </a:solidFill>
                          <a:latin typeface="+mj-lt"/>
                          <a:ea typeface="+mn-ea"/>
                          <a:cs typeface="Times New Roman" pitchFamily="18" charset="0"/>
                        </a:rPr>
                        <a:t>Warfare</a:t>
                      </a:r>
                    </a:p>
                    <a:p>
                      <a:pPr algn="just">
                        <a:buFont typeface="Wingdings" pitchFamily="2" charset="2"/>
                        <a:buChar char="v"/>
                      </a:pPr>
                      <a:r>
                        <a:rPr lang="en-US" sz="1600" b="1" i="0" kern="1200" dirty="0">
                          <a:solidFill>
                            <a:schemeClr val="tx1"/>
                          </a:solidFill>
                          <a:latin typeface="+mj-lt"/>
                          <a:ea typeface="+mn-ea"/>
                          <a:cs typeface="Times New Roman" pitchFamily="18" charset="0"/>
                        </a:rPr>
                        <a:t>Homicide</a:t>
                      </a:r>
                    </a:p>
                    <a:p>
                      <a:pPr algn="just">
                        <a:buFont typeface="Wingdings" pitchFamily="2" charset="2"/>
                        <a:buChar char="v"/>
                      </a:pPr>
                      <a:r>
                        <a:rPr lang="en-US" sz="1600" b="1" i="0" kern="1200" dirty="0">
                          <a:solidFill>
                            <a:schemeClr val="tx1"/>
                          </a:solidFill>
                          <a:latin typeface="+mj-lt"/>
                          <a:ea typeface="+mn-ea"/>
                          <a:cs typeface="Times New Roman" pitchFamily="18" charset="0"/>
                        </a:rPr>
                        <a:t>Corruption</a:t>
                      </a:r>
                    </a:p>
                    <a:p>
                      <a:pPr algn="just">
                        <a:buFont typeface="Wingdings" pitchFamily="2" charset="2"/>
                        <a:buChar char="v"/>
                      </a:pPr>
                      <a:r>
                        <a:rPr lang="en-US" sz="1600" b="1" i="0" kern="1200" dirty="0">
                          <a:solidFill>
                            <a:schemeClr val="tx1"/>
                          </a:solidFill>
                          <a:latin typeface="+mj-lt"/>
                          <a:ea typeface="+mn-ea"/>
                          <a:cs typeface="Times New Roman" pitchFamily="18" charset="0"/>
                        </a:rPr>
                        <a:t>Street children and other interpersonal violence; </a:t>
                      </a:r>
                    </a:p>
                    <a:p>
                      <a:pPr algn="just">
                        <a:buFont typeface="Wingdings" pitchFamily="2" charset="2"/>
                        <a:buChar char="v"/>
                      </a:pPr>
                      <a:r>
                        <a:rPr lang="en-US" sz="1600" b="1" i="0" kern="1200" dirty="0">
                          <a:solidFill>
                            <a:schemeClr val="tx1"/>
                          </a:solidFill>
                          <a:latin typeface="+mj-lt"/>
                          <a:ea typeface="+mn-ea"/>
                          <a:cs typeface="Times New Roman" pitchFamily="18" charset="0"/>
                        </a:rPr>
                        <a:t>Illicit drug trafficking and use</a:t>
                      </a:r>
                    </a:p>
                    <a:p>
                      <a:pPr algn="just"/>
                      <a:endParaRPr lang="en-US" sz="1600" dirty="0">
                        <a:solidFill>
                          <a:srgbClr val="FF0000"/>
                        </a:solidFill>
                        <a:latin typeface="+mj-lt"/>
                      </a:endParaRPr>
                    </a:p>
                  </a:txBody>
                  <a:tcPr marL="68580" marR="68580" marT="34290" marB="34290">
                    <a:solidFill>
                      <a:srgbClr val="66FFCC"/>
                    </a:solidFill>
                  </a:tcPr>
                </a:tc>
                <a:extLst>
                  <a:ext uri="{0D108BD9-81ED-4DB2-BD59-A6C34878D82A}">
                    <a16:rowId xmlns:a16="http://schemas.microsoft.com/office/drawing/2014/main" val="10000"/>
                  </a:ext>
                </a:extLst>
              </a:tr>
            </a:tbl>
          </a:graphicData>
        </a:graphic>
      </p:graphicFrame>
      <p:pic>
        <p:nvPicPr>
          <p:cNvPr id="8" name="Picture 7"/>
          <p:cNvPicPr/>
          <p:nvPr/>
        </p:nvPicPr>
        <p:blipFill rotWithShape="1">
          <a:blip r:embed="rId2">
            <a:extLst>
              <a:ext uri="{28A0092B-C50C-407E-A947-70E740481C1C}">
                <a14:useLocalDpi xmlns:a14="http://schemas.microsoft.com/office/drawing/2010/main" val="0"/>
              </a:ext>
            </a:extLst>
          </a:blip>
          <a:srcRect l="11176"/>
          <a:stretch/>
        </p:blipFill>
        <p:spPr bwMode="auto">
          <a:xfrm>
            <a:off x="4635206" y="3657600"/>
            <a:ext cx="4572000" cy="3200400"/>
          </a:xfrm>
          <a:prstGeom prst="rect">
            <a:avLst/>
          </a:prstGeom>
          <a:solidFill>
            <a:srgbClr val="FFFFFF"/>
          </a:solidFill>
          <a:ln>
            <a:solidFill>
              <a:schemeClr val="tx1"/>
            </a:solidFill>
          </a:ln>
          <a:extLst>
            <a:ext uri="{53640926-AAD7-44D8-BBD7-CCE9431645EC}">
              <a14:shadowObscured xmlns:a14="http://schemas.microsoft.com/office/drawing/2010/main"/>
            </a:ext>
          </a:extLst>
        </p:spPr>
      </p:pic>
      <p:graphicFrame>
        <p:nvGraphicFramePr>
          <p:cNvPr id="11" name="Chart 10">
            <a:extLst>
              <a:ext uri="{FF2B5EF4-FFF2-40B4-BE49-F238E27FC236}">
                <a16:creationId xmlns:a16="http://schemas.microsoft.com/office/drawing/2014/main" id="{081709B8-3F7F-7DDA-D608-2B2EC5B2FC60}"/>
              </a:ext>
            </a:extLst>
          </p:cNvPr>
          <p:cNvGraphicFramePr>
            <a:graphicFrameLocks/>
          </p:cNvGraphicFramePr>
          <p:nvPr>
            <p:extLst>
              <p:ext uri="{D42A27DB-BD31-4B8C-83A1-F6EECF244321}">
                <p14:modId xmlns:p14="http://schemas.microsoft.com/office/powerpoint/2010/main" val="118069970"/>
              </p:ext>
            </p:extLst>
          </p:nvPr>
        </p:nvGraphicFramePr>
        <p:xfrm>
          <a:off x="0" y="3700451"/>
          <a:ext cx="4572000" cy="31575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98BF7E7-68C9-7061-FC13-5A81F46A78B2}"/>
              </a:ext>
            </a:extLst>
          </p:cNvPr>
          <p:cNvSpPr txBox="1"/>
          <p:nvPr/>
        </p:nvSpPr>
        <p:spPr>
          <a:xfrm>
            <a:off x="4953000" y="3157550"/>
            <a:ext cx="4191000" cy="369332"/>
          </a:xfrm>
          <a:prstGeom prst="rect">
            <a:avLst/>
          </a:prstGeom>
          <a:noFill/>
        </p:spPr>
        <p:txBody>
          <a:bodyPr wrap="square" rtlCol="0">
            <a:spAutoFit/>
          </a:bodyPr>
          <a:lstStyle/>
          <a:p>
            <a:r>
              <a:rPr lang="en-US" b="1" dirty="0">
                <a:solidFill>
                  <a:srgbClr val="FF0066"/>
                </a:solidFill>
              </a:rPr>
              <a:t>Trend analysis of urban crime rate</a:t>
            </a:r>
          </a:p>
        </p:txBody>
      </p:sp>
    </p:spTree>
    <p:extLst>
      <p:ext uri="{BB962C8B-B14F-4D97-AF65-F5344CB8AC3E}">
        <p14:creationId xmlns:p14="http://schemas.microsoft.com/office/powerpoint/2010/main" val="4166877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4011"/>
            <a:ext cx="9144001" cy="684803"/>
          </a:xfrm>
          <a:solidFill>
            <a:schemeClr val="accent2">
              <a:lumMod val="20000"/>
              <a:lumOff val="80000"/>
            </a:schemeClr>
          </a:solidFill>
        </p:spPr>
        <p:txBody>
          <a:bodyPr vert="horz" wrap="square" lIns="68580" tIns="34290" rIns="68580" bIns="34290" rtlCol="0" anchor="b">
            <a:spAutoFit/>
          </a:bodyPr>
          <a:lstStyle/>
          <a:p>
            <a:pPr algn="ctr" fontAlgn="base">
              <a:spcAft>
                <a:spcPct val="0"/>
              </a:spcAft>
            </a:pPr>
            <a:r>
              <a:rPr lang="en-US" sz="4000" b="1" dirty="0">
                <a:ln w="0"/>
                <a:solidFill>
                  <a:schemeClr val="accent3">
                    <a:lumMod val="75000"/>
                  </a:schemeClr>
                </a:solidFill>
                <a:effectLst/>
              </a:rPr>
              <a:t>Urban crime and violence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3764685"/>
              </p:ext>
            </p:extLst>
          </p:nvPr>
        </p:nvGraphicFramePr>
        <p:xfrm>
          <a:off x="0" y="688814"/>
          <a:ext cx="4369525" cy="3578386"/>
        </p:xfrm>
        <a:graphic>
          <a:graphicData uri="http://schemas.openxmlformats.org/drawingml/2006/table">
            <a:tbl>
              <a:tblPr firstRow="1" bandRow="1">
                <a:tableStyleId>{5C22544A-7EE6-4342-B048-85BDC9FD1C3A}</a:tableStyleId>
              </a:tblPr>
              <a:tblGrid>
                <a:gridCol w="4369525">
                  <a:extLst>
                    <a:ext uri="{9D8B030D-6E8A-4147-A177-3AD203B41FA5}">
                      <a16:colId xmlns:a16="http://schemas.microsoft.com/office/drawing/2014/main" val="20000"/>
                    </a:ext>
                  </a:extLst>
                </a:gridCol>
              </a:tblGrid>
              <a:tr h="3578386">
                <a:tc>
                  <a:txBody>
                    <a:bodyPr/>
                    <a:lstStyle/>
                    <a:p>
                      <a:pPr algn="just"/>
                      <a:r>
                        <a:rPr lang="en-US" sz="2000" b="1" dirty="0">
                          <a:solidFill>
                            <a:srgbClr val="FF0000"/>
                          </a:solidFill>
                          <a:latin typeface="+mj-lt"/>
                          <a:cs typeface="Times New Roman" pitchFamily="18" charset="0"/>
                        </a:rPr>
                        <a:t>Effects of Urban Crime &amp;</a:t>
                      </a:r>
                      <a:r>
                        <a:rPr lang="en-US" sz="2000" b="1" baseline="0" dirty="0">
                          <a:solidFill>
                            <a:srgbClr val="FF0000"/>
                          </a:solidFill>
                          <a:latin typeface="+mj-lt"/>
                          <a:cs typeface="Times New Roman" pitchFamily="18" charset="0"/>
                        </a:rPr>
                        <a:t> Violence</a:t>
                      </a:r>
                    </a:p>
                    <a:p>
                      <a:pPr lvl="0" algn="just">
                        <a:buFont typeface="Wingdings" pitchFamily="2" charset="2"/>
                        <a:buChar char="v"/>
                      </a:pPr>
                      <a:r>
                        <a:rPr lang="en-US" sz="2000" b="1" kern="1200" dirty="0">
                          <a:solidFill>
                            <a:schemeClr val="tx1"/>
                          </a:solidFill>
                          <a:latin typeface="+mj-lt"/>
                          <a:ea typeface="+mn-ea"/>
                          <a:cs typeface="Times New Roman" pitchFamily="18" charset="0"/>
                        </a:rPr>
                        <a:t>High rates of robbery contribute to a downward spiral of low property values and deterrent to investment, </a:t>
                      </a:r>
                    </a:p>
                    <a:p>
                      <a:pPr lvl="0" algn="just">
                        <a:buFont typeface="Wingdings" pitchFamily="2" charset="2"/>
                        <a:buChar char="v"/>
                      </a:pPr>
                      <a:r>
                        <a:rPr lang="en-US" sz="2000" b="1" kern="1200" dirty="0">
                          <a:solidFill>
                            <a:schemeClr val="tx1"/>
                          </a:solidFill>
                          <a:latin typeface="+mj-lt"/>
                          <a:ea typeface="+mn-ea"/>
                          <a:cs typeface="Times New Roman" pitchFamily="18" charset="0"/>
                        </a:rPr>
                        <a:t>Erosion</a:t>
                      </a:r>
                      <a:r>
                        <a:rPr lang="en-US" sz="2000" b="1" kern="1200" baseline="0" dirty="0">
                          <a:solidFill>
                            <a:schemeClr val="tx1"/>
                          </a:solidFill>
                          <a:latin typeface="+mj-lt"/>
                          <a:ea typeface="+mn-ea"/>
                          <a:cs typeface="Times New Roman" pitchFamily="18" charset="0"/>
                        </a:rPr>
                        <a:t> of </a:t>
                      </a:r>
                      <a:r>
                        <a:rPr lang="en-US" sz="2000" b="1" kern="1200" dirty="0">
                          <a:solidFill>
                            <a:schemeClr val="tx1"/>
                          </a:solidFill>
                          <a:latin typeface="+mj-lt"/>
                          <a:ea typeface="+mn-ea"/>
                          <a:cs typeface="Times New Roman" pitchFamily="18" charset="0"/>
                        </a:rPr>
                        <a:t>social and cultural fabric of communities</a:t>
                      </a:r>
                    </a:p>
                    <a:p>
                      <a:pPr lvl="0" algn="just">
                        <a:buFont typeface="Wingdings" pitchFamily="2" charset="2"/>
                        <a:buChar char="v"/>
                      </a:pPr>
                      <a:r>
                        <a:rPr lang="en-US" sz="2000" b="1" kern="1200" dirty="0">
                          <a:solidFill>
                            <a:schemeClr val="tx1"/>
                          </a:solidFill>
                          <a:latin typeface="+mj-lt"/>
                          <a:ea typeface="+mn-ea"/>
                          <a:cs typeface="Times New Roman" pitchFamily="18" charset="0"/>
                        </a:rPr>
                        <a:t>Violence has negative impact on productivity; </a:t>
                      </a:r>
                    </a:p>
                    <a:p>
                      <a:pPr lvl="0" algn="just">
                        <a:buFont typeface="Wingdings" pitchFamily="2" charset="2"/>
                        <a:buNone/>
                      </a:pPr>
                      <a:r>
                        <a:rPr lang="en-US" sz="2000" b="1" kern="1200" dirty="0">
                          <a:solidFill>
                            <a:schemeClr val="tx1"/>
                          </a:solidFill>
                          <a:latin typeface="+mj-lt"/>
                          <a:ea typeface="+mn-ea"/>
                          <a:cs typeface="Times New Roman" pitchFamily="18" charset="0"/>
                        </a:rPr>
                        <a:t> </a:t>
                      </a:r>
                    </a:p>
                  </a:txBody>
                  <a:tcPr marL="68580" marR="68580" marT="34290" marB="3429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3666042"/>
              </p:ext>
            </p:extLst>
          </p:nvPr>
        </p:nvGraphicFramePr>
        <p:xfrm>
          <a:off x="4447903" y="688813"/>
          <a:ext cx="4696097" cy="3578387"/>
        </p:xfrm>
        <a:graphic>
          <a:graphicData uri="http://schemas.openxmlformats.org/drawingml/2006/table">
            <a:tbl>
              <a:tblPr firstRow="1" bandRow="1">
                <a:tableStyleId>{5C22544A-7EE6-4342-B048-85BDC9FD1C3A}</a:tableStyleId>
              </a:tblPr>
              <a:tblGrid>
                <a:gridCol w="4696097">
                  <a:extLst>
                    <a:ext uri="{9D8B030D-6E8A-4147-A177-3AD203B41FA5}">
                      <a16:colId xmlns:a16="http://schemas.microsoft.com/office/drawing/2014/main" val="20000"/>
                    </a:ext>
                  </a:extLst>
                </a:gridCol>
              </a:tblGrid>
              <a:tr h="357838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500" dirty="0">
                          <a:solidFill>
                            <a:srgbClr val="FF0000"/>
                          </a:solidFill>
                          <a:latin typeface="+mj-lt"/>
                          <a:cs typeface="Times New Roman" pitchFamily="18" charset="0"/>
                        </a:rPr>
                        <a:t>Recommendations</a:t>
                      </a:r>
                      <a:r>
                        <a:rPr lang="en-US" sz="1500" b="1" kern="1200" dirty="0">
                          <a:solidFill>
                            <a:srgbClr val="FF0000"/>
                          </a:solidFill>
                          <a:latin typeface="+mj-lt"/>
                          <a:ea typeface="+mn-ea"/>
                          <a:cs typeface="Times New Roman" pitchFamily="18" charset="0"/>
                        </a:rPr>
                        <a:t> for improving urban Crime and violence in urban areas;</a:t>
                      </a:r>
                    </a:p>
                    <a:p>
                      <a:pPr lvl="0" algn="just">
                        <a:buFont typeface="Wingdings" pitchFamily="2" charset="2"/>
                        <a:buChar char="v"/>
                      </a:pPr>
                      <a:r>
                        <a:rPr lang="en-US" sz="1400" b="1" kern="1200" dirty="0">
                          <a:solidFill>
                            <a:schemeClr val="tx1"/>
                          </a:solidFill>
                          <a:latin typeface="+mj-lt"/>
                          <a:ea typeface="+mn-ea"/>
                          <a:cs typeface="Times New Roman" pitchFamily="18" charset="0"/>
                        </a:rPr>
                        <a:t>Development and implementation of national and local urban safety action plans;</a:t>
                      </a:r>
                    </a:p>
                    <a:p>
                      <a:pPr lvl="0" algn="just">
                        <a:buFont typeface="Wingdings" pitchFamily="2" charset="2"/>
                        <a:buChar char="v"/>
                      </a:pPr>
                      <a:r>
                        <a:rPr lang="en-US" sz="1400" b="1" kern="1200" dirty="0">
                          <a:solidFill>
                            <a:schemeClr val="tx1"/>
                          </a:solidFill>
                          <a:latin typeface="+mj-lt"/>
                          <a:ea typeface="+mn-ea"/>
                          <a:cs typeface="Times New Roman" pitchFamily="18" charset="0"/>
                        </a:rPr>
                        <a:t>Strengthening of social capital through initiatives that seek to develop the ability of individuals and communities to respond to problems of crime and violence.</a:t>
                      </a:r>
                    </a:p>
                    <a:p>
                      <a:pPr lvl="0" algn="just">
                        <a:buFont typeface="Wingdings" pitchFamily="2" charset="2"/>
                        <a:buChar char="v"/>
                      </a:pPr>
                      <a:r>
                        <a:rPr lang="en-US" sz="1400" b="1" kern="1200" dirty="0">
                          <a:solidFill>
                            <a:schemeClr val="tx1"/>
                          </a:solidFill>
                          <a:latin typeface="+mj-lt"/>
                          <a:ea typeface="+mn-ea"/>
                          <a:cs typeface="Times New Roman" pitchFamily="18" charset="0"/>
                        </a:rPr>
                        <a:t>Promoting holistic crime prevention approaches implemented in collaboration with central and local urban authorities, the criminal justice system, the private sector and civil society;</a:t>
                      </a:r>
                    </a:p>
                    <a:p>
                      <a:pPr lvl="0" algn="just">
                        <a:buFont typeface="Wingdings" pitchFamily="2" charset="2"/>
                        <a:buChar char="v"/>
                      </a:pPr>
                      <a:r>
                        <a:rPr lang="en-US" sz="1400" b="1" kern="1200" dirty="0">
                          <a:solidFill>
                            <a:schemeClr val="tx1"/>
                          </a:solidFill>
                          <a:latin typeface="+mj-lt"/>
                          <a:ea typeface="+mn-ea"/>
                          <a:cs typeface="Times New Roman" pitchFamily="18" charset="0"/>
                        </a:rPr>
                        <a:t>Developing tools and documentation to support local initiatives on urban crime prevention and management;</a:t>
                      </a:r>
                    </a:p>
                    <a:p>
                      <a:pPr marL="0" marR="0" lvl="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400" b="1" kern="1200" dirty="0">
                          <a:solidFill>
                            <a:schemeClr val="tx1"/>
                          </a:solidFill>
                          <a:latin typeface="+mj-lt"/>
                          <a:ea typeface="+mn-ea"/>
                          <a:cs typeface="Times New Roman" pitchFamily="18" charset="0"/>
                        </a:rPr>
                        <a:t>Urban management and planning: </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E4DEA583-822D-E827-AEF8-B25DC407D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4267201"/>
            <a:ext cx="2881376" cy="2578322"/>
          </a:xfrm>
          <a:prstGeom prst="rect">
            <a:avLst/>
          </a:prstGeom>
        </p:spPr>
      </p:pic>
      <p:pic>
        <p:nvPicPr>
          <p:cNvPr id="8" name="Picture 7">
            <a:extLst>
              <a:ext uri="{FF2B5EF4-FFF2-40B4-BE49-F238E27FC236}">
                <a16:creationId xmlns:a16="http://schemas.microsoft.com/office/drawing/2014/main" id="{50C210B4-0B05-EFAC-41D5-0315EC1A7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267200"/>
            <a:ext cx="2492728" cy="2663276"/>
          </a:xfrm>
          <a:prstGeom prst="rect">
            <a:avLst/>
          </a:prstGeom>
        </p:spPr>
      </p:pic>
      <p:pic>
        <p:nvPicPr>
          <p:cNvPr id="10" name="Picture 9">
            <a:extLst>
              <a:ext uri="{FF2B5EF4-FFF2-40B4-BE49-F238E27FC236}">
                <a16:creationId xmlns:a16="http://schemas.microsoft.com/office/drawing/2014/main" id="{10F4E6EA-7111-BC71-0713-E43F5CD88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267200"/>
            <a:ext cx="3733800" cy="2574107"/>
          </a:xfrm>
          <a:prstGeom prst="rect">
            <a:avLst/>
          </a:prstGeom>
        </p:spPr>
      </p:pic>
    </p:spTree>
    <p:extLst>
      <p:ext uri="{BB962C8B-B14F-4D97-AF65-F5344CB8AC3E}">
        <p14:creationId xmlns:p14="http://schemas.microsoft.com/office/powerpoint/2010/main" val="1945434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623248"/>
          </a:xfrm>
          <a:solidFill>
            <a:schemeClr val="accent2">
              <a:lumMod val="20000"/>
              <a:lumOff val="80000"/>
            </a:schemeClr>
          </a:solidFill>
        </p:spPr>
        <p:txBody>
          <a:bodyPr vert="horz" wrap="square" lIns="68580" tIns="34290" rIns="68580" bIns="34290" rtlCol="0" anchor="b">
            <a:spAutoFit/>
          </a:bodyPr>
          <a:lstStyle/>
          <a:p>
            <a:pPr lvl="2" algn="ctr"/>
            <a:r>
              <a:rPr lang="en-US" sz="3600" b="1" dirty="0">
                <a:solidFill>
                  <a:schemeClr val="accent3">
                    <a:lumMod val="50000"/>
                  </a:schemeClr>
                </a:solidFill>
                <a:latin typeface="+mj-lt"/>
              </a:rPr>
              <a:t>Natural and Human-Made Disasters</a:t>
            </a:r>
          </a:p>
        </p:txBody>
      </p:sp>
      <p:sp>
        <p:nvSpPr>
          <p:cNvPr id="3" name="Content Placeholder 2"/>
          <p:cNvSpPr>
            <a:spLocks noGrp="1"/>
          </p:cNvSpPr>
          <p:nvPr>
            <p:ph idx="1"/>
          </p:nvPr>
        </p:nvSpPr>
        <p:spPr>
          <a:xfrm>
            <a:off x="67615" y="623249"/>
            <a:ext cx="4435103" cy="3720151"/>
          </a:xfrm>
          <a:solidFill>
            <a:schemeClr val="bg1">
              <a:lumMod val="95000"/>
            </a:schemeClr>
          </a:solidFill>
        </p:spPr>
        <p:txBody>
          <a:bodyPr numCol="1">
            <a:normAutofit/>
          </a:bodyPr>
          <a:lstStyle/>
          <a:p>
            <a:pPr algn="just"/>
            <a:r>
              <a:rPr lang="en-US" sz="1800" b="1" dirty="0">
                <a:latin typeface="+mj-lt"/>
                <a:cs typeface="Times New Roman" pitchFamily="18" charset="0"/>
              </a:rPr>
              <a:t>The impact of disaster tends to be particularly severe in urban settlements, due to their high population density, complex infrastructure and often location in vulnerable environmentally sensitive areas. </a:t>
            </a:r>
          </a:p>
          <a:p>
            <a:pPr algn="just"/>
            <a:r>
              <a:rPr lang="en-US" sz="1800" b="1" dirty="0">
                <a:latin typeface="+mj-lt"/>
                <a:cs typeface="Times New Roman" pitchFamily="18" charset="0"/>
              </a:rPr>
              <a:t>Disaster risk increases due to rising complexity and interdependence of urban infrastructure and services, greater population density and concentration of resources. </a:t>
            </a:r>
            <a:endParaRPr lang="en-US" b="1" dirty="0">
              <a:latin typeface="+mj-lt"/>
            </a:endParaRPr>
          </a:p>
        </p:txBody>
      </p:sp>
      <p:sp>
        <p:nvSpPr>
          <p:cNvPr id="7" name="Rectangle 6"/>
          <p:cNvSpPr>
            <a:spLocks noChangeArrowheads="1"/>
          </p:cNvSpPr>
          <p:nvPr/>
        </p:nvSpPr>
        <p:spPr bwMode="auto">
          <a:xfrm>
            <a:off x="4502718"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endParaRPr lang="en-US" sz="135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12876078"/>
              </p:ext>
            </p:extLst>
          </p:nvPr>
        </p:nvGraphicFramePr>
        <p:xfrm>
          <a:off x="-18507" y="4594860"/>
          <a:ext cx="4438107" cy="2263140"/>
        </p:xfrm>
        <a:graphic>
          <a:graphicData uri="http://schemas.openxmlformats.org/drawingml/2006/table">
            <a:tbl>
              <a:tblPr firstRow="1" bandRow="1">
                <a:tableStyleId>{5C22544A-7EE6-4342-B048-85BDC9FD1C3A}</a:tableStyleId>
              </a:tblPr>
              <a:tblGrid>
                <a:gridCol w="4438107">
                  <a:extLst>
                    <a:ext uri="{9D8B030D-6E8A-4147-A177-3AD203B41FA5}">
                      <a16:colId xmlns:a16="http://schemas.microsoft.com/office/drawing/2014/main" val="20000"/>
                    </a:ext>
                  </a:extLst>
                </a:gridCol>
              </a:tblGrid>
              <a:tr h="2209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j-lt"/>
                          <a:cs typeface="Times New Roman" pitchFamily="18" charset="0"/>
                        </a:rPr>
                        <a:t>Urban processes that generate disaster risks;</a:t>
                      </a:r>
                      <a:endParaRPr lang="en-US" sz="1800" dirty="0">
                        <a:solidFill>
                          <a:srgbClr val="FF0000"/>
                        </a:solidFill>
                        <a:latin typeface="+mj-lt"/>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 typeface="Wingdings" pitchFamily="2" charset="2"/>
                        <a:buChar char="v"/>
                        <a:tabLst/>
                        <a:defRPr/>
                      </a:pPr>
                      <a:r>
                        <a:rPr lang="en-US" sz="1800" b="1" dirty="0">
                          <a:solidFill>
                            <a:srgbClr val="0033CC"/>
                          </a:solidFill>
                          <a:latin typeface="+mj-lt"/>
                          <a:cs typeface="Times New Roman" pitchFamily="18" charset="0"/>
                        </a:rPr>
                        <a:t>Growth and diversity of urban areas in Uganda</a:t>
                      </a:r>
                    </a:p>
                    <a:p>
                      <a:pPr marL="0" marR="0" indent="0" algn="l" defTabSz="457200" rtl="0" eaLnBrk="1" fontAlgn="auto" latinLnBrk="0" hangingPunct="1">
                        <a:lnSpc>
                          <a:spcPct val="100000"/>
                        </a:lnSpc>
                        <a:spcBef>
                          <a:spcPts val="0"/>
                        </a:spcBef>
                        <a:spcAft>
                          <a:spcPts val="0"/>
                        </a:spcAft>
                        <a:buClrTx/>
                        <a:buSzTx/>
                        <a:buFont typeface="Wingdings" pitchFamily="2" charset="2"/>
                        <a:buChar char="v"/>
                        <a:tabLst/>
                        <a:defRPr/>
                      </a:pPr>
                      <a:r>
                        <a:rPr lang="en-US" sz="1800" b="1" kern="1200" dirty="0">
                          <a:solidFill>
                            <a:srgbClr val="0033CC"/>
                          </a:solidFill>
                          <a:latin typeface="+mj-lt"/>
                          <a:ea typeface="+mn-ea"/>
                          <a:cs typeface="Times New Roman" pitchFamily="18" charset="0"/>
                        </a:rPr>
                        <a:t>Environmental change and urban poverty in cities; </a:t>
                      </a:r>
                    </a:p>
                    <a:p>
                      <a:pPr marL="0" marR="0" indent="0" algn="l" defTabSz="457200" rtl="0" eaLnBrk="1" fontAlgn="auto" latinLnBrk="0" hangingPunct="1">
                        <a:lnSpc>
                          <a:spcPct val="100000"/>
                        </a:lnSpc>
                        <a:spcBef>
                          <a:spcPts val="0"/>
                        </a:spcBef>
                        <a:spcAft>
                          <a:spcPts val="0"/>
                        </a:spcAft>
                        <a:buClrTx/>
                        <a:buSzTx/>
                        <a:buFont typeface="Wingdings" pitchFamily="2" charset="2"/>
                        <a:buChar char="v"/>
                        <a:tabLst/>
                        <a:defRPr/>
                      </a:pPr>
                      <a:r>
                        <a:rPr lang="en-US" sz="1800" b="1" kern="1200" dirty="0">
                          <a:solidFill>
                            <a:srgbClr val="0033CC"/>
                          </a:solidFill>
                          <a:latin typeface="+mj-lt"/>
                          <a:ea typeface="+mn-ea"/>
                          <a:cs typeface="Times New Roman" pitchFamily="18" charset="0"/>
                        </a:rPr>
                        <a:t>Building control and land-use planning; </a:t>
                      </a:r>
                      <a:endParaRPr lang="en-US" sz="1800" b="1" dirty="0">
                        <a:solidFill>
                          <a:srgbClr val="0033CC"/>
                        </a:solidFill>
                        <a:latin typeface="+mj-lt"/>
                        <a:cs typeface="Times New Roman"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16604459"/>
              </p:ext>
            </p:extLst>
          </p:nvPr>
        </p:nvGraphicFramePr>
        <p:xfrm>
          <a:off x="4761412" y="623250"/>
          <a:ext cx="4261757" cy="3909060"/>
        </p:xfrm>
        <a:graphic>
          <a:graphicData uri="http://schemas.openxmlformats.org/drawingml/2006/table">
            <a:tbl>
              <a:tblPr firstRow="1" bandRow="1">
                <a:tableStyleId>{5C22544A-7EE6-4342-B048-85BDC9FD1C3A}</a:tableStyleId>
              </a:tblPr>
              <a:tblGrid>
                <a:gridCol w="4261757">
                  <a:extLst>
                    <a:ext uri="{9D8B030D-6E8A-4147-A177-3AD203B41FA5}">
                      <a16:colId xmlns:a16="http://schemas.microsoft.com/office/drawing/2014/main" val="20000"/>
                    </a:ext>
                  </a:extLst>
                </a:gridCol>
              </a:tblGrid>
              <a:tr h="303435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latin typeface="+mj-lt"/>
                          <a:ea typeface="+mn-ea"/>
                          <a:cs typeface="Times New Roman" pitchFamily="18" charset="0"/>
                        </a:rPr>
                        <a:t>Impacts of natural and human-made disasters as a catalysis to Urban Insecurity</a:t>
                      </a:r>
                    </a:p>
                    <a:p>
                      <a:pPr algn="just">
                        <a:buFont typeface="Wingdings" pitchFamily="2" charset="2"/>
                        <a:buChar char="v"/>
                      </a:pPr>
                      <a:r>
                        <a:rPr lang="en-US" sz="1800" b="1" kern="1200" dirty="0">
                          <a:solidFill>
                            <a:schemeClr val="tx1"/>
                          </a:solidFill>
                          <a:latin typeface="+mj-lt"/>
                          <a:ea typeface="+mn-ea"/>
                          <a:cs typeface="Times New Roman" pitchFamily="18" charset="0"/>
                        </a:rPr>
                        <a:t>Loss of lives and physical injuries; </a:t>
                      </a:r>
                    </a:p>
                    <a:p>
                      <a:pPr algn="just">
                        <a:buFont typeface="Wingdings" pitchFamily="2" charset="2"/>
                        <a:buChar char="v"/>
                      </a:pPr>
                      <a:r>
                        <a:rPr lang="en-US" sz="1800" b="1" kern="1200" dirty="0">
                          <a:solidFill>
                            <a:schemeClr val="tx1"/>
                          </a:solidFill>
                          <a:latin typeface="+mj-lt"/>
                          <a:ea typeface="+mn-ea"/>
                          <a:cs typeface="Times New Roman" pitchFamily="18" charset="0"/>
                        </a:rPr>
                        <a:t>Physical damage to infrastructure and buildings; </a:t>
                      </a:r>
                    </a:p>
                    <a:p>
                      <a:pPr algn="just">
                        <a:buFont typeface="Wingdings" pitchFamily="2" charset="2"/>
                        <a:buChar char="v"/>
                      </a:pPr>
                      <a:r>
                        <a:rPr lang="en-US" sz="1800" b="1" kern="1200" dirty="0">
                          <a:solidFill>
                            <a:schemeClr val="tx1"/>
                          </a:solidFill>
                          <a:latin typeface="+mj-lt"/>
                          <a:ea typeface="+mn-ea"/>
                          <a:cs typeface="Times New Roman" pitchFamily="18" charset="0"/>
                        </a:rPr>
                        <a:t>Fire outbreaks ;</a:t>
                      </a:r>
                    </a:p>
                    <a:p>
                      <a:pPr algn="just">
                        <a:buFont typeface="Wingdings" pitchFamily="2" charset="2"/>
                        <a:buChar char="v"/>
                      </a:pPr>
                      <a:r>
                        <a:rPr lang="en-US" sz="1800" b="1" kern="1200" dirty="0">
                          <a:solidFill>
                            <a:schemeClr val="tx1"/>
                          </a:solidFill>
                          <a:latin typeface="+mj-lt"/>
                          <a:ea typeface="+mn-ea"/>
                          <a:cs typeface="Times New Roman" pitchFamily="18" charset="0"/>
                        </a:rPr>
                        <a:t>Disruption of settlements, commerce, transport, and societies due to flooding; </a:t>
                      </a:r>
                    </a:p>
                    <a:p>
                      <a:pPr algn="just">
                        <a:buFont typeface="Wingdings" pitchFamily="2" charset="2"/>
                        <a:buChar char="v"/>
                      </a:pPr>
                      <a:r>
                        <a:rPr lang="en-US" sz="1800" b="1" kern="1200" dirty="0">
                          <a:solidFill>
                            <a:schemeClr val="tx1"/>
                          </a:solidFill>
                          <a:latin typeface="+mj-lt"/>
                          <a:ea typeface="+mn-ea"/>
                          <a:cs typeface="Times New Roman" pitchFamily="18" charset="0"/>
                        </a:rPr>
                        <a:t>Disease outbreaks</a:t>
                      </a:r>
                    </a:p>
                    <a:p>
                      <a:pPr algn="just">
                        <a:buFont typeface="Wingdings" pitchFamily="2" charset="2"/>
                        <a:buChar char="v"/>
                      </a:pPr>
                      <a:r>
                        <a:rPr lang="en-US" sz="1800" b="1" kern="1200" dirty="0">
                          <a:solidFill>
                            <a:schemeClr val="tx1"/>
                          </a:solidFill>
                          <a:latin typeface="+mj-lt"/>
                          <a:ea typeface="+mn-ea"/>
                          <a:cs typeface="Times New Roman" pitchFamily="18" charset="0"/>
                        </a:rPr>
                        <a:t>Loss of ecosystem stability </a:t>
                      </a:r>
                    </a:p>
                    <a:p>
                      <a:pPr algn="just">
                        <a:buFont typeface="Wingdings" pitchFamily="2" charset="2"/>
                        <a:buChar char="v"/>
                      </a:pPr>
                      <a:r>
                        <a:rPr lang="en-US" sz="1800" b="1" kern="1200" dirty="0">
                          <a:solidFill>
                            <a:schemeClr val="tx1"/>
                          </a:solidFill>
                          <a:latin typeface="+mj-lt"/>
                          <a:ea typeface="+mn-ea"/>
                          <a:cs typeface="Times New Roman" pitchFamily="18" charset="0"/>
                        </a:rPr>
                        <a:t>Downturn in essential production activities.</a:t>
                      </a:r>
                    </a:p>
                  </a:txBody>
                  <a:tcPr marL="68580" marR="68580" marT="34290" marB="34290">
                    <a:solidFill>
                      <a:srgbClr val="CCFFFF"/>
                    </a:solidFill>
                  </a:tcPr>
                </a:tc>
                <a:extLst>
                  <a:ext uri="{0D108BD9-81ED-4DB2-BD59-A6C34878D82A}">
                    <a16:rowId xmlns:a16="http://schemas.microsoft.com/office/drawing/2014/main" val="10000"/>
                  </a:ext>
                </a:extLst>
              </a:tr>
            </a:tbl>
          </a:graphicData>
        </a:graphic>
      </p:graphicFrame>
      <p:pic>
        <p:nvPicPr>
          <p:cNvPr id="9" name="Picture 8" descr="https://www.independent.co.ug/wp-content/uploads/2018/04/Heavy-rains-Kampala.jpg"/>
          <p:cNvPicPr/>
          <p:nvPr/>
        </p:nvPicPr>
        <p:blipFill>
          <a:blip r:embed="rId2"/>
          <a:srcRect/>
          <a:stretch>
            <a:fillRect/>
          </a:stretch>
        </p:blipFill>
        <p:spPr bwMode="auto">
          <a:xfrm>
            <a:off x="4572001" y="5181600"/>
            <a:ext cx="2276204" cy="1676400"/>
          </a:xfrm>
          <a:prstGeom prst="rect">
            <a:avLst/>
          </a:prstGeom>
          <a:noFill/>
          <a:ln w="9525">
            <a:noFill/>
            <a:miter lim="800000"/>
            <a:headEnd/>
            <a:tailEnd/>
          </a:ln>
        </p:spPr>
      </p:pic>
      <p:pic>
        <p:nvPicPr>
          <p:cNvPr id="10" name="Picture 9" descr="https://www.monitor.co.ug/resource/image/1752946/landscape_ratio2x1/320/160/66490c2cb83ee5ed689b1fe87f595443/IJ/latest03pix.jpg"/>
          <p:cNvPicPr/>
          <p:nvPr/>
        </p:nvPicPr>
        <p:blipFill>
          <a:blip r:embed="rId3"/>
          <a:srcRect/>
          <a:stretch>
            <a:fillRect/>
          </a:stretch>
        </p:blipFill>
        <p:spPr bwMode="auto">
          <a:xfrm>
            <a:off x="7069863" y="5181599"/>
            <a:ext cx="2074137" cy="1676401"/>
          </a:xfrm>
          <a:prstGeom prst="rect">
            <a:avLst/>
          </a:prstGeom>
          <a:noFill/>
          <a:ln w="9525">
            <a:noFill/>
            <a:miter lim="800000"/>
            <a:headEnd/>
            <a:tailEnd/>
          </a:ln>
        </p:spPr>
      </p:pic>
    </p:spTree>
    <p:extLst>
      <p:ext uri="{BB962C8B-B14F-4D97-AF65-F5344CB8AC3E}">
        <p14:creationId xmlns:p14="http://schemas.microsoft.com/office/powerpoint/2010/main" val="1836328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7222"/>
            <a:ext cx="9143999" cy="623248"/>
          </a:xfrm>
          <a:solidFill>
            <a:schemeClr val="accent2">
              <a:lumMod val="20000"/>
              <a:lumOff val="80000"/>
            </a:schemeClr>
          </a:solidFill>
        </p:spPr>
        <p:txBody>
          <a:bodyPr vert="horz" wrap="square" lIns="68580" tIns="34290" rIns="68580" bIns="34290" rtlCol="0" anchor="b">
            <a:spAutoFit/>
          </a:bodyPr>
          <a:lstStyle/>
          <a:p>
            <a:r>
              <a:rPr lang="en-US" sz="3600" b="1" dirty="0">
                <a:effectLst/>
              </a:rPr>
              <a:t>Natural and Human-Made Disasters…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9522007"/>
              </p:ext>
            </p:extLst>
          </p:nvPr>
        </p:nvGraphicFramePr>
        <p:xfrm>
          <a:off x="0" y="533400"/>
          <a:ext cx="3886200" cy="6324599"/>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tblGrid>
              <a:tr h="6324599">
                <a:tc>
                  <a:txBody>
                    <a:bodyPr/>
                    <a:lstStyle/>
                    <a:p>
                      <a:pPr algn="just"/>
                      <a:r>
                        <a:rPr lang="en-US" sz="2000" b="1" kern="1200" dirty="0">
                          <a:solidFill>
                            <a:srgbClr val="FF0000"/>
                          </a:solidFill>
                          <a:latin typeface="+mj-lt"/>
                          <a:ea typeface="+mn-ea"/>
                          <a:cs typeface="Times New Roman" pitchFamily="18" charset="0"/>
                        </a:rPr>
                        <a:t>Challenges faced by urban managers </a:t>
                      </a:r>
                    </a:p>
                    <a:p>
                      <a:pPr marL="0" lvl="0" indent="-342900" algn="just" rtl="0" eaLnBrk="1" latinLnBrk="0" hangingPunct="1">
                        <a:buFont typeface="Wingdings" pitchFamily="2" charset="2"/>
                        <a:buChar char="v"/>
                      </a:pPr>
                      <a:r>
                        <a:rPr kumimoji="0" lang="en-US" sz="2000" b="1" kern="1200" dirty="0">
                          <a:solidFill>
                            <a:schemeClr val="tx1"/>
                          </a:solidFill>
                          <a:latin typeface="+mj-lt"/>
                          <a:ea typeface="+mn-ea"/>
                          <a:cs typeface="Times New Roman" pitchFamily="18" charset="0"/>
                        </a:rPr>
                        <a:t>Gaps in data compilation and management</a:t>
                      </a:r>
                    </a:p>
                    <a:p>
                      <a:pPr marL="0" lvl="0" indent="0" algn="just" rtl="0" eaLnBrk="1" latinLnBrk="0" hangingPunct="1">
                        <a:buFont typeface="Wingdings" pitchFamily="2" charset="2"/>
                        <a:buNone/>
                      </a:pPr>
                      <a:endParaRPr kumimoji="0" lang="en-US" sz="2000" b="1" kern="1200" dirty="0">
                        <a:solidFill>
                          <a:schemeClr val="tx1"/>
                        </a:solidFill>
                        <a:latin typeface="+mj-lt"/>
                        <a:ea typeface="+mn-ea"/>
                        <a:cs typeface="Times New Roman" pitchFamily="18" charset="0"/>
                      </a:endParaRPr>
                    </a:p>
                    <a:p>
                      <a:pPr marL="0" lvl="0" indent="-342900" algn="just" rtl="0" eaLnBrk="1" latinLnBrk="0" hangingPunct="1">
                        <a:buFont typeface="Wingdings" pitchFamily="2" charset="2"/>
                        <a:buChar char="v"/>
                      </a:pPr>
                      <a:r>
                        <a:rPr lang="en-US" sz="2000" b="1" kern="1200" dirty="0">
                          <a:solidFill>
                            <a:srgbClr val="0033CC"/>
                          </a:solidFill>
                          <a:latin typeface="+mj-lt"/>
                          <a:ea typeface="+mn-ea"/>
                          <a:cs typeface="Times New Roman" pitchFamily="18" charset="0"/>
                        </a:rPr>
                        <a:t>Lack of climate resilience in a urban development vision; </a:t>
                      </a:r>
                    </a:p>
                    <a:p>
                      <a:pPr marL="0" lvl="0" indent="0" algn="just" rtl="0" eaLnBrk="1" latinLnBrk="0" hangingPunct="1">
                        <a:buFont typeface="Wingdings" pitchFamily="2" charset="2"/>
                        <a:buNone/>
                      </a:pPr>
                      <a:endParaRPr lang="en-US" sz="2000" b="1" kern="1200" dirty="0">
                        <a:solidFill>
                          <a:srgbClr val="0033CC"/>
                        </a:solidFill>
                        <a:latin typeface="+mj-lt"/>
                        <a:ea typeface="+mn-ea"/>
                        <a:cs typeface="Times New Roman" pitchFamily="18" charset="0"/>
                      </a:endParaRPr>
                    </a:p>
                    <a:p>
                      <a:pPr marL="0" lvl="0" indent="-342900" algn="just" rtl="0" eaLnBrk="1" latinLnBrk="0" hangingPunct="1">
                        <a:buFont typeface="Wingdings" pitchFamily="2" charset="2"/>
                        <a:buChar char="v"/>
                      </a:pPr>
                      <a:r>
                        <a:rPr lang="en-US" sz="2000" b="1" kern="1200" dirty="0">
                          <a:solidFill>
                            <a:schemeClr val="tx1"/>
                          </a:solidFill>
                          <a:latin typeface="+mj-lt"/>
                          <a:ea typeface="+mn-ea"/>
                          <a:cs typeface="Times New Roman" pitchFamily="18" charset="0"/>
                        </a:rPr>
                        <a:t>Lack of coordination between administrative and sectoral levels of urban management;</a:t>
                      </a:r>
                    </a:p>
                    <a:p>
                      <a:pPr marL="0" lvl="0" indent="-342900" algn="just" rtl="0" eaLnBrk="1" latinLnBrk="0" hangingPunct="1">
                        <a:buFont typeface="Wingdings" pitchFamily="2" charset="2"/>
                        <a:buChar char="v"/>
                      </a:pPr>
                      <a:endParaRPr lang="en-US" sz="2000" b="1" kern="1200" dirty="0">
                        <a:solidFill>
                          <a:schemeClr val="tx1"/>
                        </a:solidFill>
                        <a:latin typeface="+mj-lt"/>
                        <a:ea typeface="+mn-ea"/>
                        <a:cs typeface="Times New Roman" pitchFamily="18" charset="0"/>
                      </a:endParaRPr>
                    </a:p>
                    <a:p>
                      <a:pPr lvl="0" algn="just">
                        <a:buFont typeface="Wingdings" pitchFamily="2" charset="2"/>
                        <a:buChar char="v"/>
                      </a:pPr>
                      <a:r>
                        <a:rPr lang="en-US" sz="2000" b="1" kern="1200" dirty="0">
                          <a:solidFill>
                            <a:schemeClr val="tx1"/>
                          </a:solidFill>
                          <a:latin typeface="+mj-lt"/>
                          <a:ea typeface="+mn-ea"/>
                          <a:cs typeface="Times New Roman" pitchFamily="18" charset="0"/>
                        </a:rPr>
                        <a:t> </a:t>
                      </a:r>
                      <a:r>
                        <a:rPr lang="en-US" sz="2000" b="1" kern="1200" dirty="0">
                          <a:solidFill>
                            <a:srgbClr val="0033CC"/>
                          </a:solidFill>
                          <a:latin typeface="+mj-lt"/>
                          <a:ea typeface="+mn-ea"/>
                          <a:cs typeface="Times New Roman" pitchFamily="18" charset="0"/>
                        </a:rPr>
                        <a:t>inadequate implementation and financial capacities; and </a:t>
                      </a:r>
                    </a:p>
                    <a:p>
                      <a:pPr lvl="0" algn="just">
                        <a:buFont typeface="Wingdings" pitchFamily="2" charset="2"/>
                        <a:buNone/>
                      </a:pPr>
                      <a:endParaRPr lang="en-US" sz="2000" b="1" kern="1200" dirty="0">
                        <a:solidFill>
                          <a:srgbClr val="0033CC"/>
                        </a:solidFill>
                        <a:latin typeface="+mj-lt"/>
                        <a:ea typeface="+mn-ea"/>
                        <a:cs typeface="Times New Roman" pitchFamily="18" charset="0"/>
                      </a:endParaRPr>
                    </a:p>
                    <a:p>
                      <a:pPr lvl="0" algn="just">
                        <a:buFont typeface="Wingdings" pitchFamily="2" charset="2"/>
                        <a:buChar char="v"/>
                      </a:pPr>
                      <a:r>
                        <a:rPr lang="en-US" sz="2000" b="1" kern="1200" dirty="0">
                          <a:solidFill>
                            <a:schemeClr val="tx1"/>
                          </a:solidFill>
                          <a:latin typeface="+mj-lt"/>
                          <a:ea typeface="+mn-ea"/>
                          <a:cs typeface="Times New Roman" pitchFamily="18" charset="0"/>
                        </a:rPr>
                        <a:t>Poor connection between climate adaptation and risk management efforts</a:t>
                      </a:r>
                    </a:p>
                  </a:txBody>
                  <a:tcPr marL="68580" marR="68580" marT="34290" marB="3429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58772268"/>
              </p:ext>
            </p:extLst>
          </p:nvPr>
        </p:nvGraphicFramePr>
        <p:xfrm>
          <a:off x="3962400" y="533400"/>
          <a:ext cx="5181600" cy="640080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tblGrid>
              <a:tr h="640080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mj-lt"/>
                          <a:ea typeface="+mn-ea"/>
                          <a:cs typeface="Times New Roman" pitchFamily="18" charset="0"/>
                        </a:rPr>
                        <a:t>Recommendations</a:t>
                      </a:r>
                    </a:p>
                    <a:p>
                      <a:pPr lvl="0" algn="just">
                        <a:buFont typeface="Wingdings" pitchFamily="2" charset="2"/>
                        <a:buChar char="v"/>
                      </a:pPr>
                      <a:r>
                        <a:rPr lang="en-US" sz="2000" b="1" kern="1200" dirty="0">
                          <a:solidFill>
                            <a:schemeClr val="tx1"/>
                          </a:solidFill>
                          <a:latin typeface="+mj-lt"/>
                          <a:ea typeface="+mn-ea"/>
                          <a:cs typeface="Times New Roman" pitchFamily="18" charset="0"/>
                        </a:rPr>
                        <a:t>Detailed mapping and assessment of all risks/disasters at all</a:t>
                      </a:r>
                      <a:r>
                        <a:rPr lang="en-US" sz="2000" b="1" kern="1200" baseline="0" dirty="0">
                          <a:solidFill>
                            <a:schemeClr val="tx1"/>
                          </a:solidFill>
                          <a:latin typeface="+mj-lt"/>
                          <a:ea typeface="+mn-ea"/>
                          <a:cs typeface="Times New Roman" pitchFamily="18" charset="0"/>
                        </a:rPr>
                        <a:t> levels of the urban hierarchies; </a:t>
                      </a:r>
                    </a:p>
                    <a:p>
                      <a:pPr lvl="0" algn="just">
                        <a:buFont typeface="Wingdings" pitchFamily="2" charset="2"/>
                        <a:buChar char="v"/>
                      </a:pPr>
                      <a:r>
                        <a:rPr lang="en-US" sz="2000" b="1" kern="1200" dirty="0">
                          <a:solidFill>
                            <a:srgbClr val="0033CC"/>
                          </a:solidFill>
                          <a:latin typeface="+mj-lt"/>
                          <a:ea typeface="+mn-ea"/>
                          <a:cs typeface="Times New Roman" pitchFamily="18" charset="0"/>
                        </a:rPr>
                        <a:t>Integrated land-use planning and urban designs;</a:t>
                      </a:r>
                    </a:p>
                    <a:p>
                      <a:pPr lvl="0" algn="just">
                        <a:buFont typeface="Wingdings" pitchFamily="2" charset="2"/>
                        <a:buChar char="v"/>
                      </a:pPr>
                      <a:r>
                        <a:rPr lang="en-US" sz="2000" b="1" kern="1200" dirty="0">
                          <a:solidFill>
                            <a:srgbClr val="0033CC"/>
                          </a:solidFill>
                          <a:latin typeface="+mj-lt"/>
                          <a:ea typeface="+mn-ea"/>
                          <a:cs typeface="Times New Roman" pitchFamily="18" charset="0"/>
                        </a:rPr>
                        <a:t>Improve risk, hazard and vulnerability assessment and monitoring capacity ;</a:t>
                      </a:r>
                    </a:p>
                    <a:p>
                      <a:pPr lvl="0" algn="just">
                        <a:buFont typeface="Wingdings" pitchFamily="2" charset="2"/>
                        <a:buChar char="v"/>
                      </a:pPr>
                      <a:r>
                        <a:rPr lang="en-US" sz="2000" b="1" kern="1200" dirty="0">
                          <a:solidFill>
                            <a:schemeClr val="tx1"/>
                          </a:solidFill>
                          <a:latin typeface="+mj-lt"/>
                          <a:ea typeface="+mn-ea"/>
                          <a:cs typeface="Times New Roman" pitchFamily="18" charset="0"/>
                        </a:rPr>
                        <a:t>Implement the guidelines for mainstreaming climate change and disaster risk reduction ;</a:t>
                      </a:r>
                    </a:p>
                    <a:p>
                      <a:pPr lvl="0" algn="just">
                        <a:buFont typeface="Wingdings" pitchFamily="2" charset="2"/>
                        <a:buChar char="v"/>
                      </a:pPr>
                      <a:r>
                        <a:rPr lang="en-US" sz="2000" b="1" kern="1200" dirty="0">
                          <a:solidFill>
                            <a:srgbClr val="0033CC"/>
                          </a:solidFill>
                          <a:latin typeface="+mj-lt"/>
                          <a:ea typeface="+mn-ea"/>
                          <a:cs typeface="Times New Roman" pitchFamily="18" charset="0"/>
                        </a:rPr>
                        <a:t>Clearly defined legislative and budgetary framework;</a:t>
                      </a:r>
                    </a:p>
                    <a:p>
                      <a:pPr lvl="0" algn="just">
                        <a:buFont typeface="Wingdings" pitchFamily="2" charset="2"/>
                        <a:buChar char="v"/>
                      </a:pPr>
                      <a:r>
                        <a:rPr lang="en-US" sz="2000" b="1" kern="1200" dirty="0">
                          <a:solidFill>
                            <a:schemeClr val="tx1"/>
                          </a:solidFill>
                          <a:latin typeface="+mj-lt"/>
                          <a:ea typeface="+mn-ea"/>
                          <a:cs typeface="Times New Roman" pitchFamily="18" charset="0"/>
                        </a:rPr>
                        <a:t>Institutionalize a disaster risk reduction legislation and policy;</a:t>
                      </a:r>
                    </a:p>
                    <a:p>
                      <a:pPr lvl="0" algn="just">
                        <a:buFont typeface="Wingdings" pitchFamily="2" charset="2"/>
                        <a:buChar char="v"/>
                      </a:pPr>
                      <a:r>
                        <a:rPr lang="en-US" sz="2000" b="1" kern="1200" dirty="0">
                          <a:solidFill>
                            <a:srgbClr val="0033CC"/>
                          </a:solidFill>
                          <a:latin typeface="+mj-lt"/>
                          <a:ea typeface="+mn-ea"/>
                          <a:cs typeface="Times New Roman" pitchFamily="18" charset="0"/>
                        </a:rPr>
                        <a:t>Enforcement of building control measures and regulations.</a:t>
                      </a:r>
                    </a:p>
                    <a:p>
                      <a:pPr lvl="0" algn="just">
                        <a:buFont typeface="Wingdings" pitchFamily="2" charset="2"/>
                        <a:buChar char="v"/>
                      </a:pPr>
                      <a:r>
                        <a:rPr lang="en-US" sz="2000" b="1" kern="1200" dirty="0">
                          <a:solidFill>
                            <a:schemeClr val="tx1"/>
                          </a:solidFill>
                          <a:latin typeface="+mj-lt"/>
                          <a:ea typeface="+mn-ea"/>
                          <a:cs typeface="Times New Roman" pitchFamily="18" charset="0"/>
                        </a:rPr>
                        <a:t>Installation of early warning systems and database management of the past disaster occurrences</a:t>
                      </a:r>
                      <a:endParaRPr lang="en-US" sz="2000" b="1" dirty="0">
                        <a:solidFill>
                          <a:schemeClr val="tx1"/>
                        </a:solidFill>
                        <a:latin typeface="+mj-lt"/>
                        <a:cs typeface="Times New Roman" pitchFamily="18" charset="0"/>
                      </a:endParaRPr>
                    </a:p>
                  </a:txBody>
                  <a:tcPr marL="68580" marR="68580" marT="34290" marB="34290">
                    <a:solidFill>
                      <a:srgbClr val="CC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3827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9143999" cy="438582"/>
          </a:xfrm>
          <a:solidFill>
            <a:schemeClr val="accent2">
              <a:lumMod val="20000"/>
              <a:lumOff val="80000"/>
            </a:schemeClr>
          </a:solidFill>
        </p:spPr>
        <p:txBody>
          <a:bodyPr vert="horz" wrap="square" lIns="68580" tIns="34290" rIns="68580" bIns="34290" rtlCol="0" anchor="b">
            <a:spAutoFit/>
          </a:bodyPr>
          <a:lstStyle/>
          <a:p>
            <a:pPr lvl="2" algn="ctr"/>
            <a:r>
              <a:rPr lang="en-US" sz="2400" b="1" dirty="0">
                <a:solidFill>
                  <a:schemeClr val="accent3"/>
                </a:solidFill>
                <a:latin typeface="+mj-lt"/>
              </a:rPr>
              <a:t>Initiatives towards improving urban safety and security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8770505"/>
              </p:ext>
            </p:extLst>
          </p:nvPr>
        </p:nvGraphicFramePr>
        <p:xfrm>
          <a:off x="0" y="609600"/>
          <a:ext cx="5516880" cy="6286500"/>
        </p:xfrm>
        <a:graphic>
          <a:graphicData uri="http://schemas.openxmlformats.org/drawingml/2006/table">
            <a:tbl>
              <a:tblPr firstRow="1" bandRow="1">
                <a:tableStyleId>{5C22544A-7EE6-4342-B048-85BDC9FD1C3A}</a:tableStyleId>
              </a:tblPr>
              <a:tblGrid>
                <a:gridCol w="5516880">
                  <a:extLst>
                    <a:ext uri="{9D8B030D-6E8A-4147-A177-3AD203B41FA5}">
                      <a16:colId xmlns:a16="http://schemas.microsoft.com/office/drawing/2014/main" val="20000"/>
                    </a:ext>
                  </a:extLst>
                </a:gridCol>
              </a:tblGrid>
              <a:tr h="541020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700" b="1" kern="1200" dirty="0">
                          <a:solidFill>
                            <a:srgbClr val="FF0000"/>
                          </a:solidFill>
                          <a:effectLst/>
                          <a:latin typeface="+mj-lt"/>
                          <a:ea typeface="+mn-ea"/>
                          <a:cs typeface="Times New Roman" pitchFamily="18" charset="0"/>
                        </a:rPr>
                        <a:t>Policy</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700" b="1" kern="1200" dirty="0">
                          <a:solidFill>
                            <a:srgbClr val="0033CC"/>
                          </a:solidFill>
                          <a:effectLst/>
                          <a:latin typeface="+mj-lt"/>
                          <a:ea typeface="+mn-ea"/>
                          <a:cs typeface="Times New Roman" pitchFamily="18" charset="0"/>
                        </a:rPr>
                        <a:t>National Vision 2040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 Promoting public-private cooperation and civil/community involvement;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Deepening policy, legal and institutional reforms for improved enforcement of law and order;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Promoting processes for national and intercommunity dialogue among ethnic and other interest groups;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Peace building and reconciliation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endParaRPr lang="en-US" sz="1700" b="1" kern="1200" dirty="0">
                        <a:solidFill>
                          <a:schemeClr val="lt1"/>
                        </a:solidFill>
                        <a:effectLst/>
                        <a:latin typeface="+mj-lt"/>
                        <a:ea typeface="+mn-ea"/>
                        <a:cs typeface="Times New Roman" pitchFamily="18" charset="0"/>
                      </a:endParaRPr>
                    </a:p>
                    <a:p>
                      <a:pPr marL="0" marR="0" indent="0" algn="just" defTabSz="457200" rtl="0" eaLnBrk="1" fontAlgn="auto" latinLnBrk="0" hangingPunct="1">
                        <a:lnSpc>
                          <a:spcPct val="100000"/>
                        </a:lnSpc>
                        <a:spcBef>
                          <a:spcPts val="0"/>
                        </a:spcBef>
                        <a:spcAft>
                          <a:spcPts val="0"/>
                        </a:spcAft>
                        <a:buClrTx/>
                        <a:buSzTx/>
                        <a:buFont typeface="Wingdings" pitchFamily="2" charset="2"/>
                        <a:buNone/>
                        <a:tabLst/>
                        <a:defRPr/>
                      </a:pPr>
                      <a:r>
                        <a:rPr lang="en-US" sz="1700" b="1" kern="1200" dirty="0">
                          <a:solidFill>
                            <a:srgbClr val="0033CC"/>
                          </a:solidFill>
                          <a:effectLst/>
                          <a:latin typeface="+mj-lt"/>
                          <a:ea typeface="+mn-ea"/>
                          <a:cs typeface="Times New Roman" pitchFamily="18" charset="0"/>
                        </a:rPr>
                        <a:t>National Urban Policy (2017);</a:t>
                      </a:r>
                      <a:r>
                        <a:rPr lang="en-US" sz="1700" b="1" kern="1200" baseline="0" dirty="0">
                          <a:solidFill>
                            <a:srgbClr val="0033CC"/>
                          </a:solidFill>
                          <a:effectLst/>
                          <a:latin typeface="+mj-lt"/>
                          <a:ea typeface="+mn-ea"/>
                          <a:cs typeface="Times New Roman" pitchFamily="18" charset="0"/>
                        </a:rPr>
                        <a:t>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promoting equitable economic development in urban areas through Improving urban safety and security.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endParaRPr lang="en-US" sz="1700" b="1" kern="1200" dirty="0">
                        <a:solidFill>
                          <a:schemeClr val="tx1"/>
                        </a:solidFill>
                        <a:effectLst/>
                        <a:latin typeface="+mj-lt"/>
                        <a:ea typeface="+mn-ea"/>
                        <a:cs typeface="Times New Roman" pitchFamily="18" charset="0"/>
                      </a:endParaRPr>
                    </a:p>
                    <a:p>
                      <a:pPr marL="0" marR="0" indent="0" algn="just" defTabSz="457200" rtl="0" eaLnBrk="1" fontAlgn="auto" latinLnBrk="0" hangingPunct="1">
                        <a:lnSpc>
                          <a:spcPct val="100000"/>
                        </a:lnSpc>
                        <a:spcBef>
                          <a:spcPts val="0"/>
                        </a:spcBef>
                        <a:spcAft>
                          <a:spcPts val="0"/>
                        </a:spcAft>
                        <a:buClrTx/>
                        <a:buSzTx/>
                        <a:buFont typeface="Wingdings" pitchFamily="2" charset="2"/>
                        <a:buNone/>
                        <a:tabLst/>
                        <a:defRPr/>
                      </a:pPr>
                      <a:r>
                        <a:rPr lang="en-US" sz="1700" b="1" kern="1200" dirty="0">
                          <a:solidFill>
                            <a:srgbClr val="0033CC"/>
                          </a:solidFill>
                          <a:effectLst/>
                          <a:latin typeface="+mj-lt"/>
                          <a:ea typeface="+mn-ea"/>
                          <a:cs typeface="Times New Roman" pitchFamily="18" charset="0"/>
                        </a:rPr>
                        <a:t>National Land Policy;</a:t>
                      </a:r>
                      <a:r>
                        <a:rPr lang="en-US" sz="1700" b="1" kern="1200" baseline="0" dirty="0">
                          <a:solidFill>
                            <a:srgbClr val="0033CC"/>
                          </a:solidFill>
                          <a:effectLst/>
                          <a:latin typeface="+mj-lt"/>
                          <a:ea typeface="+mn-ea"/>
                          <a:cs typeface="Times New Roman" pitchFamily="18" charset="0"/>
                        </a:rPr>
                        <a:t> </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Protecting the land rights of especially vulnerable groups, communities and those marginalized</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Providing a framework for regularizing land tenure for informal settlements and slum dwellers;</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effectLst/>
                          <a:latin typeface="+mj-lt"/>
                          <a:ea typeface="+mn-ea"/>
                          <a:cs typeface="Times New Roman" pitchFamily="18" charset="0"/>
                        </a:rPr>
                        <a:t>Establishment of several directorates and units around the country to fight and deal with issues of crime and violence, </a:t>
                      </a:r>
                    </a:p>
                  </a:txBody>
                  <a:tcPr marL="68580" marR="68580" marT="34290" marB="34290">
                    <a:solidFill>
                      <a:srgbClr val="CCFFFF"/>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13138226"/>
              </p:ext>
            </p:extLst>
          </p:nvPr>
        </p:nvGraphicFramePr>
        <p:xfrm>
          <a:off x="5638801" y="609600"/>
          <a:ext cx="3474718" cy="5273585"/>
        </p:xfrm>
        <a:graphic>
          <a:graphicData uri="http://schemas.openxmlformats.org/drawingml/2006/table">
            <a:tbl>
              <a:tblPr firstRow="1" bandRow="1">
                <a:tableStyleId>{5C22544A-7EE6-4342-B048-85BDC9FD1C3A}</a:tableStyleId>
              </a:tblPr>
              <a:tblGrid>
                <a:gridCol w="3474718">
                  <a:extLst>
                    <a:ext uri="{9D8B030D-6E8A-4147-A177-3AD203B41FA5}">
                      <a16:colId xmlns:a16="http://schemas.microsoft.com/office/drawing/2014/main" val="20000"/>
                    </a:ext>
                  </a:extLst>
                </a:gridCol>
              </a:tblGrid>
              <a:tr h="5273585">
                <a:tc>
                  <a:txBody>
                    <a:bodyPr/>
                    <a:lstStyle/>
                    <a:p>
                      <a:pPr algn="just"/>
                      <a:r>
                        <a:rPr lang="en-US" sz="1700" b="1" dirty="0">
                          <a:solidFill>
                            <a:srgbClr val="FF0000"/>
                          </a:solidFill>
                          <a:latin typeface="+mj-lt"/>
                          <a:cs typeface="Times New Roman" pitchFamily="18" charset="0"/>
                        </a:rPr>
                        <a:t>Other Initiative</a:t>
                      </a:r>
                      <a:r>
                        <a:rPr lang="en-US" sz="1700" b="1" baseline="0" dirty="0">
                          <a:solidFill>
                            <a:srgbClr val="FF0000"/>
                          </a:solidFill>
                          <a:latin typeface="+mj-lt"/>
                          <a:cs typeface="Times New Roman" pitchFamily="18" charset="0"/>
                        </a:rPr>
                        <a:t> by Government of Uganda;</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latin typeface="+mj-lt"/>
                          <a:ea typeface="+mn-ea"/>
                          <a:cs typeface="Times New Roman" pitchFamily="18" charset="0"/>
                        </a:rPr>
                        <a:t>Slum upgrading initiatives in urban areas;</a:t>
                      </a: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endParaRPr lang="en-US" sz="1700" b="1" dirty="0">
                        <a:solidFill>
                          <a:schemeClr val="tx1"/>
                        </a:solidFill>
                        <a:latin typeface="+mj-lt"/>
                        <a:cs typeface="Times New Roman" pitchFamily="18" charset="0"/>
                      </a:endParaRP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latin typeface="+mj-lt"/>
                          <a:ea typeface="+mn-ea"/>
                          <a:cs typeface="Times New Roman" pitchFamily="18" charset="0"/>
                        </a:rPr>
                        <a:t>The Local Government Development Program - Local Government Management and Service Delivery (LGMSD);</a:t>
                      </a:r>
                    </a:p>
                    <a:p>
                      <a:pPr marL="0" marR="0" indent="0" algn="just" defTabSz="457200" rtl="0" eaLnBrk="1" fontAlgn="auto" latinLnBrk="0" hangingPunct="1">
                        <a:lnSpc>
                          <a:spcPct val="100000"/>
                        </a:lnSpc>
                        <a:spcBef>
                          <a:spcPts val="0"/>
                        </a:spcBef>
                        <a:spcAft>
                          <a:spcPts val="0"/>
                        </a:spcAft>
                        <a:buClrTx/>
                        <a:buSzTx/>
                        <a:buFont typeface="Wingdings" pitchFamily="2" charset="2"/>
                        <a:buNone/>
                        <a:tabLst/>
                        <a:defRPr/>
                      </a:pPr>
                      <a:endParaRPr lang="en-US" sz="1700" b="1" kern="1200" dirty="0">
                        <a:solidFill>
                          <a:schemeClr val="tx1"/>
                        </a:solidFill>
                        <a:latin typeface="+mj-lt"/>
                        <a:ea typeface="+mn-ea"/>
                        <a:cs typeface="Times New Roman" pitchFamily="18" charset="0"/>
                      </a:endParaRPr>
                    </a:p>
                    <a:p>
                      <a:pPr marL="0" marR="0" indent="0"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US" sz="1700" b="1" kern="1200" dirty="0">
                          <a:solidFill>
                            <a:schemeClr val="tx1"/>
                          </a:solidFill>
                          <a:latin typeface="+mj-lt"/>
                          <a:ea typeface="+mn-ea"/>
                          <a:cs typeface="Times New Roman" pitchFamily="18" charset="0"/>
                        </a:rPr>
                        <a:t> Uganda Support to Municipal Infrastructure Development (USMID) Program</a:t>
                      </a:r>
                    </a:p>
                    <a:p>
                      <a:pPr algn="just">
                        <a:buFont typeface="Wingdings" pitchFamily="2" charset="2"/>
                        <a:buNone/>
                      </a:pPr>
                      <a:endParaRPr lang="en-US" sz="1700" b="1" dirty="0">
                        <a:solidFill>
                          <a:srgbClr val="FF0000"/>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1479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5181" y="0"/>
            <a:ext cx="8062452" cy="82330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fontAlgn="base">
              <a:spcBef>
                <a:spcPct val="0"/>
              </a:spcBef>
              <a:spcAft>
                <a:spcPct val="0"/>
              </a:spcAft>
              <a:buNone/>
              <a:defRPr sz="3600" b="1" cap="none">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4900" dirty="0">
                <a:solidFill>
                  <a:schemeClr val="accent3">
                    <a:lumMod val="75000"/>
                  </a:schemeClr>
                </a:solidFill>
                <a:effectLst/>
                <a:latin typeface="+mj-lt"/>
                <a:ea typeface="+mj-ea"/>
                <a:cs typeface="+mj-cs"/>
              </a:rPr>
              <a:t>Approach </a:t>
            </a:r>
            <a:r>
              <a:rPr lang="en-US" sz="4400" dirty="0">
                <a:solidFill>
                  <a:schemeClr val="accent3">
                    <a:lumMod val="75000"/>
                  </a:schemeClr>
                </a:solidFill>
                <a:latin typeface="+mj-lt"/>
              </a:rPr>
              <a:t>and Methodology</a:t>
            </a:r>
          </a:p>
        </p:txBody>
      </p:sp>
      <p:graphicFrame>
        <p:nvGraphicFramePr>
          <p:cNvPr id="22" name="Diagram 21">
            <a:extLst>
              <a:ext uri="{FF2B5EF4-FFF2-40B4-BE49-F238E27FC236}">
                <a16:creationId xmlns:a16="http://schemas.microsoft.com/office/drawing/2014/main" id="{AABBAC23-B0C5-4937-925C-3B8852E957C3}"/>
              </a:ext>
            </a:extLst>
          </p:cNvPr>
          <p:cNvGraphicFramePr/>
          <p:nvPr>
            <p:extLst>
              <p:ext uri="{D42A27DB-BD31-4B8C-83A1-F6EECF244321}">
                <p14:modId xmlns:p14="http://schemas.microsoft.com/office/powerpoint/2010/main" val="955162799"/>
              </p:ext>
            </p:extLst>
          </p:nvPr>
        </p:nvGraphicFramePr>
        <p:xfrm>
          <a:off x="1015180" y="1066800"/>
          <a:ext cx="8128819" cy="523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ctagon 1">
            <a:extLst>
              <a:ext uri="{FF2B5EF4-FFF2-40B4-BE49-F238E27FC236}">
                <a16:creationId xmlns:a16="http://schemas.microsoft.com/office/drawing/2014/main" id="{84258501-44A5-490E-B2FC-5B10E6547EE3}"/>
              </a:ext>
            </a:extLst>
          </p:cNvPr>
          <p:cNvSpPr/>
          <p:nvPr/>
        </p:nvSpPr>
        <p:spPr>
          <a:xfrm>
            <a:off x="1371600" y="2019300"/>
            <a:ext cx="400050" cy="342900"/>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1</a:t>
            </a:r>
          </a:p>
        </p:txBody>
      </p:sp>
      <p:sp>
        <p:nvSpPr>
          <p:cNvPr id="3" name="Octagon 2">
            <a:extLst>
              <a:ext uri="{FF2B5EF4-FFF2-40B4-BE49-F238E27FC236}">
                <a16:creationId xmlns:a16="http://schemas.microsoft.com/office/drawing/2014/main" id="{EB46318E-11ED-45DC-B732-F003288402DC}"/>
              </a:ext>
            </a:extLst>
          </p:cNvPr>
          <p:cNvSpPr/>
          <p:nvPr/>
        </p:nvSpPr>
        <p:spPr>
          <a:xfrm>
            <a:off x="3028950" y="2057400"/>
            <a:ext cx="400050" cy="342900"/>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2</a:t>
            </a:r>
          </a:p>
        </p:txBody>
      </p:sp>
      <p:sp>
        <p:nvSpPr>
          <p:cNvPr id="4" name="Octagon 3">
            <a:extLst>
              <a:ext uri="{FF2B5EF4-FFF2-40B4-BE49-F238E27FC236}">
                <a16:creationId xmlns:a16="http://schemas.microsoft.com/office/drawing/2014/main" id="{B3BE299F-9650-4DDA-BB53-41F820CC9CB2}"/>
              </a:ext>
            </a:extLst>
          </p:cNvPr>
          <p:cNvSpPr/>
          <p:nvPr/>
        </p:nvSpPr>
        <p:spPr>
          <a:xfrm>
            <a:off x="4724400" y="2045492"/>
            <a:ext cx="400050" cy="342900"/>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3</a:t>
            </a:r>
          </a:p>
        </p:txBody>
      </p:sp>
      <p:sp>
        <p:nvSpPr>
          <p:cNvPr id="6" name="Octagon 5">
            <a:extLst>
              <a:ext uri="{FF2B5EF4-FFF2-40B4-BE49-F238E27FC236}">
                <a16:creationId xmlns:a16="http://schemas.microsoft.com/office/drawing/2014/main" id="{1C80BDCD-A3F7-4E49-AB7B-E73CBAD0FC7F}"/>
              </a:ext>
            </a:extLst>
          </p:cNvPr>
          <p:cNvSpPr/>
          <p:nvPr/>
        </p:nvSpPr>
        <p:spPr>
          <a:xfrm>
            <a:off x="8148035" y="2136601"/>
            <a:ext cx="400050" cy="342900"/>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5</a:t>
            </a:r>
          </a:p>
        </p:txBody>
      </p:sp>
      <p:sp>
        <p:nvSpPr>
          <p:cNvPr id="8" name="Octagon 7">
            <a:extLst>
              <a:ext uri="{FF2B5EF4-FFF2-40B4-BE49-F238E27FC236}">
                <a16:creationId xmlns:a16="http://schemas.microsoft.com/office/drawing/2014/main" id="{56DA6A0A-490E-4C64-B449-E53AD1DB0DA9}"/>
              </a:ext>
            </a:extLst>
          </p:cNvPr>
          <p:cNvSpPr/>
          <p:nvPr/>
        </p:nvSpPr>
        <p:spPr>
          <a:xfrm>
            <a:off x="6621027" y="2057400"/>
            <a:ext cx="400050" cy="342900"/>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4</a:t>
            </a:r>
          </a:p>
        </p:txBody>
      </p:sp>
      <p:pic>
        <p:nvPicPr>
          <p:cNvPr id="9" name="Picture 29">
            <a:extLst>
              <a:ext uri="{FF2B5EF4-FFF2-40B4-BE49-F238E27FC236}">
                <a16:creationId xmlns:a16="http://schemas.microsoft.com/office/drawing/2014/main" id="{922CDD41-CFF8-4495-80DA-A63C0B7AC1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21317" y="6019800"/>
            <a:ext cx="7930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a:extLst>
              <a:ext uri="{FF2B5EF4-FFF2-40B4-BE49-F238E27FC236}">
                <a16:creationId xmlns:a16="http://schemas.microsoft.com/office/drawing/2014/main" id="{A63760FA-DDE0-4BF1-80F0-30EA60A3F4E6}"/>
              </a:ext>
            </a:extLst>
          </p:cNvPr>
          <p:cNvSpPr>
            <a:spLocks noGrp="1"/>
          </p:cNvSpPr>
          <p:nvPr>
            <p:ph type="dt" sz="half" idx="10"/>
          </p:nvPr>
        </p:nvSpPr>
        <p:spPr/>
        <p:txBody>
          <a:bodyPr/>
          <a:lstStyle/>
          <a:p>
            <a:fld id="{CF432EFB-3DD4-46DF-A70D-6D7E12FEE0E0}" type="datetime1">
              <a:rPr lang="en-US" smtClean="0"/>
              <a:t>12/1/2023</a:t>
            </a:fld>
            <a:endParaRPr lang="en-US"/>
          </a:p>
        </p:txBody>
      </p:sp>
      <p:sp>
        <p:nvSpPr>
          <p:cNvPr id="7" name="Footer Placeholder 6">
            <a:extLst>
              <a:ext uri="{FF2B5EF4-FFF2-40B4-BE49-F238E27FC236}">
                <a16:creationId xmlns:a16="http://schemas.microsoft.com/office/drawing/2014/main" id="{42E9ED0B-BB04-402C-B5D5-00A59325560C}"/>
              </a:ext>
            </a:extLst>
          </p:cNvPr>
          <p:cNvSpPr>
            <a:spLocks noGrp="1"/>
          </p:cNvSpPr>
          <p:nvPr>
            <p:ph type="ftr" sz="quarter" idx="11"/>
          </p:nvPr>
        </p:nvSpPr>
        <p:spPr/>
        <p:txBody>
          <a:bodyPr/>
          <a:lstStyle/>
          <a:p>
            <a:r>
              <a:rPr lang="en-US"/>
              <a:t>GIPEA AFRICA LIMITED</a:t>
            </a:r>
          </a:p>
        </p:txBody>
      </p:sp>
      <p:sp>
        <p:nvSpPr>
          <p:cNvPr id="10" name="Slide Number Placeholder 9">
            <a:extLst>
              <a:ext uri="{FF2B5EF4-FFF2-40B4-BE49-F238E27FC236}">
                <a16:creationId xmlns:a16="http://schemas.microsoft.com/office/drawing/2014/main" id="{EFADCE71-C506-45FA-B8C6-C0BD58C1141D}"/>
              </a:ext>
            </a:extLst>
          </p:cNvPr>
          <p:cNvSpPr>
            <a:spLocks noGrp="1"/>
          </p:cNvSpPr>
          <p:nvPr>
            <p:ph type="sldNum" sz="quarter" idx="12"/>
          </p:nvPr>
        </p:nvSpPr>
        <p:spPr/>
        <p:txBody>
          <a:bodyPr/>
          <a:lstStyle/>
          <a:p>
            <a:fld id="{B98AC166-1B4F-47B9-BA79-3BAABD98AD8B}" type="slidenum">
              <a:rPr lang="en-US" smtClean="0"/>
              <a:t>7</a:t>
            </a:fld>
            <a:endParaRPr lang="en-US"/>
          </a:p>
        </p:txBody>
      </p:sp>
      <p:sp>
        <p:nvSpPr>
          <p:cNvPr id="11" name="TextBox 10">
            <a:extLst>
              <a:ext uri="{FF2B5EF4-FFF2-40B4-BE49-F238E27FC236}">
                <a16:creationId xmlns:a16="http://schemas.microsoft.com/office/drawing/2014/main" id="{A433F5A7-1A4E-A7F4-BAC8-65B75925B2A1}"/>
              </a:ext>
            </a:extLst>
          </p:cNvPr>
          <p:cNvSpPr txBox="1"/>
          <p:nvPr/>
        </p:nvSpPr>
        <p:spPr>
          <a:xfrm>
            <a:off x="1015179" y="5380672"/>
            <a:ext cx="8128819" cy="1477328"/>
          </a:xfrm>
          <a:prstGeom prst="rect">
            <a:avLst/>
          </a:prstGeom>
          <a:solidFill>
            <a:srgbClr val="66FFCC"/>
          </a:solidFill>
        </p:spPr>
        <p:txBody>
          <a:bodyPr wrap="square" rtlCol="0">
            <a:spAutoFit/>
          </a:bodyPr>
          <a:lstStyle/>
          <a:p>
            <a:pPr marL="285750" indent="-285750">
              <a:buFont typeface="Arial" panose="020B0604020202020204" pitchFamily="34" charset="0"/>
              <a:buChar char="•"/>
            </a:pPr>
            <a:r>
              <a:rPr lang="en-US" b="1" dirty="0"/>
              <a:t>There is limited data on the urban sector in Uganda.  Information herein was based on 2014 Census data, some statistics and estimates from sampled ULG</a:t>
            </a:r>
          </a:p>
          <a:p>
            <a:pPr marL="285750" indent="-285750">
              <a:buFont typeface="Arial" panose="020B0604020202020204" pitchFamily="34" charset="0"/>
              <a:buChar char="•"/>
            </a:pPr>
            <a:r>
              <a:rPr lang="en-US" b="1" dirty="0"/>
              <a:t>Some indicators within the tool could not be handled because of the unavailability of data</a:t>
            </a:r>
          </a:p>
        </p:txBody>
      </p:sp>
    </p:spTree>
    <p:extLst>
      <p:ext uri="{BB962C8B-B14F-4D97-AF65-F5344CB8AC3E}">
        <p14:creationId xmlns:p14="http://schemas.microsoft.com/office/powerpoint/2010/main" val="1734870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E229-456B-4D9C-8475-6652C0B6EE01}"/>
              </a:ext>
            </a:extLst>
          </p:cNvPr>
          <p:cNvSpPr>
            <a:spLocks noGrp="1"/>
          </p:cNvSpPr>
          <p:nvPr>
            <p:ph type="title"/>
          </p:nvPr>
        </p:nvSpPr>
        <p:spPr>
          <a:xfrm>
            <a:off x="1313688" y="2590800"/>
            <a:ext cx="7498080" cy="1143000"/>
          </a:xfrm>
        </p:spPr>
        <p:txBody>
          <a:bodyPr/>
          <a:lstStyle/>
          <a:p>
            <a:pPr algn="ctr"/>
            <a:r>
              <a:rPr lang="en-GB" b="1" dirty="0">
                <a:effectLst/>
              </a:rPr>
              <a:t>URBAN ECONOMY</a:t>
            </a:r>
            <a:endParaRPr lang="en-UG" b="1" dirty="0">
              <a:effectLst/>
            </a:endParaRPr>
          </a:p>
        </p:txBody>
      </p:sp>
      <p:sp>
        <p:nvSpPr>
          <p:cNvPr id="4" name="Date Placeholder 3">
            <a:extLst>
              <a:ext uri="{FF2B5EF4-FFF2-40B4-BE49-F238E27FC236}">
                <a16:creationId xmlns:a16="http://schemas.microsoft.com/office/drawing/2014/main" id="{03923F94-6284-4F0B-ACDD-F108A35F71B6}"/>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6295E960-8A89-45A6-9B79-26B330B307A8}"/>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0362390F-2F14-497D-BB00-787C24179C7F}"/>
              </a:ext>
            </a:extLst>
          </p:cNvPr>
          <p:cNvSpPr>
            <a:spLocks noGrp="1"/>
          </p:cNvSpPr>
          <p:nvPr>
            <p:ph type="sldNum" sz="quarter" idx="12"/>
          </p:nvPr>
        </p:nvSpPr>
        <p:spPr/>
        <p:txBody>
          <a:bodyPr/>
          <a:lstStyle/>
          <a:p>
            <a:fld id="{B98AC166-1B4F-47B9-BA79-3BAABD98AD8B}" type="slidenum">
              <a:rPr lang="en-US" smtClean="0"/>
              <a:t>70</a:t>
            </a:fld>
            <a:endParaRPr lang="en-US"/>
          </a:p>
        </p:txBody>
      </p:sp>
      <p:pic>
        <p:nvPicPr>
          <p:cNvPr id="7" name="Picture 29">
            <a:extLst>
              <a:ext uri="{FF2B5EF4-FFF2-40B4-BE49-F238E27FC236}">
                <a16:creationId xmlns:a16="http://schemas.microsoft.com/office/drawing/2014/main" id="{FF4982F3-6BB7-105B-313E-64297BA037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721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0969"/>
          </a:xfrm>
          <a:solidFill>
            <a:schemeClr val="accent2">
              <a:lumMod val="20000"/>
              <a:lumOff val="80000"/>
            </a:schemeClr>
          </a:solidFill>
        </p:spPr>
        <p:txBody>
          <a:bodyPr vert="horz" wrap="square" lIns="68580" tIns="34290" rIns="68580" bIns="34290" rtlCol="0" anchor="b">
            <a:spAutoFit/>
          </a:bodyPr>
          <a:lstStyle/>
          <a:p>
            <a:pPr algn="ctr"/>
            <a:r>
              <a:rPr lang="en-GB" b="1" dirty="0">
                <a:effectLst/>
              </a:rPr>
              <a:t>Urban Economies - Overview</a:t>
            </a:r>
            <a:endParaRPr lang="en-US" b="1" dirty="0">
              <a:effectLst/>
            </a:endParaRPr>
          </a:p>
        </p:txBody>
      </p:sp>
      <p:sp>
        <p:nvSpPr>
          <p:cNvPr id="3" name="Content Placeholder 2"/>
          <p:cNvSpPr>
            <a:spLocks noGrp="1"/>
          </p:cNvSpPr>
          <p:nvPr>
            <p:ph idx="1"/>
          </p:nvPr>
        </p:nvSpPr>
        <p:spPr>
          <a:xfrm>
            <a:off x="1066800" y="730969"/>
            <a:ext cx="8077200" cy="6127031"/>
          </a:xfrm>
        </p:spPr>
        <p:txBody>
          <a:bodyPr>
            <a:normAutofit/>
          </a:bodyPr>
          <a:lstStyle/>
          <a:p>
            <a:r>
              <a:rPr lang="en-US" sz="2250" b="1" dirty="0">
                <a:solidFill>
                  <a:srgbClr val="0033CC"/>
                </a:solidFill>
                <a:latin typeface="+mj-lt"/>
              </a:rPr>
              <a:t>Competitiveness</a:t>
            </a:r>
            <a:r>
              <a:rPr lang="en-US" sz="2250" dirty="0">
                <a:latin typeface="+mj-lt"/>
              </a:rPr>
              <a:t>: </a:t>
            </a:r>
            <a:r>
              <a:rPr lang="en-US" sz="2250" b="1" dirty="0">
                <a:latin typeface="+mj-lt"/>
              </a:rPr>
              <a:t>to enable business firms and industries  create jobs, raise productivity and increase income of citizens over time. Competitive growth exploits comparative advantage of an area</a:t>
            </a:r>
          </a:p>
          <a:p>
            <a:endParaRPr lang="en-US" sz="2250" b="1" dirty="0">
              <a:latin typeface="+mj-lt"/>
            </a:endParaRPr>
          </a:p>
          <a:p>
            <a:pPr algn="just"/>
            <a:r>
              <a:rPr lang="en-US" sz="2250" b="1" dirty="0">
                <a:solidFill>
                  <a:srgbClr val="0033CC"/>
                </a:solidFill>
                <a:latin typeface="+mj-lt"/>
              </a:rPr>
              <a:t>Productivity: </a:t>
            </a:r>
            <a:r>
              <a:rPr lang="en-US" sz="2250" b="1" dirty="0">
                <a:latin typeface="+mj-lt"/>
              </a:rPr>
              <a:t>to efficiently use available inputs/resources to produce goods and services. This is reflected in level of GDP and GDP per Capita</a:t>
            </a:r>
          </a:p>
          <a:p>
            <a:endParaRPr lang="en-US" sz="2250" dirty="0">
              <a:latin typeface="+mj-lt"/>
            </a:endParaRPr>
          </a:p>
          <a:p>
            <a:r>
              <a:rPr lang="en-US" sz="2250" b="1" dirty="0">
                <a:solidFill>
                  <a:srgbClr val="0033CC"/>
                </a:solidFill>
                <a:latin typeface="+mj-lt"/>
              </a:rPr>
              <a:t>Local Economy: </a:t>
            </a:r>
            <a:r>
              <a:rPr lang="en-US" sz="2250" b="1" dirty="0">
                <a:latin typeface="+mj-lt"/>
              </a:rPr>
              <a:t>activities carried out by dwellers in an areas to earn a living </a:t>
            </a:r>
          </a:p>
        </p:txBody>
      </p:sp>
      <p:pic>
        <p:nvPicPr>
          <p:cNvPr id="4" name="Picture 29">
            <a:extLst>
              <a:ext uri="{FF2B5EF4-FFF2-40B4-BE49-F238E27FC236}">
                <a16:creationId xmlns:a16="http://schemas.microsoft.com/office/drawing/2014/main" id="{99035A62-AE81-E635-2D66-C4929B9B5D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602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4" y="0"/>
            <a:ext cx="9076386"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-Competitiveness</a:t>
            </a:r>
            <a:endParaRPr lang="en-US" sz="4000" b="1" dirty="0">
              <a:effectLs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340109"/>
            <a:ext cx="5135535" cy="4832091"/>
          </a:xfrm>
          <a:prstGeom prst="rect">
            <a:avLst/>
          </a:prstGeom>
          <a:noFill/>
          <a:ln>
            <a:noFill/>
          </a:ln>
        </p:spPr>
      </p:pic>
      <p:sp>
        <p:nvSpPr>
          <p:cNvPr id="5" name="TextBox 4"/>
          <p:cNvSpPr txBox="1"/>
          <p:nvPr/>
        </p:nvSpPr>
        <p:spPr>
          <a:xfrm>
            <a:off x="5135535" y="1681941"/>
            <a:ext cx="4008465" cy="4832092"/>
          </a:xfrm>
          <a:prstGeom prst="rect">
            <a:avLst/>
          </a:prstGeom>
          <a:solidFill>
            <a:srgbClr val="CCFFFF"/>
          </a:solidFill>
        </p:spPr>
        <p:txBody>
          <a:bodyPr wrap="square" rtlCol="0">
            <a:spAutoFit/>
          </a:bodyPr>
          <a:lstStyle/>
          <a:p>
            <a:pPr marL="342900" indent="-342900" algn="just">
              <a:buFont typeface="Arial" panose="020B0604020202020204" pitchFamily="34" charset="0"/>
              <a:buChar char="•"/>
            </a:pPr>
            <a:r>
              <a:rPr lang="en-GB" sz="2800" b="1" dirty="0">
                <a:solidFill>
                  <a:srgbClr val="FF0000"/>
                </a:solidFill>
                <a:latin typeface="+mj-lt"/>
              </a:rPr>
              <a:t>Current urban growth is sprawling  with limited or no control. </a:t>
            </a:r>
          </a:p>
          <a:p>
            <a:pPr marL="342900" indent="-342900" algn="just">
              <a:buFont typeface="Arial" panose="020B0604020202020204" pitchFamily="34" charset="0"/>
              <a:buChar char="•"/>
            </a:pPr>
            <a:r>
              <a:rPr lang="en-GB" sz="2800" b="1" dirty="0">
                <a:latin typeface="+mj-lt"/>
              </a:rPr>
              <a:t>This limits the growth of urban areas basing on comparative advantage, agglomeration and competiveness. </a:t>
            </a:r>
            <a:r>
              <a:rPr lang="en-US" sz="2800" b="1" dirty="0">
                <a:latin typeface="+mj-lt"/>
              </a:rPr>
              <a:t> </a:t>
            </a:r>
          </a:p>
        </p:txBody>
      </p:sp>
    </p:spTree>
    <p:extLst>
      <p:ext uri="{BB962C8B-B14F-4D97-AF65-F5344CB8AC3E}">
        <p14:creationId xmlns:p14="http://schemas.microsoft.com/office/powerpoint/2010/main" val="580626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 Competitiveness: </a:t>
            </a:r>
            <a:endParaRPr lang="en-US" sz="4000" b="1" dirty="0">
              <a:effectLst/>
            </a:endParaRPr>
          </a:p>
        </p:txBody>
      </p:sp>
      <p:pic>
        <p:nvPicPr>
          <p:cNvPr id="10" name="Picture 9"/>
          <p:cNvPicPr/>
          <p:nvPr/>
        </p:nvPicPr>
        <p:blipFill rotWithShape="1">
          <a:blip r:embed="rId2"/>
          <a:srcRect t="4886" r="20146"/>
          <a:stretch/>
        </p:blipFill>
        <p:spPr bwMode="auto">
          <a:xfrm>
            <a:off x="1263814" y="1218789"/>
            <a:ext cx="4802135" cy="398508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7005" y="609600"/>
            <a:ext cx="2766991" cy="2246769"/>
          </a:xfrm>
          <a:prstGeom prst="rect">
            <a:avLst/>
          </a:prstGeom>
          <a:solidFill>
            <a:schemeClr val="accent6">
              <a:lumMod val="20000"/>
              <a:lumOff val="80000"/>
            </a:schemeClr>
          </a:solidFill>
        </p:spPr>
        <p:txBody>
          <a:bodyPr wrap="square" rtlCol="0">
            <a:spAutoFit/>
          </a:bodyPr>
          <a:lstStyle/>
          <a:p>
            <a:pPr algn="just"/>
            <a:r>
              <a:rPr lang="en-US" sz="1400" b="1" dirty="0">
                <a:solidFill>
                  <a:srgbClr val="7030A0"/>
                </a:solidFill>
                <a:latin typeface="+mj-lt"/>
              </a:rPr>
              <a:t>Western</a:t>
            </a:r>
          </a:p>
          <a:p>
            <a:pPr algn="just"/>
            <a:r>
              <a:rPr lang="en-US" sz="1400" b="1" dirty="0">
                <a:solidFill>
                  <a:srgbClr val="FF0000"/>
                </a:solidFill>
                <a:latin typeface="+mj-lt"/>
              </a:rPr>
              <a:t>Hoima-Fort Portal-Kasese oil, Gas &amp; Tourism cluster Industrial zone, </a:t>
            </a:r>
            <a:r>
              <a:rPr lang="en-US" sz="1400" b="1" dirty="0">
                <a:latin typeface="+mj-lt"/>
              </a:rPr>
              <a:t>Presence of oil (including by products) and Gas , Tourism and Recreation related activities with connection to DR. Congo and international community by airport</a:t>
            </a:r>
          </a:p>
        </p:txBody>
      </p:sp>
      <p:sp>
        <p:nvSpPr>
          <p:cNvPr id="4" name="TextBox 3"/>
          <p:cNvSpPr txBox="1"/>
          <p:nvPr/>
        </p:nvSpPr>
        <p:spPr>
          <a:xfrm>
            <a:off x="4085822" y="1237271"/>
            <a:ext cx="2130590" cy="196208"/>
          </a:xfrm>
          <a:prstGeom prst="rect">
            <a:avLst/>
          </a:prstGeom>
          <a:noFill/>
        </p:spPr>
        <p:txBody>
          <a:bodyPr wrap="square" rtlCol="0">
            <a:spAutoFit/>
          </a:bodyPr>
          <a:lstStyle/>
          <a:p>
            <a:endParaRPr lang="en-US" sz="675" dirty="0"/>
          </a:p>
        </p:txBody>
      </p:sp>
      <p:sp>
        <p:nvSpPr>
          <p:cNvPr id="8" name="TextBox 7"/>
          <p:cNvSpPr txBox="1"/>
          <p:nvPr/>
        </p:nvSpPr>
        <p:spPr>
          <a:xfrm>
            <a:off x="3352800" y="4724400"/>
            <a:ext cx="2655717" cy="1815882"/>
          </a:xfrm>
          <a:prstGeom prst="rect">
            <a:avLst/>
          </a:prstGeom>
          <a:solidFill>
            <a:schemeClr val="accent1">
              <a:lumMod val="20000"/>
              <a:lumOff val="80000"/>
            </a:schemeClr>
          </a:solidFill>
        </p:spPr>
        <p:txBody>
          <a:bodyPr wrap="square" rtlCol="0">
            <a:spAutoFit/>
          </a:bodyPr>
          <a:lstStyle/>
          <a:p>
            <a:pPr algn="just"/>
            <a:r>
              <a:rPr lang="en-US" sz="1400" b="1" dirty="0">
                <a:solidFill>
                  <a:srgbClr val="7030A0"/>
                </a:solidFill>
                <a:latin typeface="+mj-lt"/>
              </a:rPr>
              <a:t>Central</a:t>
            </a:r>
          </a:p>
          <a:p>
            <a:pPr algn="just"/>
            <a:r>
              <a:rPr lang="en-US" sz="1400" b="1" dirty="0">
                <a:solidFill>
                  <a:srgbClr val="FF0000"/>
                </a:solidFill>
                <a:latin typeface="+mj-lt"/>
              </a:rPr>
              <a:t>Kampala National Metropolitan economic area: </a:t>
            </a:r>
            <a:r>
              <a:rPr lang="en-US" sz="1400" b="1" dirty="0">
                <a:latin typeface="+mj-lt"/>
              </a:rPr>
              <a:t>Primacy in most fields due to capital city advantages, diverse economy, relative higher value addition economy</a:t>
            </a:r>
            <a:endParaRPr lang="en-US" sz="1400" dirty="0">
              <a:latin typeface="+mj-lt"/>
            </a:endParaRPr>
          </a:p>
        </p:txBody>
      </p:sp>
      <p:sp>
        <p:nvSpPr>
          <p:cNvPr id="16" name="TextBox 15"/>
          <p:cNvSpPr txBox="1"/>
          <p:nvPr/>
        </p:nvSpPr>
        <p:spPr>
          <a:xfrm>
            <a:off x="3144459" y="1200421"/>
            <a:ext cx="2620015" cy="300082"/>
          </a:xfrm>
          <a:prstGeom prst="rect">
            <a:avLst/>
          </a:prstGeom>
          <a:noFill/>
        </p:spPr>
        <p:txBody>
          <a:bodyPr wrap="square" rtlCol="0">
            <a:spAutoFit/>
          </a:bodyPr>
          <a:lstStyle/>
          <a:p>
            <a:r>
              <a:rPr lang="en-US" sz="1350" dirty="0">
                <a:solidFill>
                  <a:srgbClr val="00B050"/>
                </a:solidFill>
                <a:latin typeface="Arial Black" panose="020B0A04020102020204" pitchFamily="34" charset="0"/>
              </a:rPr>
              <a:t>Preferred Situation</a:t>
            </a:r>
          </a:p>
        </p:txBody>
      </p:sp>
      <p:sp>
        <p:nvSpPr>
          <p:cNvPr id="5" name="Rectangle 4"/>
          <p:cNvSpPr/>
          <p:nvPr/>
        </p:nvSpPr>
        <p:spPr>
          <a:xfrm>
            <a:off x="6216412" y="1177958"/>
            <a:ext cx="2209130" cy="2462213"/>
          </a:xfrm>
          <a:prstGeom prst="rect">
            <a:avLst/>
          </a:prstGeom>
          <a:solidFill>
            <a:schemeClr val="accent5">
              <a:lumMod val="20000"/>
              <a:lumOff val="80000"/>
            </a:schemeClr>
          </a:solidFill>
        </p:spPr>
        <p:txBody>
          <a:bodyPr wrap="square">
            <a:spAutoFit/>
          </a:bodyPr>
          <a:lstStyle/>
          <a:p>
            <a:pPr algn="just"/>
            <a:r>
              <a:rPr lang="en-US" sz="1400" b="1" dirty="0">
                <a:solidFill>
                  <a:srgbClr val="7030A0"/>
                </a:solidFill>
                <a:latin typeface="+mj-lt"/>
              </a:rPr>
              <a:t>Northern</a:t>
            </a:r>
          </a:p>
          <a:p>
            <a:pPr algn="just"/>
            <a:r>
              <a:rPr lang="en-US" sz="1400" b="1" dirty="0">
                <a:solidFill>
                  <a:srgbClr val="FF0000"/>
                </a:solidFill>
                <a:latin typeface="+mj-lt"/>
              </a:rPr>
              <a:t>Northern Uganda Agriculture Cluster: </a:t>
            </a:r>
            <a:r>
              <a:rPr lang="en-US" sz="1400" b="1" dirty="0">
                <a:latin typeface="+mj-lt"/>
              </a:rPr>
              <a:t>Hub for Agriculture in the north of Uganda. Focused on agro processing and light industries and export to Southern Sudan and North – Western DR. Congo</a:t>
            </a:r>
          </a:p>
        </p:txBody>
      </p:sp>
      <p:sp>
        <p:nvSpPr>
          <p:cNvPr id="21" name="TextBox 20"/>
          <p:cNvSpPr txBox="1"/>
          <p:nvPr/>
        </p:nvSpPr>
        <p:spPr>
          <a:xfrm>
            <a:off x="6096000" y="3925431"/>
            <a:ext cx="2655716" cy="1815882"/>
          </a:xfrm>
          <a:prstGeom prst="rect">
            <a:avLst/>
          </a:prstGeom>
          <a:solidFill>
            <a:schemeClr val="bg1">
              <a:lumMod val="95000"/>
            </a:schemeClr>
          </a:solidFill>
        </p:spPr>
        <p:txBody>
          <a:bodyPr wrap="square" rtlCol="0">
            <a:spAutoFit/>
          </a:bodyPr>
          <a:lstStyle/>
          <a:p>
            <a:pPr algn="just"/>
            <a:r>
              <a:rPr lang="en-US" sz="1400" b="1" dirty="0">
                <a:solidFill>
                  <a:srgbClr val="7030A0"/>
                </a:solidFill>
                <a:latin typeface="+mj-lt"/>
              </a:rPr>
              <a:t>Eastern</a:t>
            </a:r>
          </a:p>
          <a:p>
            <a:pPr algn="just"/>
            <a:r>
              <a:rPr lang="en-US" sz="1400" b="1" dirty="0">
                <a:solidFill>
                  <a:srgbClr val="FF0000"/>
                </a:solidFill>
                <a:latin typeface="+mj-lt"/>
              </a:rPr>
              <a:t>Mbale – Tororo Industrial Processing and Trading zone: </a:t>
            </a:r>
          </a:p>
          <a:p>
            <a:pPr algn="just"/>
            <a:r>
              <a:rPr lang="en-US" sz="1400" b="1" dirty="0">
                <a:latin typeface="+mj-lt"/>
              </a:rPr>
              <a:t>Industrial zone(agro), Rich   Agricultural hinterland, trading and logistical services due to Link to Kenya, high urban densification.</a:t>
            </a:r>
            <a:endParaRPr lang="en-US" sz="1400" dirty="0">
              <a:latin typeface="+mj-lt"/>
            </a:endParaRPr>
          </a:p>
        </p:txBody>
      </p:sp>
      <p:cxnSp>
        <p:nvCxnSpPr>
          <p:cNvPr id="36" name="Straight Arrow Connector 35"/>
          <p:cNvCxnSpPr>
            <a:cxnSpLocks/>
          </p:cNvCxnSpPr>
          <p:nvPr/>
        </p:nvCxnSpPr>
        <p:spPr>
          <a:xfrm flipH="1" flipV="1">
            <a:off x="5230419" y="3699484"/>
            <a:ext cx="886736" cy="265867"/>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6347" y="4935141"/>
            <a:ext cx="2438164" cy="1846659"/>
          </a:xfrm>
          <a:prstGeom prst="rect">
            <a:avLst/>
          </a:prstGeom>
          <a:solidFill>
            <a:srgbClr val="FFC000"/>
          </a:solidFill>
        </p:spPr>
        <p:txBody>
          <a:bodyPr wrap="square" rtlCol="0">
            <a:spAutoFit/>
          </a:bodyPr>
          <a:lstStyle/>
          <a:p>
            <a:pPr algn="just"/>
            <a:r>
              <a:rPr lang="en-US" sz="1400" b="1" dirty="0">
                <a:solidFill>
                  <a:srgbClr val="7030A0"/>
                </a:solidFill>
                <a:latin typeface="+mj-lt"/>
              </a:rPr>
              <a:t>Western</a:t>
            </a:r>
          </a:p>
          <a:p>
            <a:pPr algn="just"/>
            <a:r>
              <a:rPr lang="en-US" sz="1400" b="1" dirty="0">
                <a:solidFill>
                  <a:srgbClr val="FF0000"/>
                </a:solidFill>
                <a:latin typeface="+mj-lt"/>
              </a:rPr>
              <a:t>Mbarara - Kabale regional trading corridor: </a:t>
            </a:r>
            <a:r>
              <a:rPr lang="en-US" sz="1400" b="1" dirty="0">
                <a:latin typeface="+mj-lt"/>
              </a:rPr>
              <a:t>industry zone,  presence of minerals(e.g. gold, mica) with good connection to Rwanda and DR. Congo</a:t>
            </a:r>
          </a:p>
          <a:p>
            <a:endParaRPr lang="en-US" sz="1600" dirty="0">
              <a:latin typeface="+mj-lt"/>
            </a:endParaRPr>
          </a:p>
        </p:txBody>
      </p:sp>
      <p:cxnSp>
        <p:nvCxnSpPr>
          <p:cNvPr id="9" name="Straight Arrow Connector 8"/>
          <p:cNvCxnSpPr/>
          <p:nvPr/>
        </p:nvCxnSpPr>
        <p:spPr>
          <a:xfrm flipH="1">
            <a:off x="4356279" y="1323833"/>
            <a:ext cx="1860133" cy="924336"/>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55713" y="2016349"/>
            <a:ext cx="173865" cy="569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4433553" y="3875592"/>
            <a:ext cx="20913" cy="84880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614510" y="4392502"/>
            <a:ext cx="698581" cy="54263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3000875" y="2763575"/>
            <a:ext cx="698581" cy="40221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74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2" y="0"/>
            <a:ext cx="9096099"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 Competitiveness</a:t>
            </a:r>
            <a:endParaRPr lang="en-US" sz="4000" b="1" dirty="0">
              <a:effectLst/>
            </a:endParaRPr>
          </a:p>
        </p:txBody>
      </p:sp>
      <p:sp>
        <p:nvSpPr>
          <p:cNvPr id="4" name="TextBox 3"/>
          <p:cNvSpPr txBox="1"/>
          <p:nvPr/>
        </p:nvSpPr>
        <p:spPr>
          <a:xfrm>
            <a:off x="1066800" y="685800"/>
            <a:ext cx="8077200" cy="6494085"/>
          </a:xfrm>
          <a:prstGeom prst="rect">
            <a:avLst/>
          </a:prstGeom>
          <a:noFill/>
        </p:spPr>
        <p:txBody>
          <a:bodyPr wrap="square" rtlCol="0">
            <a:spAutoFit/>
          </a:bodyPr>
          <a:lstStyle/>
          <a:p>
            <a:pPr algn="just"/>
            <a:r>
              <a:rPr lang="en-US" sz="1600" b="1" dirty="0">
                <a:solidFill>
                  <a:srgbClr val="7030A0"/>
                </a:solidFill>
                <a:latin typeface="+mj-lt"/>
              </a:rPr>
              <a:t>Cities: </a:t>
            </a:r>
            <a:r>
              <a:rPr lang="en-US" sz="1600" b="1" dirty="0">
                <a:latin typeface="+mj-lt"/>
              </a:rPr>
              <a:t>regional administrative/commercial urban centres in their region: centres of urban densification based on comparative advantage; planned industrial parks and relatively good road connections</a:t>
            </a:r>
          </a:p>
          <a:p>
            <a:pPr algn="just"/>
            <a:r>
              <a:rPr lang="en-US" sz="1600" b="1" dirty="0">
                <a:solidFill>
                  <a:srgbClr val="7030A0"/>
                </a:solidFill>
                <a:latin typeface="+mj-lt"/>
              </a:rPr>
              <a:t>Municipalities:</a:t>
            </a:r>
            <a:r>
              <a:rPr lang="en-GB" sz="1600" b="1" dirty="0">
                <a:latin typeface="+mj-lt"/>
              </a:rPr>
              <a:t>All municipalities are major administrative/commercial centres for the respective districts: </a:t>
            </a:r>
            <a:r>
              <a:rPr lang="en-US" sz="1600" b="1" dirty="0">
                <a:latin typeface="+mj-lt"/>
              </a:rPr>
              <a:t>providing administrative, commercial, financial, education, and major government and public services in their respective localities; located in abundant food production areas. </a:t>
            </a:r>
          </a:p>
          <a:p>
            <a:pPr algn="just"/>
            <a:r>
              <a:rPr lang="en-US" sz="1600" b="1" dirty="0">
                <a:solidFill>
                  <a:srgbClr val="7030A0"/>
                </a:solidFill>
                <a:latin typeface="+mj-lt"/>
              </a:rPr>
              <a:t>Town Council</a:t>
            </a:r>
            <a:r>
              <a:rPr lang="en-US" sz="1600" dirty="0">
                <a:solidFill>
                  <a:srgbClr val="7030A0"/>
                </a:solidFill>
                <a:latin typeface="+mj-lt"/>
              </a:rPr>
              <a:t>: </a:t>
            </a:r>
            <a:r>
              <a:rPr lang="en-US" sz="1600" b="1" dirty="0">
                <a:latin typeface="+mj-lt"/>
              </a:rPr>
              <a:t>Administrative centre; market centres of agriculture hinterland</a:t>
            </a:r>
          </a:p>
          <a:p>
            <a:pPr algn="just"/>
            <a:endParaRPr lang="en-US" sz="1600" dirty="0">
              <a:latin typeface="+mj-lt"/>
            </a:endParaRPr>
          </a:p>
          <a:p>
            <a:pPr algn="just"/>
            <a:r>
              <a:rPr lang="en-GB" sz="1600" b="1" dirty="0">
                <a:solidFill>
                  <a:srgbClr val="FF0000"/>
                </a:solidFill>
                <a:latin typeface="+mj-lt"/>
              </a:rPr>
              <a:t>Challenges </a:t>
            </a:r>
            <a:endParaRPr lang="en-US" sz="1600" dirty="0">
              <a:solidFill>
                <a:srgbClr val="FF0000"/>
              </a:solidFill>
              <a:latin typeface="+mj-lt"/>
            </a:endParaRPr>
          </a:p>
          <a:p>
            <a:pPr marL="214313" indent="-214313" algn="just">
              <a:buFont typeface="Arial" panose="020B0604020202020204" pitchFamily="34" charset="0"/>
              <a:buChar char="•"/>
            </a:pPr>
            <a:r>
              <a:rPr lang="en-US" sz="1600" b="1" dirty="0">
                <a:latin typeface="+mj-lt"/>
              </a:rPr>
              <a:t>National level and local level urban Sprawl growth and low population densities hence limiting agglomeration effects, economies of scale and economic transformation.</a:t>
            </a:r>
          </a:p>
          <a:p>
            <a:pPr marL="214313" indent="-214313" algn="just">
              <a:buFont typeface="Arial" panose="020B0604020202020204" pitchFamily="34" charset="0"/>
              <a:buChar char="•"/>
            </a:pPr>
            <a:r>
              <a:rPr lang="en-US" sz="1600" b="1" dirty="0">
                <a:latin typeface="+mj-lt"/>
              </a:rPr>
              <a:t>Limited exploitation of the comparative opportunity and competitiveness in the regions.</a:t>
            </a:r>
          </a:p>
          <a:p>
            <a:pPr marL="214313" indent="-214313" algn="just">
              <a:buFont typeface="Arial" panose="020B0604020202020204" pitchFamily="34" charset="0"/>
              <a:buChar char="•"/>
            </a:pPr>
            <a:r>
              <a:rPr lang="en-US" sz="1600" b="1" dirty="0">
                <a:latin typeface="+mj-lt"/>
              </a:rPr>
              <a:t>Inadequate integrated connectivity: intercity and intra city and regional (connection to other countries) connections. </a:t>
            </a:r>
          </a:p>
          <a:p>
            <a:pPr algn="just"/>
            <a:r>
              <a:rPr lang="en-US" sz="1600" b="1" dirty="0">
                <a:latin typeface="+mj-lt"/>
              </a:rPr>
              <a:t> </a:t>
            </a:r>
            <a:r>
              <a:rPr lang="en-US" sz="1600" b="1" dirty="0">
                <a:solidFill>
                  <a:srgbClr val="FF0000"/>
                </a:solidFill>
                <a:latin typeface="+mj-lt"/>
              </a:rPr>
              <a:t>Implication</a:t>
            </a:r>
            <a:endParaRPr lang="en-US" sz="1600" dirty="0">
              <a:solidFill>
                <a:srgbClr val="FF0000"/>
              </a:solidFill>
              <a:latin typeface="+mj-lt"/>
            </a:endParaRPr>
          </a:p>
          <a:p>
            <a:pPr algn="just"/>
            <a:r>
              <a:rPr lang="en-GB" sz="1600" b="1" dirty="0">
                <a:latin typeface="+mj-lt"/>
              </a:rPr>
              <a:t>limited exploitation of the comparative advantages in the different cities and hence limit their competitiveness, optimum resource utilization, contribution to GDP and their full contribution to economic development and prosperity. </a:t>
            </a:r>
            <a:endParaRPr lang="en-US" sz="1600" b="1" dirty="0">
              <a:latin typeface="+mj-lt"/>
            </a:endParaRPr>
          </a:p>
          <a:p>
            <a:pPr algn="just"/>
            <a:r>
              <a:rPr lang="en-GB" sz="1600" dirty="0">
                <a:latin typeface="+mj-lt"/>
              </a:rPr>
              <a:t> </a:t>
            </a:r>
            <a:r>
              <a:rPr lang="en-GB" sz="1600" b="1" dirty="0">
                <a:solidFill>
                  <a:srgbClr val="FF0000"/>
                </a:solidFill>
                <a:latin typeface="+mj-lt"/>
              </a:rPr>
              <a:t>Recommendation</a:t>
            </a:r>
            <a:endParaRPr lang="en-US" sz="1600" dirty="0">
              <a:solidFill>
                <a:srgbClr val="FF0000"/>
              </a:solidFill>
              <a:latin typeface="+mj-lt"/>
            </a:endParaRPr>
          </a:p>
          <a:p>
            <a:pPr algn="just"/>
            <a:r>
              <a:rPr lang="en-GB" sz="1600" b="1" dirty="0">
                <a:latin typeface="+mj-lt"/>
              </a:rPr>
              <a:t>Promote Compaction, densification and connectivity of urban areas, to reduce cost of services, cost of market access and enable exploitation of economies of scale and agglomeration, hence making urban centres more competitive.  </a:t>
            </a:r>
            <a:endParaRPr lang="en-US" sz="1600" b="1" dirty="0">
              <a:latin typeface="+mj-lt"/>
            </a:endParaRPr>
          </a:p>
          <a:p>
            <a:pPr algn="just"/>
            <a:endParaRPr lang="en-US" sz="1600" dirty="0">
              <a:latin typeface="+mj-lt"/>
            </a:endParaRPr>
          </a:p>
        </p:txBody>
      </p:sp>
      <p:pic>
        <p:nvPicPr>
          <p:cNvPr id="5" name="Picture 29">
            <a:extLst>
              <a:ext uri="{FF2B5EF4-FFF2-40B4-BE49-F238E27FC236}">
                <a16:creationId xmlns:a16="http://schemas.microsoft.com/office/drawing/2014/main" id="{99B255FC-08AA-38E8-113C-FCB5BB988F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631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 Productivity</a:t>
            </a:r>
            <a:endParaRPr lang="en-US" sz="4000" b="1" dirty="0">
              <a:effectLst/>
            </a:endParaRPr>
          </a:p>
        </p:txBody>
      </p:sp>
      <p:graphicFrame>
        <p:nvGraphicFramePr>
          <p:cNvPr id="4" name="Chart 3"/>
          <p:cNvGraphicFramePr/>
          <p:nvPr>
            <p:extLst>
              <p:ext uri="{D42A27DB-BD31-4B8C-83A1-F6EECF244321}">
                <p14:modId xmlns:p14="http://schemas.microsoft.com/office/powerpoint/2010/main" val="3986916278"/>
              </p:ext>
            </p:extLst>
          </p:nvPr>
        </p:nvGraphicFramePr>
        <p:xfrm>
          <a:off x="0" y="914400"/>
          <a:ext cx="4920444" cy="43435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800600" y="685800"/>
            <a:ext cx="4343400" cy="6494085"/>
          </a:xfrm>
          <a:prstGeom prst="rect">
            <a:avLst/>
          </a:prstGeom>
          <a:solidFill>
            <a:schemeClr val="accent1">
              <a:lumMod val="20000"/>
              <a:lumOff val="80000"/>
            </a:schemeClr>
          </a:solidFill>
        </p:spPr>
        <p:txBody>
          <a:bodyPr wrap="square" rtlCol="0">
            <a:spAutoFit/>
          </a:bodyPr>
          <a:lstStyle/>
          <a:p>
            <a:pPr marL="171450" indent="-171450" algn="just">
              <a:buFont typeface="Arial" panose="020B0604020202020204" pitchFamily="34" charset="0"/>
              <a:buChar char="•"/>
            </a:pPr>
            <a:endParaRPr lang="en-GB" sz="1600" b="1" dirty="0">
              <a:latin typeface="+mj-lt"/>
            </a:endParaRPr>
          </a:p>
          <a:p>
            <a:pPr marL="171450" indent="-171450" algn="just">
              <a:buFont typeface="Arial" panose="020B0604020202020204" pitchFamily="34" charset="0"/>
              <a:buChar char="•"/>
            </a:pPr>
            <a:r>
              <a:rPr lang="en-GB" sz="1600" b="1" dirty="0">
                <a:latin typeface="+mj-lt"/>
              </a:rPr>
              <a:t>Urban areas are engines of growth of national economies. </a:t>
            </a:r>
          </a:p>
          <a:p>
            <a:pPr marL="171450" indent="-171450" algn="just">
              <a:buFont typeface="Arial" panose="020B0604020202020204" pitchFamily="34" charset="0"/>
              <a:buChar char="•"/>
            </a:pPr>
            <a:endParaRPr lang="en-GB" sz="1600" b="1" dirty="0">
              <a:latin typeface="+mj-lt"/>
            </a:endParaRPr>
          </a:p>
          <a:p>
            <a:pPr marL="171450" indent="-171450" algn="just">
              <a:buFont typeface="Arial" panose="020B0604020202020204" pitchFamily="34" charset="0"/>
              <a:buChar char="•"/>
            </a:pPr>
            <a:r>
              <a:rPr lang="en-GB" sz="1600" b="1" dirty="0">
                <a:latin typeface="+mj-lt"/>
              </a:rPr>
              <a:t>The value of concentration in urban areas leads to increased productivity and job creation, especially in services and manufacturing sectors and hence higher GDP. </a:t>
            </a:r>
          </a:p>
          <a:p>
            <a:pPr marL="171450" indent="-171450" algn="just">
              <a:buFont typeface="Arial" panose="020B0604020202020204" pitchFamily="34" charset="0"/>
              <a:buChar char="•"/>
            </a:pPr>
            <a:endParaRPr lang="en-GB" sz="1600" b="1" dirty="0">
              <a:latin typeface="+mj-lt"/>
            </a:endParaRPr>
          </a:p>
          <a:p>
            <a:pPr marL="171450" indent="-171450" algn="just">
              <a:buFont typeface="Arial" panose="020B0604020202020204" pitchFamily="34" charset="0"/>
              <a:buChar char="•"/>
            </a:pPr>
            <a:r>
              <a:rPr lang="en-GB" sz="1600" b="1" dirty="0">
                <a:latin typeface="+mj-lt"/>
              </a:rPr>
              <a:t>E.g. urban areas constitute 55% of the world’s population, and generate about 80% of the world’s gross domestic product (world bank). </a:t>
            </a:r>
            <a:endParaRPr lang="en-US" sz="1600" b="1" dirty="0">
              <a:latin typeface="+mj-lt"/>
            </a:endParaRPr>
          </a:p>
          <a:p>
            <a:pPr marL="171450" indent="-171450" algn="just">
              <a:buFont typeface="Arial" panose="020B0604020202020204" pitchFamily="34" charset="0"/>
              <a:buChar char="•"/>
            </a:pPr>
            <a:r>
              <a:rPr lang="en-GB" sz="1600" b="1" dirty="0">
                <a:latin typeface="+mj-lt"/>
              </a:rPr>
              <a:t> </a:t>
            </a:r>
            <a:endParaRPr lang="en-US" sz="1600" b="1" dirty="0">
              <a:latin typeface="+mj-lt"/>
            </a:endParaRPr>
          </a:p>
          <a:p>
            <a:pPr marL="171450" indent="-171450" algn="just">
              <a:buFont typeface="Arial" panose="020B0604020202020204" pitchFamily="34" charset="0"/>
              <a:buChar char="•"/>
            </a:pPr>
            <a:r>
              <a:rPr lang="en-GB" sz="1600" b="1" dirty="0">
                <a:latin typeface="+mj-lt"/>
              </a:rPr>
              <a:t>In Uganda, urban areas account for 70% of non-agricultural GDP and provided 36% of overall job growth between 2001-2010(GOU)</a:t>
            </a:r>
          </a:p>
          <a:p>
            <a:pPr marL="171450" indent="-171450" algn="just">
              <a:buFont typeface="Arial" panose="020B0604020202020204" pitchFamily="34" charset="0"/>
              <a:buChar char="•"/>
            </a:pPr>
            <a:endParaRPr lang="en-GB" sz="1600" b="1" dirty="0">
              <a:latin typeface="+mj-lt"/>
            </a:endParaRPr>
          </a:p>
          <a:p>
            <a:pPr marL="171450" indent="-171450" algn="just">
              <a:buFont typeface="Arial" panose="020B0604020202020204" pitchFamily="34" charset="0"/>
              <a:buChar char="•"/>
            </a:pPr>
            <a:r>
              <a:rPr lang="en-GB" sz="1600" b="1" dirty="0">
                <a:latin typeface="+mj-lt"/>
              </a:rPr>
              <a:t>GKMA houses 10% of the population, generate 33%  of the national GDP, has 46% of the formal sector workers, 70% of the manufacturing firms, (World Bank), yet this area is only 3% of the total land cover of Uganda.</a:t>
            </a:r>
            <a:endParaRPr lang="en-US" sz="1600" b="1" dirty="0">
              <a:latin typeface="+mj-lt"/>
            </a:endParaRPr>
          </a:p>
        </p:txBody>
      </p:sp>
      <p:pic>
        <p:nvPicPr>
          <p:cNvPr id="5" name="Picture 29">
            <a:extLst>
              <a:ext uri="{FF2B5EF4-FFF2-40B4-BE49-F238E27FC236}">
                <a16:creationId xmlns:a16="http://schemas.microsoft.com/office/drawing/2014/main" id="{5879B866-D6FD-7966-DD78-D8EE98348A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343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 Productivity</a:t>
            </a:r>
            <a:endParaRPr lang="en-US" sz="4000" b="1" dirty="0">
              <a:effectLst/>
            </a:endParaRPr>
          </a:p>
        </p:txBody>
      </p:sp>
      <p:graphicFrame>
        <p:nvGraphicFramePr>
          <p:cNvPr id="6" name="Chart 5"/>
          <p:cNvGraphicFramePr/>
          <p:nvPr>
            <p:extLst>
              <p:ext uri="{D42A27DB-BD31-4B8C-83A1-F6EECF244321}">
                <p14:modId xmlns:p14="http://schemas.microsoft.com/office/powerpoint/2010/main" val="59693645"/>
              </p:ext>
            </p:extLst>
          </p:nvPr>
        </p:nvGraphicFramePr>
        <p:xfrm>
          <a:off x="0" y="1243615"/>
          <a:ext cx="9144000" cy="45876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123928"/>
            <a:ext cx="9144000" cy="657872"/>
          </a:xfrm>
          <a:prstGeom prst="rect">
            <a:avLst/>
          </a:prstGeom>
          <a:solidFill>
            <a:srgbClr val="FFFFFF"/>
          </a:solidFill>
        </p:spPr>
        <p:txBody>
          <a:bodyPr wrap="square" rtlCol="0">
            <a:spAutoFit/>
          </a:bodyPr>
          <a:lstStyle/>
          <a:p>
            <a:endParaRPr lang="en-US" sz="900" b="1" dirty="0">
              <a:latin typeface="+mj-lt"/>
            </a:endParaRPr>
          </a:p>
          <a:p>
            <a:r>
              <a:rPr lang="en-US" sz="1500" b="1" dirty="0">
                <a:solidFill>
                  <a:srgbClr val="FF0000"/>
                </a:solidFill>
                <a:latin typeface="+mj-lt"/>
              </a:rPr>
              <a:t>Contributions to 80% of GDP: </a:t>
            </a:r>
            <a:r>
              <a:rPr lang="en-US" sz="1500" b="1" dirty="0">
                <a:latin typeface="+mj-lt"/>
              </a:rPr>
              <a:t>Central 59%; Eastern 8.5 Northern: 2.8%; Western:10.2%</a:t>
            </a:r>
          </a:p>
          <a:p>
            <a:endParaRPr lang="en-US" sz="1275" b="1" dirty="0">
              <a:latin typeface="+mj-lt"/>
            </a:endParaRPr>
          </a:p>
        </p:txBody>
      </p:sp>
      <p:sp>
        <p:nvSpPr>
          <p:cNvPr id="8" name="TextBox 7"/>
          <p:cNvSpPr txBox="1"/>
          <p:nvPr/>
        </p:nvSpPr>
        <p:spPr>
          <a:xfrm>
            <a:off x="770264" y="654323"/>
            <a:ext cx="8388976" cy="323165"/>
          </a:xfrm>
          <a:prstGeom prst="rect">
            <a:avLst/>
          </a:prstGeom>
          <a:noFill/>
        </p:spPr>
        <p:txBody>
          <a:bodyPr wrap="square" rtlCol="0">
            <a:spAutoFit/>
          </a:bodyPr>
          <a:lstStyle/>
          <a:p>
            <a:r>
              <a:rPr lang="en-GB" sz="1500" b="1" dirty="0">
                <a:latin typeface="+mj-lt"/>
              </a:rPr>
              <a:t>GDP Contributions and per Capita for the Top Twenty - Five Districts by Region </a:t>
            </a:r>
            <a:endParaRPr lang="en-US" sz="1500" dirty="0">
              <a:latin typeface="+mj-lt"/>
            </a:endParaRPr>
          </a:p>
        </p:txBody>
      </p:sp>
      <p:sp>
        <p:nvSpPr>
          <p:cNvPr id="3" name="TextBox 2"/>
          <p:cNvSpPr txBox="1"/>
          <p:nvPr/>
        </p:nvSpPr>
        <p:spPr>
          <a:xfrm>
            <a:off x="241479" y="5241225"/>
            <a:ext cx="1960808" cy="265457"/>
          </a:xfrm>
          <a:prstGeom prst="rect">
            <a:avLst/>
          </a:prstGeom>
          <a:noFill/>
        </p:spPr>
        <p:txBody>
          <a:bodyPr wrap="square" rtlCol="0">
            <a:spAutoFit/>
          </a:bodyPr>
          <a:lstStyle/>
          <a:p>
            <a:r>
              <a:rPr lang="en-US" sz="1125" dirty="0"/>
              <a:t>Source: USAID</a:t>
            </a:r>
          </a:p>
        </p:txBody>
      </p:sp>
    </p:spTree>
    <p:extLst>
      <p:ext uri="{BB962C8B-B14F-4D97-AF65-F5344CB8AC3E}">
        <p14:creationId xmlns:p14="http://schemas.microsoft.com/office/powerpoint/2010/main" val="1096130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 Productivity</a:t>
            </a:r>
            <a:endParaRPr lang="en-US" sz="4000" b="1" dirty="0">
              <a:effectLst/>
            </a:endParaRPr>
          </a:p>
        </p:txBody>
      </p:sp>
      <p:graphicFrame>
        <p:nvGraphicFramePr>
          <p:cNvPr id="4" name="Chart 3"/>
          <p:cNvGraphicFramePr/>
          <p:nvPr>
            <p:extLst>
              <p:ext uri="{D42A27DB-BD31-4B8C-83A1-F6EECF244321}">
                <p14:modId xmlns:p14="http://schemas.microsoft.com/office/powerpoint/2010/main" val="3572942373"/>
              </p:ext>
            </p:extLst>
          </p:nvPr>
        </p:nvGraphicFramePr>
        <p:xfrm>
          <a:off x="0" y="1458532"/>
          <a:ext cx="5857527" cy="41802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857527" y="684803"/>
            <a:ext cx="3271233" cy="5847755"/>
          </a:xfrm>
          <a:prstGeom prst="rect">
            <a:avLst/>
          </a:prstGeom>
          <a:solidFill>
            <a:srgbClr val="00FFFF"/>
          </a:solidFill>
        </p:spPr>
        <p:txBody>
          <a:bodyPr wrap="square" rtlCol="0">
            <a:spAutoFit/>
          </a:bodyPr>
          <a:lstStyle/>
          <a:p>
            <a:pPr algn="just"/>
            <a:r>
              <a:rPr lang="en-US" sz="1700" b="1" dirty="0">
                <a:latin typeface="+mj-lt"/>
              </a:rPr>
              <a:t>Cities: Districts which housed current cities - 40% </a:t>
            </a:r>
          </a:p>
          <a:p>
            <a:pPr marL="214313" indent="-214313" algn="just">
              <a:buFont typeface="Arial" panose="020B0604020202020204" pitchFamily="34" charset="0"/>
              <a:buChar char="•"/>
            </a:pPr>
            <a:r>
              <a:rPr lang="en-US" sz="1700" b="1" dirty="0">
                <a:latin typeface="+mj-lt"/>
              </a:rPr>
              <a:t>All the districts which formerly housed the cities were among the top twenty – five districts </a:t>
            </a:r>
          </a:p>
          <a:p>
            <a:pPr marL="214313" indent="-214313" algn="just">
              <a:buFont typeface="Arial" panose="020B0604020202020204" pitchFamily="34" charset="0"/>
              <a:buChar char="•"/>
            </a:pPr>
            <a:r>
              <a:rPr lang="en-US" sz="1700" b="1" dirty="0">
                <a:solidFill>
                  <a:srgbClr val="FF0000"/>
                </a:solidFill>
                <a:latin typeface="+mj-lt"/>
              </a:rPr>
              <a:t>13 municipalities; Kira, Nansana and Makindye Ssabagabo in Wakiso district; Lugazi and Njeru in Buikwe district; Mubende, headquarter for Mubenda district; Tororo, headquarter for Tororo district; Iganga, headquarter for Iganga district, Ntungamo, headquarter for Ntungamo district; and Masindi, headquarter for Masindi district. </a:t>
            </a:r>
          </a:p>
          <a:p>
            <a:pPr marL="214313" indent="-214313" algn="just">
              <a:buFont typeface="Arial" panose="020B0604020202020204" pitchFamily="34" charset="0"/>
              <a:buChar char="•"/>
            </a:pPr>
            <a:r>
              <a:rPr lang="en-US" sz="1700" b="1" dirty="0">
                <a:latin typeface="+mj-lt"/>
              </a:rPr>
              <a:t>47 Town Councils located in 25 districts out of the 136.</a:t>
            </a:r>
          </a:p>
        </p:txBody>
      </p:sp>
      <p:pic>
        <p:nvPicPr>
          <p:cNvPr id="6" name="Picture 29">
            <a:extLst>
              <a:ext uri="{FF2B5EF4-FFF2-40B4-BE49-F238E27FC236}">
                <a16:creationId xmlns:a16="http://schemas.microsoft.com/office/drawing/2014/main" id="{7C623CAA-6497-ECCF-18E7-C56E99679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789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2" y="0"/>
            <a:ext cx="9102859" cy="684803"/>
          </a:xfrm>
          <a:solidFill>
            <a:schemeClr val="accent2">
              <a:lumMod val="20000"/>
              <a:lumOff val="80000"/>
            </a:schemeClr>
          </a:solidFill>
        </p:spPr>
        <p:txBody>
          <a:bodyPr vert="horz" wrap="square" lIns="68580" tIns="34290" rIns="68580" bIns="34290" rtlCol="0" anchor="b">
            <a:spAutoFit/>
          </a:bodyPr>
          <a:lstStyle/>
          <a:p>
            <a:r>
              <a:rPr lang="en-GB" sz="4000" b="1" dirty="0">
                <a:effectLst/>
              </a:rPr>
              <a:t>Urban Economies - Productivity</a:t>
            </a:r>
            <a:endParaRPr lang="en-US" sz="4000" b="1" dirty="0">
              <a:effectLst/>
            </a:endParaRPr>
          </a:p>
        </p:txBody>
      </p:sp>
      <p:sp>
        <p:nvSpPr>
          <p:cNvPr id="3" name="Content Placeholder 2"/>
          <p:cNvSpPr>
            <a:spLocks noGrp="1"/>
          </p:cNvSpPr>
          <p:nvPr>
            <p:ph idx="1"/>
          </p:nvPr>
        </p:nvSpPr>
        <p:spPr>
          <a:xfrm>
            <a:off x="990600" y="838200"/>
            <a:ext cx="8153400" cy="5939599"/>
          </a:xfrm>
        </p:spPr>
        <p:txBody>
          <a:bodyPr>
            <a:noAutofit/>
          </a:bodyPr>
          <a:lstStyle/>
          <a:p>
            <a:pPr marL="0" indent="0" algn="just">
              <a:buNone/>
            </a:pPr>
            <a:r>
              <a:rPr lang="en-US" sz="1800" b="1" dirty="0">
                <a:solidFill>
                  <a:srgbClr val="FF0000"/>
                </a:solidFill>
                <a:latin typeface="+mj-lt"/>
              </a:rPr>
              <a:t>Challenges</a:t>
            </a:r>
            <a:endParaRPr lang="en-US" sz="1800" dirty="0">
              <a:solidFill>
                <a:srgbClr val="FF0000"/>
              </a:solidFill>
              <a:latin typeface="+mj-lt"/>
            </a:endParaRPr>
          </a:p>
          <a:p>
            <a:pPr algn="just">
              <a:spcBef>
                <a:spcPts val="0"/>
              </a:spcBef>
            </a:pPr>
            <a:r>
              <a:rPr lang="en-US" sz="1800" b="1" dirty="0">
                <a:latin typeface="+mj-lt"/>
              </a:rPr>
              <a:t>Economic growth is skewed to the central region which contributed about 60% to 80% of the GDP. Economic growth is further skewed to GKMA which contributes about 40%.</a:t>
            </a:r>
          </a:p>
          <a:p>
            <a:pPr algn="just">
              <a:spcBef>
                <a:spcPts val="0"/>
              </a:spcBef>
            </a:pPr>
            <a:r>
              <a:rPr lang="en-US" sz="1800" b="1" dirty="0">
                <a:latin typeface="+mj-lt"/>
              </a:rPr>
              <a:t>Low level of productivity as indicated by the per capita, with only three cities, five municipalities and 17 town councils located in districts with GDP per capita above USD. 1000. </a:t>
            </a:r>
          </a:p>
          <a:p>
            <a:pPr marL="0" indent="0" algn="just">
              <a:spcBef>
                <a:spcPts val="0"/>
              </a:spcBef>
              <a:buNone/>
            </a:pPr>
            <a:r>
              <a:rPr lang="en-US" sz="1800" b="1" dirty="0">
                <a:solidFill>
                  <a:srgbClr val="FF0000"/>
                </a:solidFill>
                <a:latin typeface="+mj-lt"/>
              </a:rPr>
              <a:t>Implications</a:t>
            </a:r>
            <a:endParaRPr lang="en-US" sz="1800" dirty="0">
              <a:solidFill>
                <a:srgbClr val="FF0000"/>
              </a:solidFill>
              <a:latin typeface="+mj-lt"/>
            </a:endParaRPr>
          </a:p>
          <a:p>
            <a:pPr algn="just">
              <a:spcBef>
                <a:spcPts val="0"/>
              </a:spcBef>
            </a:pPr>
            <a:r>
              <a:rPr lang="en-US" sz="1800" b="1" dirty="0">
                <a:latin typeface="+mj-lt"/>
              </a:rPr>
              <a:t>Development and growth will concentrate in the relatively developed areas straining the limited resources and resulting into diseconomies of scale(e.g. traffic jams), slowing growth and development in these areas. </a:t>
            </a:r>
          </a:p>
          <a:p>
            <a:pPr algn="just">
              <a:spcBef>
                <a:spcPts val="0"/>
              </a:spcBef>
            </a:pPr>
            <a:r>
              <a:rPr lang="en-US" sz="1800" b="1" dirty="0">
                <a:latin typeface="+mj-lt"/>
              </a:rPr>
              <a:t>Other areas will remain underdeveloped, limiting their full potential</a:t>
            </a:r>
          </a:p>
          <a:p>
            <a:pPr marL="0" indent="0" algn="just">
              <a:spcBef>
                <a:spcPts val="0"/>
              </a:spcBef>
              <a:buNone/>
            </a:pPr>
            <a:endParaRPr lang="en-US" sz="1800" dirty="0">
              <a:latin typeface="+mj-lt"/>
            </a:endParaRPr>
          </a:p>
          <a:p>
            <a:pPr marL="0" indent="0" algn="just">
              <a:spcBef>
                <a:spcPts val="0"/>
              </a:spcBef>
              <a:buNone/>
            </a:pPr>
            <a:r>
              <a:rPr lang="en-US" sz="1800" b="1" dirty="0">
                <a:solidFill>
                  <a:srgbClr val="FF0000"/>
                </a:solidFill>
                <a:latin typeface="+mj-lt"/>
              </a:rPr>
              <a:t>Recommendations</a:t>
            </a:r>
            <a:endParaRPr lang="en-US" sz="1800" dirty="0">
              <a:solidFill>
                <a:srgbClr val="FF0000"/>
              </a:solidFill>
              <a:latin typeface="+mj-lt"/>
            </a:endParaRPr>
          </a:p>
          <a:p>
            <a:pPr algn="just">
              <a:spcBef>
                <a:spcPts val="0"/>
              </a:spcBef>
            </a:pPr>
            <a:r>
              <a:rPr lang="en-US" sz="1800" b="1" dirty="0">
                <a:latin typeface="+mj-lt"/>
              </a:rPr>
              <a:t>Promote balanced growth by strengthening the created cities. </a:t>
            </a:r>
          </a:p>
          <a:p>
            <a:pPr lvl="1" algn="just">
              <a:spcBef>
                <a:spcPts val="0"/>
              </a:spcBef>
            </a:pPr>
            <a:r>
              <a:rPr lang="en-US" sz="1600" b="1" dirty="0">
                <a:latin typeface="+mj-lt"/>
              </a:rPr>
              <a:t>Enhance technical and financial capacities of newly created city institutions</a:t>
            </a:r>
          </a:p>
          <a:p>
            <a:pPr lvl="1" algn="just">
              <a:spcBef>
                <a:spcPts val="0"/>
              </a:spcBef>
            </a:pPr>
            <a:r>
              <a:rPr lang="en-US" sz="1600" b="1" dirty="0">
                <a:latin typeface="+mj-lt"/>
              </a:rPr>
              <a:t>One national Planning/coordinating development programs/supervision office for urban areas with Urban data Management system</a:t>
            </a:r>
          </a:p>
          <a:p>
            <a:pPr lvl="1" algn="just">
              <a:spcBef>
                <a:spcPts val="0"/>
              </a:spcBef>
            </a:pPr>
            <a:r>
              <a:rPr lang="en-US" sz="1600" b="1" dirty="0">
                <a:latin typeface="+mj-lt"/>
              </a:rPr>
              <a:t>Develop and maintain regional integrated infrastructure and utilities </a:t>
            </a:r>
          </a:p>
          <a:p>
            <a:pPr algn="just">
              <a:spcBef>
                <a:spcPts val="0"/>
              </a:spcBef>
            </a:pPr>
            <a:r>
              <a:rPr lang="en-US" sz="1800" b="1" dirty="0">
                <a:latin typeface="+mj-lt"/>
              </a:rPr>
              <a:t>Encourage growth based on specific functions and comparative advantage to promote specialisation but also to attract diversified investment. </a:t>
            </a:r>
          </a:p>
        </p:txBody>
      </p:sp>
      <p:pic>
        <p:nvPicPr>
          <p:cNvPr id="4" name="Picture 29">
            <a:extLst>
              <a:ext uri="{FF2B5EF4-FFF2-40B4-BE49-F238E27FC236}">
                <a16:creationId xmlns:a16="http://schemas.microsoft.com/office/drawing/2014/main" id="{149530CA-367F-D7D6-7CFD-6C82FEABBD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8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561692"/>
          </a:xfrm>
          <a:solidFill>
            <a:schemeClr val="accent2">
              <a:lumMod val="20000"/>
              <a:lumOff val="80000"/>
            </a:schemeClr>
          </a:solidFill>
        </p:spPr>
        <p:txBody>
          <a:bodyPr vert="horz" wrap="square" lIns="68580" tIns="34290" rIns="68580" bIns="34290" rtlCol="0" anchor="b">
            <a:spAutoFit/>
          </a:bodyPr>
          <a:lstStyle/>
          <a:p>
            <a:r>
              <a:rPr lang="en-GB" sz="3200" b="1" dirty="0">
                <a:effectLst/>
              </a:rPr>
              <a:t>Urban Economies – Main Economic Activities</a:t>
            </a:r>
            <a:endParaRPr lang="en-US" sz="3200" b="1"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0019393"/>
              </p:ext>
            </p:extLst>
          </p:nvPr>
        </p:nvGraphicFramePr>
        <p:xfrm>
          <a:off x="0" y="762000"/>
          <a:ext cx="9144000" cy="3521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 y="4267200"/>
            <a:ext cx="9144000" cy="2554545"/>
          </a:xfrm>
          <a:prstGeom prst="rect">
            <a:avLst/>
          </a:prstGeom>
          <a:solidFill>
            <a:srgbClr val="CCFFFF"/>
          </a:solidFill>
        </p:spPr>
        <p:txBody>
          <a:bodyPr wrap="square" rtlCol="0">
            <a:spAutoFit/>
          </a:bodyPr>
          <a:lstStyle/>
          <a:p>
            <a:pPr marL="214313" indent="-214313" algn="just">
              <a:buFont typeface="Arial" panose="020B0604020202020204" pitchFamily="34" charset="0"/>
              <a:buChar char="•"/>
            </a:pPr>
            <a:r>
              <a:rPr lang="en-US" sz="2000" b="1" dirty="0">
                <a:latin typeface="+mj-lt"/>
              </a:rPr>
              <a:t>The largest sector in urban regional economies is the service sector - provided employment to 48% of those employed </a:t>
            </a:r>
          </a:p>
          <a:p>
            <a:pPr marL="214313" indent="-214313" algn="just">
              <a:buFont typeface="Arial" panose="020B0604020202020204" pitchFamily="34" charset="0"/>
              <a:buChar char="•"/>
            </a:pPr>
            <a:r>
              <a:rPr lang="en-US" sz="2000" b="1" dirty="0">
                <a:latin typeface="+mj-lt"/>
              </a:rPr>
              <a:t>There were no major percentage differences across regions in employment within the same sector. For example trade ranged from 28% in the North to 35% in central; Manufacturing ranged from 9% in the East to 13% in the West </a:t>
            </a:r>
          </a:p>
          <a:p>
            <a:pPr marL="214313" indent="-214313" algn="just">
              <a:buFont typeface="Arial" panose="020B0604020202020204" pitchFamily="34" charset="0"/>
              <a:buChar char="•"/>
            </a:pPr>
            <a:r>
              <a:rPr lang="en-US" sz="2000" b="1" dirty="0">
                <a:latin typeface="+mj-lt"/>
              </a:rPr>
              <a:t>Manufacturing more diversified in central region; more value addition in central region esp. GKMA</a:t>
            </a:r>
          </a:p>
        </p:txBody>
      </p:sp>
      <p:sp>
        <p:nvSpPr>
          <p:cNvPr id="6" name="Rectangle 5"/>
          <p:cNvSpPr/>
          <p:nvPr/>
        </p:nvSpPr>
        <p:spPr>
          <a:xfrm>
            <a:off x="1996225" y="533400"/>
            <a:ext cx="6436217" cy="300082"/>
          </a:xfrm>
          <a:prstGeom prst="rect">
            <a:avLst/>
          </a:prstGeom>
        </p:spPr>
        <p:txBody>
          <a:bodyPr wrap="square">
            <a:spAutoFit/>
          </a:bodyPr>
          <a:lstStyle/>
          <a:p>
            <a:r>
              <a:rPr lang="en-GB" sz="1350" b="1" dirty="0">
                <a:latin typeface="+mj-lt"/>
                <a:ea typeface="Times New Roman" panose="02020603050405020304" pitchFamily="18" charset="0"/>
              </a:rPr>
              <a:t>Percentage Employment in Main Economic Activities by Region</a:t>
            </a:r>
            <a:endParaRPr lang="en-US" sz="1350" dirty="0">
              <a:latin typeface="+mj-lt"/>
            </a:endParaRPr>
          </a:p>
        </p:txBody>
      </p:sp>
    </p:spTree>
    <p:extLst>
      <p:ext uri="{BB962C8B-B14F-4D97-AF65-F5344CB8AC3E}">
        <p14:creationId xmlns:p14="http://schemas.microsoft.com/office/powerpoint/2010/main" val="84960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344A8C-7BBD-4773-BFAE-9649FE3430E7}"/>
              </a:ext>
            </a:extLst>
          </p:cNvPr>
          <p:cNvSpPr>
            <a:spLocks noGrp="1"/>
          </p:cNvSpPr>
          <p:nvPr>
            <p:ph type="title"/>
          </p:nvPr>
        </p:nvSpPr>
        <p:spPr>
          <a:xfrm>
            <a:off x="1308309" y="2857500"/>
            <a:ext cx="7498080" cy="1143000"/>
          </a:xfrm>
        </p:spPr>
        <p:txBody>
          <a:bodyPr/>
          <a:lstStyle/>
          <a:p>
            <a:pPr algn="ctr"/>
            <a:r>
              <a:rPr lang="en-GB" b="1" dirty="0">
                <a:effectLst/>
              </a:rPr>
              <a:t>THEMATIC REPORTS</a:t>
            </a:r>
            <a:endParaRPr lang="en-UG" b="1" dirty="0">
              <a:effectLst/>
            </a:endParaRPr>
          </a:p>
        </p:txBody>
      </p:sp>
      <p:sp>
        <p:nvSpPr>
          <p:cNvPr id="2" name="Date Placeholder 1">
            <a:extLst>
              <a:ext uri="{FF2B5EF4-FFF2-40B4-BE49-F238E27FC236}">
                <a16:creationId xmlns:a16="http://schemas.microsoft.com/office/drawing/2014/main" id="{8CE06E1D-C070-4E9E-9403-5886485BA9CB}"/>
              </a:ext>
            </a:extLst>
          </p:cNvPr>
          <p:cNvSpPr>
            <a:spLocks noGrp="1"/>
          </p:cNvSpPr>
          <p:nvPr>
            <p:ph type="dt" sz="half" idx="10"/>
          </p:nvPr>
        </p:nvSpPr>
        <p:spPr/>
        <p:txBody>
          <a:bodyPr/>
          <a:lstStyle/>
          <a:p>
            <a:fld id="{544FA652-B171-4EAA-B38F-78823ACCAE0A}" type="datetime1">
              <a:rPr lang="en-US" smtClean="0"/>
              <a:t>12/1/2023</a:t>
            </a:fld>
            <a:endParaRPr lang="en-US"/>
          </a:p>
        </p:txBody>
      </p:sp>
      <p:sp>
        <p:nvSpPr>
          <p:cNvPr id="3" name="Footer Placeholder 2">
            <a:extLst>
              <a:ext uri="{FF2B5EF4-FFF2-40B4-BE49-F238E27FC236}">
                <a16:creationId xmlns:a16="http://schemas.microsoft.com/office/drawing/2014/main" id="{4428775B-7B3F-4DE2-AC50-7E889D58A31A}"/>
              </a:ext>
            </a:extLst>
          </p:cNvPr>
          <p:cNvSpPr>
            <a:spLocks noGrp="1"/>
          </p:cNvSpPr>
          <p:nvPr>
            <p:ph type="ftr" sz="quarter" idx="11"/>
          </p:nvPr>
        </p:nvSpPr>
        <p:spPr/>
        <p:txBody>
          <a:bodyPr/>
          <a:lstStyle/>
          <a:p>
            <a:r>
              <a:rPr lang="en-US"/>
              <a:t>GIPEA AFRICA LIMITED</a:t>
            </a:r>
          </a:p>
        </p:txBody>
      </p:sp>
      <p:sp>
        <p:nvSpPr>
          <p:cNvPr id="4" name="Slide Number Placeholder 3">
            <a:extLst>
              <a:ext uri="{FF2B5EF4-FFF2-40B4-BE49-F238E27FC236}">
                <a16:creationId xmlns:a16="http://schemas.microsoft.com/office/drawing/2014/main" id="{CB85249B-06B3-470F-9512-997391B1A412}"/>
              </a:ext>
            </a:extLst>
          </p:cNvPr>
          <p:cNvSpPr>
            <a:spLocks noGrp="1"/>
          </p:cNvSpPr>
          <p:nvPr>
            <p:ph type="sldNum" sz="quarter" idx="12"/>
          </p:nvPr>
        </p:nvSpPr>
        <p:spPr/>
        <p:txBody>
          <a:bodyPr/>
          <a:lstStyle/>
          <a:p>
            <a:fld id="{B98AC166-1B4F-47B9-BA79-3BAABD98AD8B}" type="slidenum">
              <a:rPr lang="en-US" smtClean="0"/>
              <a:t>8</a:t>
            </a:fld>
            <a:endParaRPr lang="en-US"/>
          </a:p>
        </p:txBody>
      </p:sp>
      <p:pic>
        <p:nvPicPr>
          <p:cNvPr id="6" name="Picture 29">
            <a:extLst>
              <a:ext uri="{FF2B5EF4-FFF2-40B4-BE49-F238E27FC236}">
                <a16:creationId xmlns:a16="http://schemas.microsoft.com/office/drawing/2014/main" id="{414D7447-558B-4C36-8121-CFF4CD90A7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874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4950" cy="561692"/>
          </a:xfrm>
          <a:solidFill>
            <a:schemeClr val="accent2">
              <a:lumMod val="20000"/>
              <a:lumOff val="80000"/>
            </a:schemeClr>
          </a:solidFill>
        </p:spPr>
        <p:txBody>
          <a:bodyPr vert="horz" wrap="square" lIns="68580" tIns="34290" rIns="68580" bIns="34290" rtlCol="0" anchor="b">
            <a:spAutoFit/>
          </a:bodyPr>
          <a:lstStyle/>
          <a:p>
            <a:pPr algn="ctr"/>
            <a:r>
              <a:rPr lang="en-GB" sz="3200" b="1" dirty="0">
                <a:effectLst/>
              </a:rPr>
              <a:t>Urban Economies – Main Economic Activities</a:t>
            </a:r>
            <a:endParaRPr lang="en-US" sz="3200" b="1"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9885201"/>
              </p:ext>
            </p:extLst>
          </p:nvPr>
        </p:nvGraphicFramePr>
        <p:xfrm>
          <a:off x="19050" y="561692"/>
          <a:ext cx="9105900" cy="472664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288340"/>
            <a:ext cx="9124950" cy="1569660"/>
          </a:xfrm>
          <a:prstGeom prst="rect">
            <a:avLst/>
          </a:prstGeom>
          <a:solidFill>
            <a:srgbClr val="FFFFFF"/>
          </a:solidFill>
        </p:spPr>
        <p:txBody>
          <a:bodyPr wrap="square" rtlCol="0">
            <a:spAutoFit/>
          </a:bodyPr>
          <a:lstStyle/>
          <a:p>
            <a:pPr marL="214313" indent="-214313" algn="just">
              <a:buFont typeface="Arial" panose="020B0604020202020204" pitchFamily="34" charset="0"/>
              <a:buChar char="•"/>
            </a:pPr>
            <a:r>
              <a:rPr lang="en-US" sz="1600" b="1" dirty="0">
                <a:latin typeface="+mj-lt"/>
              </a:rPr>
              <a:t>The largest sector in cities and municipalities was the service sector - provided employment to 45% of those employed </a:t>
            </a:r>
          </a:p>
          <a:p>
            <a:pPr marL="214313" indent="-214313" algn="just">
              <a:buFont typeface="Arial" panose="020B0604020202020204" pitchFamily="34" charset="0"/>
              <a:buChar char="•"/>
            </a:pPr>
            <a:r>
              <a:rPr lang="en-US" sz="1600" b="1" dirty="0">
                <a:latin typeface="+mj-lt"/>
              </a:rPr>
              <a:t>The major percentage differences cities and municipalities was in the trade sector Cities 35% and municipalities 45%, since economy is more diverse in cities</a:t>
            </a:r>
          </a:p>
          <a:p>
            <a:pPr marL="214313" indent="-214313" algn="just">
              <a:buFont typeface="Arial" panose="020B0604020202020204" pitchFamily="34" charset="0"/>
              <a:buChar char="•"/>
            </a:pPr>
            <a:r>
              <a:rPr lang="en-US" sz="1600" b="1" dirty="0">
                <a:latin typeface="+mj-lt"/>
              </a:rPr>
              <a:t>Food processing was sizeable in cities and could be separated from other manufacturing</a:t>
            </a:r>
          </a:p>
          <a:p>
            <a:pPr marL="214313" indent="-214313" algn="just">
              <a:buFont typeface="Arial" panose="020B0604020202020204" pitchFamily="34" charset="0"/>
              <a:buChar char="•"/>
            </a:pPr>
            <a:endParaRPr lang="en-US" sz="1600" b="1" dirty="0">
              <a:latin typeface="+mj-lt"/>
            </a:endParaRPr>
          </a:p>
        </p:txBody>
      </p:sp>
    </p:spTree>
    <p:extLst>
      <p:ext uri="{BB962C8B-B14F-4D97-AF65-F5344CB8AC3E}">
        <p14:creationId xmlns:p14="http://schemas.microsoft.com/office/powerpoint/2010/main" val="33259298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1692"/>
          </a:xfrm>
          <a:solidFill>
            <a:schemeClr val="accent2">
              <a:lumMod val="20000"/>
              <a:lumOff val="80000"/>
            </a:schemeClr>
          </a:solidFill>
        </p:spPr>
        <p:txBody>
          <a:bodyPr vert="horz" wrap="square" lIns="68580" tIns="34290" rIns="68580" bIns="34290" rtlCol="0" anchor="b">
            <a:spAutoFit/>
          </a:bodyPr>
          <a:lstStyle/>
          <a:p>
            <a:pPr algn="ctr"/>
            <a:r>
              <a:rPr lang="en-GB" sz="3200" b="1" dirty="0">
                <a:effectLst/>
              </a:rPr>
              <a:t>Urban Economies – Main Economic Activities</a:t>
            </a:r>
            <a:endParaRPr lang="en-US" sz="3200" b="1" dirt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971389794"/>
              </p:ext>
            </p:extLst>
          </p:nvPr>
        </p:nvGraphicFramePr>
        <p:xfrm>
          <a:off x="0" y="533400"/>
          <a:ext cx="4646054" cy="2895598"/>
        </p:xfrm>
        <a:graphic>
          <a:graphicData uri="http://schemas.openxmlformats.org/drawingml/2006/table">
            <a:tbl>
              <a:tblPr firstRow="1" firstCol="1" bandRow="1">
                <a:tableStyleId>{F5AB1C69-6EDB-4FF4-983F-18BD219EF322}</a:tableStyleId>
              </a:tblPr>
              <a:tblGrid>
                <a:gridCol w="1087374">
                  <a:extLst>
                    <a:ext uri="{9D8B030D-6E8A-4147-A177-3AD203B41FA5}">
                      <a16:colId xmlns:a16="http://schemas.microsoft.com/office/drawing/2014/main" val="20000"/>
                    </a:ext>
                  </a:extLst>
                </a:gridCol>
                <a:gridCol w="1779340">
                  <a:extLst>
                    <a:ext uri="{9D8B030D-6E8A-4147-A177-3AD203B41FA5}">
                      <a16:colId xmlns:a16="http://schemas.microsoft.com/office/drawing/2014/main" val="20001"/>
                    </a:ext>
                  </a:extLst>
                </a:gridCol>
                <a:gridCol w="1779340">
                  <a:extLst>
                    <a:ext uri="{9D8B030D-6E8A-4147-A177-3AD203B41FA5}">
                      <a16:colId xmlns:a16="http://schemas.microsoft.com/office/drawing/2014/main" val="20002"/>
                    </a:ext>
                  </a:extLst>
                </a:gridCol>
              </a:tblGrid>
              <a:tr h="321733">
                <a:tc rowSpan="2">
                  <a:txBody>
                    <a:bodyPr/>
                    <a:lstStyle/>
                    <a:p>
                      <a:pPr algn="just"/>
                      <a:r>
                        <a:rPr lang="en-GB" sz="1400" b="1" dirty="0">
                          <a:effectLst/>
                        </a:rPr>
                        <a:t>Region</a:t>
                      </a:r>
                      <a:endParaRPr lang="en-US" sz="1400" b="1" dirty="0">
                        <a:effectLst/>
                        <a:latin typeface="Calibri" panose="020F0502020204030204" pitchFamily="34" charset="0"/>
                        <a:cs typeface="Times New Roman" panose="02020603050405020304" pitchFamily="18" charset="0"/>
                      </a:endParaRPr>
                    </a:p>
                  </a:txBody>
                  <a:tcPr marL="51435" marR="51435" marT="0" marB="0"/>
                </a:tc>
                <a:tc gridSpan="2">
                  <a:txBody>
                    <a:bodyPr/>
                    <a:lstStyle/>
                    <a:p>
                      <a:pPr algn="ctr"/>
                      <a:r>
                        <a:rPr lang="en-GB" sz="1400" b="1">
                          <a:effectLst/>
                        </a:rPr>
                        <a:t>Percentage Households</a:t>
                      </a:r>
                      <a:endParaRPr lang="en-US" sz="1400" b="1">
                        <a:effectLst/>
                        <a:latin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10000"/>
                  </a:ext>
                </a:extLst>
              </a:tr>
              <a:tr h="965200">
                <a:tc vMerge="1">
                  <a:txBody>
                    <a:bodyPr/>
                    <a:lstStyle/>
                    <a:p>
                      <a:endParaRPr lang="en-US"/>
                    </a:p>
                  </a:txBody>
                  <a:tcPr/>
                </a:tc>
                <a:tc>
                  <a:txBody>
                    <a:bodyPr/>
                    <a:lstStyle/>
                    <a:p>
                      <a:pPr algn="just"/>
                      <a:r>
                        <a:rPr lang="en-GB" sz="1400" b="1" dirty="0">
                          <a:effectLst/>
                        </a:rPr>
                        <a:t>In Farming</a:t>
                      </a:r>
                      <a:endParaRPr lang="en-US" sz="1400" b="1" dirty="0">
                        <a:effectLst/>
                        <a:latin typeface="Calibri" panose="020F0502020204030204" pitchFamily="34" charset="0"/>
                        <a:cs typeface="Times New Roman" panose="02020603050405020304" pitchFamily="18" charset="0"/>
                      </a:endParaRPr>
                    </a:p>
                  </a:txBody>
                  <a:tcPr marL="51435" marR="51435" marT="0" marB="0"/>
                </a:tc>
                <a:tc>
                  <a:txBody>
                    <a:bodyPr/>
                    <a:lstStyle/>
                    <a:p>
                      <a:pPr algn="just"/>
                      <a:r>
                        <a:rPr lang="en-GB" sz="1400" b="1" dirty="0">
                          <a:effectLst/>
                        </a:rPr>
                        <a:t>  With subsistence Farming as main livelihood source</a:t>
                      </a:r>
                      <a:endParaRPr lang="en-US" sz="1400" b="1" dirty="0">
                        <a:effectLst/>
                        <a:latin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21733">
                <a:tc>
                  <a:txBody>
                    <a:bodyPr/>
                    <a:lstStyle/>
                    <a:p>
                      <a:pPr marL="0" marR="0" algn="just">
                        <a:spcBef>
                          <a:spcPts val="0"/>
                        </a:spcBef>
                        <a:spcAft>
                          <a:spcPts val="0"/>
                        </a:spcAft>
                      </a:pPr>
                      <a:r>
                        <a:rPr lang="en-GB" sz="1400" b="1">
                          <a:effectLst/>
                        </a:rPr>
                        <a:t>Central</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38</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20</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21733">
                <a:tc>
                  <a:txBody>
                    <a:bodyPr/>
                    <a:lstStyle/>
                    <a:p>
                      <a:pPr marL="0" marR="0" algn="just">
                        <a:spcBef>
                          <a:spcPts val="0"/>
                        </a:spcBef>
                        <a:spcAft>
                          <a:spcPts val="0"/>
                        </a:spcAft>
                      </a:pPr>
                      <a:r>
                        <a:rPr lang="en-GB" sz="1400" b="1">
                          <a:effectLst/>
                        </a:rPr>
                        <a:t>Eastern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53</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18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21733">
                <a:tc>
                  <a:txBody>
                    <a:bodyPr/>
                    <a:lstStyle/>
                    <a:p>
                      <a:pPr marL="0" marR="0" algn="just">
                        <a:spcBef>
                          <a:spcPts val="0"/>
                        </a:spcBef>
                        <a:spcAft>
                          <a:spcPts val="0"/>
                        </a:spcAft>
                      </a:pPr>
                      <a:r>
                        <a:rPr lang="en-GB" sz="1400" b="1">
                          <a:effectLst/>
                        </a:rPr>
                        <a:t>Northern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53</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25</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21733">
                <a:tc>
                  <a:txBody>
                    <a:bodyPr/>
                    <a:lstStyle/>
                    <a:p>
                      <a:pPr marL="0" marR="0" algn="just">
                        <a:spcBef>
                          <a:spcPts val="0"/>
                        </a:spcBef>
                        <a:spcAft>
                          <a:spcPts val="0"/>
                        </a:spcAft>
                      </a:pPr>
                      <a:r>
                        <a:rPr lang="en-GB" sz="1400" b="1">
                          <a:effectLst/>
                        </a:rPr>
                        <a:t>Western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62</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34</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321733">
                <a:tc>
                  <a:txBody>
                    <a:bodyPr/>
                    <a:lstStyle/>
                    <a:p>
                      <a:pPr marL="0" marR="0" algn="just">
                        <a:spcBef>
                          <a:spcPts val="0"/>
                        </a:spcBef>
                        <a:spcAft>
                          <a:spcPts val="0"/>
                        </a:spcAft>
                      </a:pPr>
                      <a:r>
                        <a:rPr lang="en-GB" sz="1400" b="1" dirty="0">
                          <a:effectLst/>
                        </a:rPr>
                        <a:t> Average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51.5 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 23.2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11989012"/>
              </p:ext>
            </p:extLst>
          </p:nvPr>
        </p:nvGraphicFramePr>
        <p:xfrm>
          <a:off x="4781826" y="561692"/>
          <a:ext cx="4362174" cy="2855235"/>
        </p:xfrm>
        <a:graphic>
          <a:graphicData uri="http://schemas.openxmlformats.org/drawingml/2006/table">
            <a:tbl>
              <a:tblPr firstRow="1" firstCol="1" bandRow="1">
                <a:tableStyleId>{00A15C55-8517-42AA-B614-E9B94910E393}</a:tableStyleId>
              </a:tblPr>
              <a:tblGrid>
                <a:gridCol w="1046798">
                  <a:extLst>
                    <a:ext uri="{9D8B030D-6E8A-4147-A177-3AD203B41FA5}">
                      <a16:colId xmlns:a16="http://schemas.microsoft.com/office/drawing/2014/main" val="20000"/>
                    </a:ext>
                  </a:extLst>
                </a:gridCol>
                <a:gridCol w="1657688">
                  <a:extLst>
                    <a:ext uri="{9D8B030D-6E8A-4147-A177-3AD203B41FA5}">
                      <a16:colId xmlns:a16="http://schemas.microsoft.com/office/drawing/2014/main" val="20001"/>
                    </a:ext>
                  </a:extLst>
                </a:gridCol>
                <a:gridCol w="1657688">
                  <a:extLst>
                    <a:ext uri="{9D8B030D-6E8A-4147-A177-3AD203B41FA5}">
                      <a16:colId xmlns:a16="http://schemas.microsoft.com/office/drawing/2014/main" val="20002"/>
                    </a:ext>
                  </a:extLst>
                </a:gridCol>
              </a:tblGrid>
              <a:tr h="479270">
                <a:tc rowSpan="2">
                  <a:txBody>
                    <a:bodyPr/>
                    <a:lstStyle/>
                    <a:p>
                      <a:pPr marL="0" marR="0" algn="just">
                        <a:spcBef>
                          <a:spcPts val="0"/>
                        </a:spcBef>
                        <a:spcAft>
                          <a:spcPts val="0"/>
                        </a:spcAft>
                      </a:pPr>
                      <a:r>
                        <a:rPr lang="en-GB" sz="1400" b="1" dirty="0">
                          <a:effectLst/>
                        </a:rPr>
                        <a:t>Level</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gridSpan="2">
                  <a:txBody>
                    <a:bodyPr/>
                    <a:lstStyle/>
                    <a:p>
                      <a:pPr marL="0" marR="0" algn="ctr">
                        <a:spcBef>
                          <a:spcPts val="0"/>
                        </a:spcBef>
                        <a:spcAft>
                          <a:spcPts val="0"/>
                        </a:spcAft>
                      </a:pPr>
                      <a:r>
                        <a:rPr lang="en-GB" sz="1400" b="1">
                          <a:effectLst/>
                        </a:rPr>
                        <a:t>Percentage Households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10000"/>
                  </a:ext>
                </a:extLst>
              </a:tr>
              <a:tr h="868808">
                <a:tc vMerge="1">
                  <a:txBody>
                    <a:bodyPr/>
                    <a:lstStyle/>
                    <a:p>
                      <a:endParaRPr lang="en-US"/>
                    </a:p>
                  </a:txBody>
                  <a:tcPr/>
                </a:tc>
                <a:tc>
                  <a:txBody>
                    <a:bodyPr/>
                    <a:lstStyle/>
                    <a:p>
                      <a:pPr marL="0" marR="0" algn="just">
                        <a:spcBef>
                          <a:spcPts val="0"/>
                        </a:spcBef>
                        <a:spcAft>
                          <a:spcPts val="0"/>
                        </a:spcAft>
                      </a:pPr>
                      <a:r>
                        <a:rPr lang="en-GB" sz="1400" b="1">
                          <a:effectLst/>
                        </a:rPr>
                        <a:t>In Farming</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just">
                        <a:spcBef>
                          <a:spcPts val="0"/>
                        </a:spcBef>
                        <a:spcAft>
                          <a:spcPts val="0"/>
                        </a:spcAft>
                      </a:pPr>
                      <a:r>
                        <a:rPr lang="en-GB" sz="1400" b="1">
                          <a:effectLst/>
                        </a:rPr>
                        <a:t>  With subsistence Farming as main livelihood source</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32365">
                <a:tc>
                  <a:txBody>
                    <a:bodyPr/>
                    <a:lstStyle/>
                    <a:p>
                      <a:pPr marL="0" marR="0" algn="just">
                        <a:spcBef>
                          <a:spcPts val="0"/>
                        </a:spcBef>
                        <a:spcAft>
                          <a:spcPts val="0"/>
                        </a:spcAft>
                      </a:pPr>
                      <a:r>
                        <a:rPr lang="en-GB" sz="1400" b="1">
                          <a:effectLst/>
                        </a:rPr>
                        <a:t>Cities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47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a:effectLst/>
                        </a:rPr>
                        <a:t>22</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579204">
                <a:tc>
                  <a:txBody>
                    <a:bodyPr/>
                    <a:lstStyle/>
                    <a:p>
                      <a:pPr marL="0" marR="0" algn="just">
                        <a:spcBef>
                          <a:spcPts val="0"/>
                        </a:spcBef>
                        <a:spcAft>
                          <a:spcPts val="0"/>
                        </a:spcAft>
                      </a:pPr>
                      <a:r>
                        <a:rPr lang="en-GB" sz="1400" b="1">
                          <a:effectLst/>
                        </a:rPr>
                        <a:t>Municipalities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57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26</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95588">
                <a:tc>
                  <a:txBody>
                    <a:bodyPr/>
                    <a:lstStyle/>
                    <a:p>
                      <a:pPr marL="0" marR="0" algn="just">
                        <a:spcBef>
                          <a:spcPts val="0"/>
                        </a:spcBef>
                        <a:spcAft>
                          <a:spcPts val="0"/>
                        </a:spcAft>
                      </a:pPr>
                      <a:r>
                        <a:rPr lang="en-GB" sz="1400" b="1" dirty="0">
                          <a:effectLst/>
                        </a:rPr>
                        <a:t> Average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 51.5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GB" sz="1400" b="1" dirty="0">
                          <a:effectLst/>
                        </a:rPr>
                        <a:t> 23.2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0" y="3429000"/>
            <a:ext cx="4919472" cy="3416320"/>
          </a:xfrm>
          <a:prstGeom prst="rect">
            <a:avLst/>
          </a:prstGeom>
          <a:solidFill>
            <a:srgbClr val="CCFFFF"/>
          </a:solidFill>
        </p:spPr>
        <p:txBody>
          <a:bodyPr wrap="square" rtlCol="0">
            <a:spAutoFit/>
          </a:bodyPr>
          <a:lstStyle/>
          <a:p>
            <a:pPr marL="214313" indent="-214313" algn="just">
              <a:buFont typeface="Arial" panose="020B0604020202020204" pitchFamily="34" charset="0"/>
              <a:buChar char="•"/>
            </a:pPr>
            <a:r>
              <a:rPr lang="en-US" sz="1700" b="1" dirty="0">
                <a:latin typeface="+mj-lt"/>
              </a:rPr>
              <a:t>About 52% HH practice some form of urban farming</a:t>
            </a:r>
          </a:p>
          <a:p>
            <a:pPr marL="214313" indent="-214313" algn="just">
              <a:buFont typeface="Arial" panose="020B0604020202020204" pitchFamily="34" charset="0"/>
              <a:buChar char="•"/>
            </a:pPr>
            <a:r>
              <a:rPr lang="en-US" sz="1700" b="1" dirty="0">
                <a:latin typeface="+mj-lt"/>
              </a:rPr>
              <a:t>Highest percentage was Western region with 62% HH in urban farming. </a:t>
            </a:r>
          </a:p>
          <a:p>
            <a:pPr marL="214313" indent="-214313" algn="just">
              <a:buFont typeface="Arial" panose="020B0604020202020204" pitchFamily="34" charset="0"/>
              <a:buChar char="•"/>
            </a:pPr>
            <a:r>
              <a:rPr lang="en-US" sz="1700" b="1" dirty="0">
                <a:latin typeface="+mj-lt"/>
              </a:rPr>
              <a:t>High reliance on Agric, 23% HH have subsistence as main source livelihood, highest in Western 34% HH have subsistence farming as main source of livelihood</a:t>
            </a:r>
          </a:p>
          <a:p>
            <a:pPr marL="214313" indent="-214313" algn="just">
              <a:buFont typeface="Arial" panose="020B0604020202020204" pitchFamily="34" charset="0"/>
              <a:buChar char="•"/>
            </a:pPr>
            <a:r>
              <a:rPr lang="en-US" sz="1600" b="1" dirty="0">
                <a:latin typeface="+mj-lt"/>
              </a:rPr>
              <a:t>Urban farming was more in municipalities</a:t>
            </a:r>
          </a:p>
          <a:p>
            <a:pPr algn="just"/>
            <a:r>
              <a:rPr lang="en-US" sz="1600" b="1" dirty="0">
                <a:latin typeface="+mj-lt"/>
              </a:rPr>
              <a:t>57% HH practice some form of urban farming in municipalities</a:t>
            </a:r>
          </a:p>
          <a:p>
            <a:pPr algn="just"/>
            <a:r>
              <a:rPr lang="en-US" sz="1600" b="1" dirty="0">
                <a:latin typeface="+mj-lt"/>
              </a:rPr>
              <a:t>High reliance on Agric, 26% HH have subsistence as main source livelihood in municipalities.</a:t>
            </a:r>
          </a:p>
        </p:txBody>
      </p:sp>
      <p:sp>
        <p:nvSpPr>
          <p:cNvPr id="7" name="TextBox 1"/>
          <p:cNvSpPr txBox="1"/>
          <p:nvPr/>
        </p:nvSpPr>
        <p:spPr>
          <a:xfrm>
            <a:off x="-33359" y="3416927"/>
            <a:ext cx="1960808" cy="2654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25" dirty="0"/>
              <a:t>Source: UBOS – Census 2014</a:t>
            </a:r>
          </a:p>
        </p:txBody>
      </p:sp>
      <p:pic>
        <p:nvPicPr>
          <p:cNvPr id="9" name="Picture 8">
            <a:extLst>
              <a:ext uri="{FF2B5EF4-FFF2-40B4-BE49-F238E27FC236}">
                <a16:creationId xmlns:a16="http://schemas.microsoft.com/office/drawing/2014/main" id="{49BD6530-0E1D-D8E6-4B67-1D496CE1A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197" y="4038600"/>
            <a:ext cx="4236804" cy="2819401"/>
          </a:xfrm>
          <a:prstGeom prst="rect">
            <a:avLst/>
          </a:prstGeom>
        </p:spPr>
      </p:pic>
    </p:spTree>
    <p:extLst>
      <p:ext uri="{BB962C8B-B14F-4D97-AF65-F5344CB8AC3E}">
        <p14:creationId xmlns:p14="http://schemas.microsoft.com/office/powerpoint/2010/main" val="978813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1692"/>
          </a:xfrm>
          <a:solidFill>
            <a:schemeClr val="accent2">
              <a:lumMod val="20000"/>
              <a:lumOff val="80000"/>
            </a:schemeClr>
          </a:solidFill>
        </p:spPr>
        <p:txBody>
          <a:bodyPr vert="horz" wrap="square" lIns="68580" tIns="34290" rIns="68580" bIns="34290" rtlCol="0" anchor="b">
            <a:spAutoFit/>
          </a:bodyPr>
          <a:lstStyle/>
          <a:p>
            <a:pPr algn="ctr"/>
            <a:r>
              <a:rPr lang="en-GB" sz="3200" b="1" dirty="0">
                <a:effectLst/>
              </a:rPr>
              <a:t>Urban Economies – Main Economic Activities</a:t>
            </a:r>
            <a:endParaRPr lang="en-US" sz="3200" b="1" dirty="0">
              <a:effectLst/>
            </a:endParaRPr>
          </a:p>
        </p:txBody>
      </p:sp>
      <p:sp>
        <p:nvSpPr>
          <p:cNvPr id="3" name="Content Placeholder 2"/>
          <p:cNvSpPr>
            <a:spLocks noGrp="1"/>
          </p:cNvSpPr>
          <p:nvPr>
            <p:ph idx="1"/>
          </p:nvPr>
        </p:nvSpPr>
        <p:spPr>
          <a:xfrm>
            <a:off x="73339" y="533400"/>
            <a:ext cx="9070661" cy="6324600"/>
          </a:xfrm>
          <a:solidFill>
            <a:srgbClr val="FFFFFF"/>
          </a:solidFill>
        </p:spPr>
        <p:txBody>
          <a:bodyPr>
            <a:noAutofit/>
          </a:bodyPr>
          <a:lstStyle/>
          <a:p>
            <a:pPr marL="0" indent="0" algn="just">
              <a:spcBef>
                <a:spcPts val="0"/>
              </a:spcBef>
              <a:buNone/>
            </a:pPr>
            <a:r>
              <a:rPr lang="en-US" sz="2800" b="1" dirty="0">
                <a:solidFill>
                  <a:srgbClr val="FF0000"/>
                </a:solidFill>
                <a:latin typeface="+mj-lt"/>
              </a:rPr>
              <a:t>Challenges</a:t>
            </a:r>
            <a:endParaRPr lang="en-US" sz="2800" dirty="0">
              <a:solidFill>
                <a:srgbClr val="FF0000"/>
              </a:solidFill>
              <a:latin typeface="+mj-lt"/>
            </a:endParaRPr>
          </a:p>
          <a:p>
            <a:pPr algn="just">
              <a:spcBef>
                <a:spcPts val="0"/>
              </a:spcBef>
            </a:pPr>
            <a:r>
              <a:rPr lang="en-US" sz="2400" b="1" dirty="0">
                <a:latin typeface="+mj-lt"/>
              </a:rPr>
              <a:t>Limited industrialisation basically in agro processing</a:t>
            </a:r>
          </a:p>
          <a:p>
            <a:pPr algn="just">
              <a:spcBef>
                <a:spcPts val="0"/>
              </a:spcBef>
            </a:pPr>
            <a:r>
              <a:rPr lang="en-US" sz="2400" b="1" dirty="0">
                <a:latin typeface="+mj-lt"/>
              </a:rPr>
              <a:t>Large low value service and industrial sectors  products as indicated by low GDP per capita. These cannot favorably compete on international markets</a:t>
            </a:r>
          </a:p>
          <a:p>
            <a:pPr algn="just">
              <a:spcBef>
                <a:spcPts val="0"/>
              </a:spcBef>
            </a:pPr>
            <a:r>
              <a:rPr lang="en-US" sz="2400" b="1" dirty="0">
                <a:latin typeface="+mj-lt"/>
              </a:rPr>
              <a:t>Many small scale enterprises with 70% of enterprises having low turnover of less than 10millions and employing  many unskilled/semi skilled youth of limited education. </a:t>
            </a:r>
          </a:p>
          <a:p>
            <a:pPr algn="just">
              <a:spcBef>
                <a:spcPts val="0"/>
              </a:spcBef>
            </a:pPr>
            <a:r>
              <a:rPr lang="en-US" sz="2400" b="1" dirty="0">
                <a:latin typeface="+mj-lt"/>
              </a:rPr>
              <a:t>Large proportion of urban population depend on </a:t>
            </a:r>
            <a:r>
              <a:rPr lang="en-US" sz="2400" b="1" dirty="0" err="1">
                <a:latin typeface="+mj-lt"/>
              </a:rPr>
              <a:t>agric</a:t>
            </a:r>
            <a:r>
              <a:rPr lang="en-US" sz="2400" b="1" dirty="0">
                <a:latin typeface="+mj-lt"/>
              </a:rPr>
              <a:t> even as main source livelihood</a:t>
            </a:r>
          </a:p>
          <a:p>
            <a:pPr marL="0" indent="0" algn="just">
              <a:spcBef>
                <a:spcPts val="0"/>
              </a:spcBef>
              <a:buNone/>
            </a:pPr>
            <a:r>
              <a:rPr lang="en-US" sz="2800" b="1" dirty="0">
                <a:solidFill>
                  <a:srgbClr val="FF0000"/>
                </a:solidFill>
                <a:latin typeface="+mj-lt"/>
              </a:rPr>
              <a:t>Implications</a:t>
            </a:r>
            <a:endParaRPr lang="en-US" sz="2800" dirty="0">
              <a:solidFill>
                <a:srgbClr val="FF0000"/>
              </a:solidFill>
              <a:latin typeface="+mj-lt"/>
            </a:endParaRPr>
          </a:p>
          <a:p>
            <a:pPr algn="just">
              <a:spcBef>
                <a:spcPts val="0"/>
              </a:spcBef>
            </a:pPr>
            <a:r>
              <a:rPr lang="en-GB" sz="2400" b="1" dirty="0">
                <a:latin typeface="+mj-lt"/>
              </a:rPr>
              <a:t>Low quantity and quality  job creation, leading to low  incomes(and poverty) and hence limiting  transformation of the economy to better income country and prosperity.</a:t>
            </a:r>
          </a:p>
          <a:p>
            <a:pPr algn="just">
              <a:spcBef>
                <a:spcPts val="0"/>
              </a:spcBef>
            </a:pPr>
            <a:r>
              <a:rPr lang="en-GB" sz="2400" b="1" dirty="0">
                <a:latin typeface="+mj-lt"/>
              </a:rPr>
              <a:t>Limited taxable entities leading to poor provision of services</a:t>
            </a:r>
          </a:p>
        </p:txBody>
      </p:sp>
    </p:spTree>
    <p:extLst>
      <p:ext uri="{BB962C8B-B14F-4D97-AF65-F5344CB8AC3E}">
        <p14:creationId xmlns:p14="http://schemas.microsoft.com/office/powerpoint/2010/main" val="4052407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137"/>
          </a:xfrm>
          <a:solidFill>
            <a:schemeClr val="accent2">
              <a:lumMod val="20000"/>
              <a:lumOff val="80000"/>
            </a:schemeClr>
          </a:solidFill>
        </p:spPr>
        <p:txBody>
          <a:bodyPr vert="horz" wrap="square" lIns="68580" tIns="34290" rIns="68580" bIns="34290" rtlCol="0" anchor="b">
            <a:spAutoFit/>
          </a:bodyPr>
          <a:lstStyle/>
          <a:p>
            <a:r>
              <a:rPr lang="en-US" sz="2800" b="1" dirty="0">
                <a:effectLst/>
              </a:rPr>
              <a:t>Urban Economies:</a:t>
            </a:r>
            <a:r>
              <a:rPr lang="en-GB" sz="2800" b="1" dirty="0">
                <a:effectLst/>
              </a:rPr>
              <a:t> recommendations and Conclusion</a:t>
            </a:r>
            <a:endParaRPr lang="en-US" sz="2800" b="1" dirty="0">
              <a:effectLst/>
            </a:endParaRPr>
          </a:p>
        </p:txBody>
      </p:sp>
      <p:sp>
        <p:nvSpPr>
          <p:cNvPr id="3" name="Content Placeholder 2"/>
          <p:cNvSpPr>
            <a:spLocks noGrp="1"/>
          </p:cNvSpPr>
          <p:nvPr>
            <p:ph idx="1"/>
          </p:nvPr>
        </p:nvSpPr>
        <p:spPr>
          <a:xfrm>
            <a:off x="0" y="500138"/>
            <a:ext cx="9144000" cy="6129262"/>
          </a:xfrm>
          <a:solidFill>
            <a:srgbClr val="FFFFFF"/>
          </a:solidFill>
        </p:spPr>
        <p:txBody>
          <a:bodyPr>
            <a:noAutofit/>
          </a:bodyPr>
          <a:lstStyle/>
          <a:p>
            <a:pPr marL="0" indent="0">
              <a:buNone/>
            </a:pPr>
            <a:r>
              <a:rPr lang="en-GB" sz="2000" dirty="0">
                <a:solidFill>
                  <a:srgbClr val="FF0000"/>
                </a:solidFill>
                <a:latin typeface="+mj-lt"/>
              </a:rPr>
              <a:t>Recommendations </a:t>
            </a:r>
          </a:p>
          <a:p>
            <a:pPr algn="just">
              <a:spcBef>
                <a:spcPts val="0"/>
              </a:spcBef>
            </a:pPr>
            <a:r>
              <a:rPr lang="en-GB" sz="1800" b="1" dirty="0">
                <a:solidFill>
                  <a:srgbClr val="FF0000"/>
                </a:solidFill>
                <a:latin typeface="+mj-lt"/>
              </a:rPr>
              <a:t>Building competitive urban areas </a:t>
            </a:r>
            <a:r>
              <a:rPr lang="en-GB" sz="1800" b="1" dirty="0">
                <a:latin typeface="+mj-lt"/>
              </a:rPr>
              <a:t>with emphasis of clustering basing on competitiveness and comparative advantage and reduce competition amongst the urban areas themselves. This will lead urban areas to be engineers of growth in the economy. </a:t>
            </a:r>
            <a:endParaRPr lang="en-US" sz="1800" dirty="0">
              <a:latin typeface="+mj-lt"/>
            </a:endParaRPr>
          </a:p>
          <a:p>
            <a:pPr algn="just">
              <a:spcBef>
                <a:spcPts val="0"/>
              </a:spcBef>
            </a:pPr>
            <a:r>
              <a:rPr lang="en-GB" sz="1800" b="1" dirty="0">
                <a:solidFill>
                  <a:srgbClr val="FF0000"/>
                </a:solidFill>
                <a:latin typeface="+mj-lt"/>
              </a:rPr>
              <a:t>Promote balanced urban growth and support urban areas </a:t>
            </a:r>
            <a:r>
              <a:rPr lang="en-GB" sz="1800" b="1" dirty="0">
                <a:latin typeface="+mj-lt"/>
              </a:rPr>
              <a:t>and link the urban centres with modern transport systems. This will be pursued in line with the above (build competitive urban areas), hence reducing the negative effects of skewed development, but encourage complimentary development in urban areas and leading to more equitable growth. </a:t>
            </a:r>
          </a:p>
          <a:p>
            <a:pPr algn="just">
              <a:spcBef>
                <a:spcPts val="0"/>
              </a:spcBef>
            </a:pPr>
            <a:r>
              <a:rPr lang="en-US" sz="1800" b="1" dirty="0">
                <a:solidFill>
                  <a:srgbClr val="FF0000"/>
                </a:solidFill>
                <a:latin typeface="+mj-lt"/>
              </a:rPr>
              <a:t>Promote the development of formal and informal enterprises</a:t>
            </a:r>
            <a:r>
              <a:rPr lang="en-US" sz="1800" b="1" dirty="0">
                <a:latin typeface="+mj-lt"/>
              </a:rPr>
              <a:t> </a:t>
            </a:r>
            <a:r>
              <a:rPr lang="en-US" sz="1800" dirty="0">
                <a:latin typeface="+mj-lt"/>
              </a:rPr>
              <a:t>through:</a:t>
            </a:r>
          </a:p>
          <a:p>
            <a:pPr lvl="1" algn="just">
              <a:spcBef>
                <a:spcPts val="0"/>
              </a:spcBef>
            </a:pPr>
            <a:r>
              <a:rPr lang="en-US" sz="2000" b="1" dirty="0">
                <a:latin typeface="+mj-lt"/>
              </a:rPr>
              <a:t>Supporting the informal sector businesses to transforming into viable and sustainable business enterprises </a:t>
            </a:r>
          </a:p>
          <a:p>
            <a:pPr lvl="1" algn="just">
              <a:spcBef>
                <a:spcPts val="0"/>
              </a:spcBef>
            </a:pPr>
            <a:r>
              <a:rPr lang="en-US" sz="2000" b="1" dirty="0">
                <a:latin typeface="+mj-lt"/>
              </a:rPr>
              <a:t>Supporting manufacturing through innovation, research, technology and providing the necessary infrastructure </a:t>
            </a:r>
          </a:p>
          <a:p>
            <a:pPr algn="just">
              <a:spcBef>
                <a:spcPts val="0"/>
              </a:spcBef>
            </a:pPr>
            <a:r>
              <a:rPr lang="en-US" sz="1800" b="1" dirty="0">
                <a:solidFill>
                  <a:srgbClr val="FF0000"/>
                </a:solidFill>
                <a:latin typeface="+mj-lt"/>
              </a:rPr>
              <a:t>Relevant skilling of the population </a:t>
            </a:r>
            <a:r>
              <a:rPr lang="en-US" sz="1800" b="1" dirty="0">
                <a:latin typeface="+mj-lt"/>
              </a:rPr>
              <a:t>especially the youth, away from tradition skills(carpentry, brick laying, welding etc.)high rates of unemployment among the youth yet many enterprises in Uganda lack the requisite technical expertise  for industry and firms do not compensate for the low level of education and skills by providing significant on-the-job training (An </a:t>
            </a:r>
            <a:r>
              <a:rPr lang="en-US" sz="1800" b="1" dirty="0" err="1">
                <a:latin typeface="+mj-lt"/>
              </a:rPr>
              <a:t>abc</a:t>
            </a:r>
            <a:r>
              <a:rPr lang="en-US" sz="1800" b="1" dirty="0">
                <a:latin typeface="+mj-lt"/>
              </a:rPr>
              <a:t> of industrialisation). </a:t>
            </a:r>
          </a:p>
        </p:txBody>
      </p:sp>
    </p:spTree>
    <p:extLst>
      <p:ext uri="{BB962C8B-B14F-4D97-AF65-F5344CB8AC3E}">
        <p14:creationId xmlns:p14="http://schemas.microsoft.com/office/powerpoint/2010/main" val="29696701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8D18-96BF-4EA8-AFC3-A07E0ADD1CC8}"/>
              </a:ext>
            </a:extLst>
          </p:cNvPr>
          <p:cNvSpPr>
            <a:spLocks noGrp="1"/>
          </p:cNvSpPr>
          <p:nvPr>
            <p:ph type="title"/>
          </p:nvPr>
        </p:nvSpPr>
        <p:spPr>
          <a:xfrm>
            <a:off x="1219200" y="3048000"/>
            <a:ext cx="7623048" cy="1143000"/>
          </a:xfrm>
        </p:spPr>
        <p:txBody>
          <a:bodyPr>
            <a:normAutofit fontScale="90000"/>
          </a:bodyPr>
          <a:lstStyle/>
          <a:p>
            <a:pPr algn="ctr"/>
            <a:r>
              <a:rPr lang="en-GB" b="1" dirty="0">
                <a:effectLst/>
              </a:rPr>
              <a:t>INFRASTRUCTURE &amp; UTILITIES</a:t>
            </a:r>
            <a:endParaRPr lang="en-UG" b="1" dirty="0">
              <a:effectLst/>
            </a:endParaRPr>
          </a:p>
        </p:txBody>
      </p:sp>
      <p:sp>
        <p:nvSpPr>
          <p:cNvPr id="4" name="Date Placeholder 3">
            <a:extLst>
              <a:ext uri="{FF2B5EF4-FFF2-40B4-BE49-F238E27FC236}">
                <a16:creationId xmlns:a16="http://schemas.microsoft.com/office/drawing/2014/main" id="{F37C8A3B-CB8A-4397-91DB-207C9081765F}"/>
              </a:ext>
            </a:extLst>
          </p:cNvPr>
          <p:cNvSpPr>
            <a:spLocks noGrp="1"/>
          </p:cNvSpPr>
          <p:nvPr>
            <p:ph type="dt" sz="half" idx="10"/>
          </p:nvPr>
        </p:nvSpPr>
        <p:spPr/>
        <p:txBody>
          <a:bodyPr/>
          <a:lstStyle/>
          <a:p>
            <a:fld id="{F4AD2273-2DFE-4EEE-9756-1B6E9DD12497}" type="datetime1">
              <a:rPr lang="en-US" smtClean="0"/>
              <a:t>12/1/2023</a:t>
            </a:fld>
            <a:endParaRPr lang="en-US"/>
          </a:p>
        </p:txBody>
      </p:sp>
      <p:sp>
        <p:nvSpPr>
          <p:cNvPr id="5" name="Footer Placeholder 4">
            <a:extLst>
              <a:ext uri="{FF2B5EF4-FFF2-40B4-BE49-F238E27FC236}">
                <a16:creationId xmlns:a16="http://schemas.microsoft.com/office/drawing/2014/main" id="{73542D20-62A3-4483-B326-3C304668440A}"/>
              </a:ext>
            </a:extLst>
          </p:cNvPr>
          <p:cNvSpPr>
            <a:spLocks noGrp="1"/>
          </p:cNvSpPr>
          <p:nvPr>
            <p:ph type="ftr" sz="quarter" idx="11"/>
          </p:nvPr>
        </p:nvSpPr>
        <p:spPr/>
        <p:txBody>
          <a:bodyPr/>
          <a:lstStyle/>
          <a:p>
            <a:r>
              <a:rPr lang="en-US"/>
              <a:t>GIPEA AFRICA LIMITED</a:t>
            </a:r>
          </a:p>
        </p:txBody>
      </p:sp>
      <p:sp>
        <p:nvSpPr>
          <p:cNvPr id="6" name="Slide Number Placeholder 5">
            <a:extLst>
              <a:ext uri="{FF2B5EF4-FFF2-40B4-BE49-F238E27FC236}">
                <a16:creationId xmlns:a16="http://schemas.microsoft.com/office/drawing/2014/main" id="{1DBD9DD3-C9F2-483E-A70D-AA32B6F28C1B}"/>
              </a:ext>
            </a:extLst>
          </p:cNvPr>
          <p:cNvSpPr>
            <a:spLocks noGrp="1"/>
          </p:cNvSpPr>
          <p:nvPr>
            <p:ph type="sldNum" sz="quarter" idx="12"/>
          </p:nvPr>
        </p:nvSpPr>
        <p:spPr/>
        <p:txBody>
          <a:bodyPr/>
          <a:lstStyle/>
          <a:p>
            <a:fld id="{B98AC166-1B4F-47B9-BA79-3BAABD98AD8B}" type="slidenum">
              <a:rPr lang="en-US" smtClean="0"/>
              <a:t>84</a:t>
            </a:fld>
            <a:endParaRPr lang="en-US"/>
          </a:p>
        </p:txBody>
      </p:sp>
      <p:pic>
        <p:nvPicPr>
          <p:cNvPr id="7" name="Picture 29">
            <a:extLst>
              <a:ext uri="{FF2B5EF4-FFF2-40B4-BE49-F238E27FC236}">
                <a16:creationId xmlns:a16="http://schemas.microsoft.com/office/drawing/2014/main" id="{81664032-0B8C-D7EA-4A34-95D8BA4EEE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238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3999" cy="500137"/>
          </a:xfrm>
          <a:prstGeom prst="rect">
            <a:avLst/>
          </a:prstGeom>
          <a:solidFill>
            <a:schemeClr val="accent2">
              <a:lumMod val="20000"/>
              <a:lumOff val="80000"/>
            </a:schemeClr>
          </a:solidFill>
        </p:spPr>
        <p:txBody>
          <a:bodyPr vert="horz" wrap="square" lIns="68580" tIns="34290" rIns="68580" bIns="34290" rtlCol="0" anchor="b">
            <a:spAutoFit/>
          </a:bodyPr>
          <a:lstStyle>
            <a:lvl1pPr>
              <a:spcBef>
                <a:spcPct val="0"/>
              </a:spcBef>
              <a:buNone/>
              <a:defRPr kumimoji="0" sz="2800" b="1">
                <a:solidFill>
                  <a:schemeClr val="tx2">
                    <a:satMod val="130000"/>
                  </a:schemeClr>
                </a:solidFill>
                <a:effectLst/>
                <a:latin typeface="+mj-lt"/>
                <a:ea typeface="+mj-ea"/>
                <a:cs typeface="+mj-cs"/>
              </a:defRPr>
            </a:lvl1pPr>
          </a:lstStyle>
          <a:p>
            <a:pPr algn="ctr"/>
            <a:r>
              <a:rPr lang="en-US" dirty="0"/>
              <a:t>Spatial distribution of roads</a:t>
            </a:r>
          </a:p>
        </p:txBody>
      </p:sp>
      <p:graphicFrame>
        <p:nvGraphicFramePr>
          <p:cNvPr id="11" name="Chart 10">
            <a:extLst>
              <a:ext uri="{FF2B5EF4-FFF2-40B4-BE49-F238E27FC236}">
                <a16:creationId xmlns:a16="http://schemas.microsoft.com/office/drawing/2014/main" id="{0DDFE2DE-1B1A-4D46-AC2F-7C5BB933BC9B}"/>
              </a:ext>
            </a:extLst>
          </p:cNvPr>
          <p:cNvGraphicFramePr/>
          <p:nvPr/>
        </p:nvGraphicFramePr>
        <p:xfrm>
          <a:off x="4819891" y="616497"/>
          <a:ext cx="4324108" cy="58889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A7D255A-4C10-40E2-90AD-3E782F37EF14}"/>
              </a:ext>
            </a:extLst>
          </p:cNvPr>
          <p:cNvSpPr txBox="1"/>
          <p:nvPr/>
        </p:nvSpPr>
        <p:spPr>
          <a:xfrm>
            <a:off x="1" y="616497"/>
            <a:ext cx="4819890" cy="5888984"/>
          </a:xfrm>
          <a:prstGeom prst="rect">
            <a:avLst/>
          </a:prstGeom>
          <a:solidFill>
            <a:schemeClr val="accent1">
              <a:lumMod val="20000"/>
              <a:lumOff val="80000"/>
            </a:schemeClr>
          </a:solidFill>
        </p:spPr>
        <p:txBody>
          <a:bodyPr wrap="square">
            <a:spAutoFit/>
          </a:bodyPr>
          <a:lstStyle/>
          <a:p>
            <a:pPr algn="just">
              <a:defRPr/>
            </a:pPr>
            <a:r>
              <a:rPr lang="en-US" sz="2000" b="1" dirty="0">
                <a:latin typeface="Trebuchet MS" panose="020B0603020202020204" pitchFamily="34" charset="0"/>
              </a:rPr>
              <a:t>Study investigated the Interaction between roads, physical urban area and population as typical manifestation of urban development</a:t>
            </a:r>
            <a:r>
              <a:rPr lang="en-US" sz="2000" dirty="0">
                <a:solidFill>
                  <a:srgbClr val="231F20"/>
                </a:solidFill>
                <a:effectLst/>
                <a:latin typeface="Times New Roman" panose="02020603050405020304" pitchFamily="18" charset="0"/>
                <a:ea typeface="Calibri" panose="020F0502020204030204" pitchFamily="34" charset="0"/>
              </a:rPr>
              <a:t>. </a:t>
            </a:r>
          </a:p>
          <a:p>
            <a:pPr algn="just">
              <a:defRPr/>
            </a:pPr>
            <a:r>
              <a:rPr lang="en-US" sz="2000" b="1" dirty="0">
                <a:solidFill>
                  <a:srgbClr val="0000FF"/>
                </a:solidFill>
                <a:latin typeface="Trebuchet MS" panose="020B0603020202020204" pitchFamily="34" charset="0"/>
              </a:rPr>
              <a:t>Cities</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Trebuchet MS" panose="020B0603020202020204" pitchFamily="34" charset="0"/>
              </a:rPr>
              <a:t>Kampala city with </a:t>
            </a:r>
            <a:r>
              <a:rPr lang="en-US" sz="2000" b="1" dirty="0">
                <a:solidFill>
                  <a:srgbClr val="FF0000"/>
                </a:solidFill>
                <a:latin typeface="Trebuchet MS" panose="020B0603020202020204" pitchFamily="34" charset="0"/>
              </a:rPr>
              <a:t>smaller physical area</a:t>
            </a:r>
            <a:r>
              <a:rPr lang="en-US" sz="2000" b="1" dirty="0">
                <a:latin typeface="Trebuchet MS" panose="020B0603020202020204" pitchFamily="34" charset="0"/>
              </a:rPr>
              <a:t> had high road density which meant that it </a:t>
            </a:r>
            <a:r>
              <a:rPr lang="en-US" sz="2000" b="1" dirty="0">
                <a:solidFill>
                  <a:srgbClr val="FF0000"/>
                </a:solidFill>
                <a:latin typeface="Trebuchet MS" panose="020B0603020202020204" pitchFamily="34" charset="0"/>
              </a:rPr>
              <a:t>had high circulation of roads</a:t>
            </a:r>
            <a:r>
              <a:rPr lang="en-US" sz="2000" b="1" dirty="0">
                <a:latin typeface="Trebuchet MS" panose="020B0603020202020204" pitchFamily="34" charset="0"/>
              </a:rPr>
              <a:t> whereas the </a:t>
            </a:r>
            <a:r>
              <a:rPr lang="en-US" sz="2000" b="1" dirty="0">
                <a:solidFill>
                  <a:srgbClr val="FF0000"/>
                </a:solidFill>
                <a:latin typeface="Trebuchet MS" panose="020B0603020202020204" pitchFamily="34" charset="0"/>
              </a:rPr>
              <a:t>rest of cities with bigger physical areas</a:t>
            </a:r>
            <a:r>
              <a:rPr lang="en-US" sz="2000" b="1" dirty="0">
                <a:latin typeface="Trebuchet MS" panose="020B0603020202020204" pitchFamily="34" charset="0"/>
              </a:rPr>
              <a:t> had low road densities thus </a:t>
            </a:r>
            <a:r>
              <a:rPr lang="en-US" sz="2000" b="1" dirty="0">
                <a:solidFill>
                  <a:srgbClr val="FF0000"/>
                </a:solidFill>
                <a:latin typeface="Trebuchet MS" panose="020B0603020202020204" pitchFamily="34" charset="0"/>
              </a:rPr>
              <a:t>low circulation </a:t>
            </a:r>
            <a:r>
              <a:rPr lang="en-US" sz="2000" b="1" dirty="0">
                <a:latin typeface="Trebuchet MS" panose="020B0603020202020204" pitchFamily="34" charset="0"/>
              </a:rPr>
              <a:t>of roads.</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Trebuchet MS" panose="020B0603020202020204" pitchFamily="34" charset="0"/>
              </a:rPr>
              <a:t>Despite Kampala city having </a:t>
            </a:r>
            <a:r>
              <a:rPr lang="en-US" sz="2000" b="1" dirty="0">
                <a:solidFill>
                  <a:srgbClr val="FF3399"/>
                </a:solidFill>
                <a:latin typeface="Trebuchet MS" panose="020B0603020202020204" pitchFamily="34" charset="0"/>
              </a:rPr>
              <a:t>high circulation of roads</a:t>
            </a:r>
            <a:r>
              <a:rPr lang="en-US" sz="2000" b="1" dirty="0">
                <a:latin typeface="Trebuchet MS" panose="020B0603020202020204" pitchFamily="34" charset="0"/>
              </a:rPr>
              <a:t>, the  coverage of </a:t>
            </a:r>
            <a:r>
              <a:rPr lang="en-US" sz="2000" b="1" dirty="0">
                <a:solidFill>
                  <a:srgbClr val="FF3399"/>
                </a:solidFill>
                <a:latin typeface="Trebuchet MS" panose="020B0603020202020204" pitchFamily="34" charset="0"/>
              </a:rPr>
              <a:t>roads per 1000 persons</a:t>
            </a:r>
            <a:r>
              <a:rPr lang="en-US" sz="2000" b="1" dirty="0">
                <a:latin typeface="Trebuchet MS" panose="020B0603020202020204" pitchFamily="34" charset="0"/>
              </a:rPr>
              <a:t> was high thus higher congestion levels.</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Trebuchet MS" panose="020B0603020202020204" pitchFamily="34" charset="0"/>
              </a:rPr>
              <a:t>The reverse was true for the newly created cities.</a:t>
            </a:r>
          </a:p>
        </p:txBody>
      </p:sp>
    </p:spTree>
    <p:extLst>
      <p:ext uri="{BB962C8B-B14F-4D97-AF65-F5344CB8AC3E}">
        <p14:creationId xmlns:p14="http://schemas.microsoft.com/office/powerpoint/2010/main" val="5020737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3998"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Spatial distribution of roads</a:t>
            </a:r>
          </a:p>
        </p:txBody>
      </p:sp>
      <p:sp>
        <p:nvSpPr>
          <p:cNvPr id="2" name="TextBox 1"/>
          <p:cNvSpPr txBox="1"/>
          <p:nvPr/>
        </p:nvSpPr>
        <p:spPr>
          <a:xfrm>
            <a:off x="1" y="616497"/>
            <a:ext cx="4324108" cy="5667385"/>
          </a:xfrm>
          <a:prstGeom prst="rect">
            <a:avLst/>
          </a:prstGeom>
          <a:solidFill>
            <a:schemeClr val="accent1">
              <a:lumMod val="20000"/>
              <a:lumOff val="80000"/>
            </a:schemeClr>
          </a:solidFill>
        </p:spPr>
        <p:txBody>
          <a:bodyPr wrap="square">
            <a:spAutoFit/>
          </a:bodyPr>
          <a:lstStyle/>
          <a:p>
            <a:pPr algn="just">
              <a:lnSpc>
                <a:spcPct val="107000"/>
              </a:lnSpc>
              <a:spcBef>
                <a:spcPts val="0"/>
              </a:spcBef>
              <a:spcAft>
                <a:spcPts val="0"/>
              </a:spcAft>
            </a:pPr>
            <a:r>
              <a:rPr lang="en-US" sz="2000" b="1" dirty="0">
                <a:solidFill>
                  <a:srgbClr val="0000FF"/>
                </a:solidFill>
                <a:latin typeface="Trebuchet MS" panose="020B0603020202020204" pitchFamily="34" charset="0"/>
              </a:rPr>
              <a:t>Municipalities</a:t>
            </a:r>
            <a:endParaRPr lang="en-US" sz="2000" b="1" dirty="0">
              <a:latin typeface="Trebuchet MS" panose="020B0603020202020204" pitchFamily="34" charset="0"/>
            </a:endParaRPr>
          </a:p>
          <a:p>
            <a:pPr marL="285750" indent="-285750" algn="just">
              <a:lnSpc>
                <a:spcPct val="107000"/>
              </a:lnSpc>
              <a:spcBef>
                <a:spcPts val="0"/>
              </a:spcBef>
              <a:spcAft>
                <a:spcPts val="0"/>
              </a:spcAft>
              <a:buFont typeface="Wingdings" panose="05000000000000000000" pitchFamily="2" charset="2"/>
              <a:buChar char="v"/>
            </a:pPr>
            <a:r>
              <a:rPr lang="en-US" sz="2000" b="1" dirty="0">
                <a:latin typeface="Trebuchet MS" panose="020B0603020202020204" pitchFamily="34" charset="0"/>
              </a:rPr>
              <a:t>MCs with </a:t>
            </a:r>
            <a:r>
              <a:rPr lang="en-US" sz="2000" b="1" dirty="0">
                <a:solidFill>
                  <a:srgbClr val="FF0000"/>
                </a:solidFill>
                <a:latin typeface="Trebuchet MS" panose="020B0603020202020204" pitchFamily="34" charset="0"/>
              </a:rPr>
              <a:t>bigger physical areas</a:t>
            </a:r>
            <a:r>
              <a:rPr lang="en-US" sz="2000" b="1" dirty="0">
                <a:latin typeface="Trebuchet MS" panose="020B0603020202020204" pitchFamily="34" charset="0"/>
              </a:rPr>
              <a:t> had low road densities which meant that they </a:t>
            </a:r>
            <a:r>
              <a:rPr lang="en-US" sz="2000" b="1" dirty="0">
                <a:solidFill>
                  <a:srgbClr val="FF0000"/>
                </a:solidFill>
                <a:latin typeface="Trebuchet MS" panose="020B0603020202020204" pitchFamily="34" charset="0"/>
              </a:rPr>
              <a:t>had low circulation of roads</a:t>
            </a:r>
            <a:r>
              <a:rPr lang="en-US" sz="2000" b="1" dirty="0">
                <a:latin typeface="Trebuchet MS" panose="020B0603020202020204" pitchFamily="34" charset="0"/>
              </a:rPr>
              <a:t> whereas those with </a:t>
            </a:r>
            <a:r>
              <a:rPr lang="en-US" sz="2000" b="1" dirty="0">
                <a:solidFill>
                  <a:srgbClr val="FF0000"/>
                </a:solidFill>
                <a:latin typeface="Trebuchet MS" panose="020B0603020202020204" pitchFamily="34" charset="0"/>
              </a:rPr>
              <a:t>small physical areas</a:t>
            </a:r>
            <a:r>
              <a:rPr lang="en-US" sz="2000" b="1" dirty="0">
                <a:latin typeface="Trebuchet MS" panose="020B0603020202020204" pitchFamily="34" charset="0"/>
              </a:rPr>
              <a:t> had high road densities thus </a:t>
            </a:r>
            <a:r>
              <a:rPr lang="en-US" sz="2000" b="1" dirty="0">
                <a:solidFill>
                  <a:srgbClr val="FF0000"/>
                </a:solidFill>
                <a:latin typeface="Trebuchet MS" panose="020B0603020202020204" pitchFamily="34" charset="0"/>
              </a:rPr>
              <a:t>high circulation </a:t>
            </a:r>
            <a:r>
              <a:rPr lang="en-US" sz="2000" b="1" dirty="0">
                <a:latin typeface="Trebuchet MS" panose="020B0603020202020204" pitchFamily="34" charset="0"/>
              </a:rPr>
              <a:t>of roads. </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Trebuchet MS" panose="020B0603020202020204" pitchFamily="34" charset="0"/>
              </a:rPr>
              <a:t>Congestion levels were still low due to </a:t>
            </a:r>
            <a:r>
              <a:rPr lang="en-US" sz="2000" b="1" dirty="0">
                <a:solidFill>
                  <a:srgbClr val="FF3399"/>
                </a:solidFill>
                <a:latin typeface="Trebuchet MS" panose="020B0603020202020204" pitchFamily="34" charset="0"/>
              </a:rPr>
              <a:t>low coverage of roads per 1000 persons</a:t>
            </a:r>
            <a:r>
              <a:rPr lang="en-US" sz="2000" b="1" dirty="0">
                <a:latin typeface="Trebuchet MS" panose="020B0603020202020204" pitchFamily="34" charset="0"/>
              </a:rPr>
              <a:t> however with expected rise in population the situation was expected to change.</a:t>
            </a:r>
          </a:p>
          <a:p>
            <a:pPr algn="just">
              <a:lnSpc>
                <a:spcPct val="107000"/>
              </a:lnSpc>
              <a:spcBef>
                <a:spcPts val="0"/>
              </a:spcBef>
              <a:spcAft>
                <a:spcPts val="0"/>
              </a:spcAft>
            </a:pPr>
            <a:r>
              <a:rPr lang="en-US" sz="2000" b="1" dirty="0">
                <a:solidFill>
                  <a:srgbClr val="0000FF"/>
                </a:solidFill>
                <a:latin typeface="Trebuchet MS" panose="020B0603020202020204" pitchFamily="34" charset="0"/>
              </a:rPr>
              <a:t>Town Councils</a:t>
            </a:r>
            <a:endParaRPr lang="en-US" sz="2000" b="1" dirty="0">
              <a:latin typeface="Trebuchet MS" panose="020B0603020202020204" pitchFamily="34" charset="0"/>
            </a:endParaRPr>
          </a:p>
          <a:p>
            <a:pPr marL="285750" indent="-285750" algn="just">
              <a:lnSpc>
                <a:spcPct val="107000"/>
              </a:lnSpc>
              <a:spcBef>
                <a:spcPts val="0"/>
              </a:spcBef>
              <a:spcAft>
                <a:spcPts val="0"/>
              </a:spcAft>
              <a:buFont typeface="Wingdings" panose="05000000000000000000" pitchFamily="2" charset="2"/>
              <a:buChar char="v"/>
            </a:pPr>
            <a:r>
              <a:rPr lang="en-US" sz="2000" b="1" dirty="0">
                <a:latin typeface="Trebuchet MS" panose="020B0603020202020204" pitchFamily="34" charset="0"/>
              </a:rPr>
              <a:t>The above was true also for town councils</a:t>
            </a:r>
          </a:p>
        </p:txBody>
      </p:sp>
      <p:graphicFrame>
        <p:nvGraphicFramePr>
          <p:cNvPr id="6" name="Chart 5">
            <a:extLst>
              <a:ext uri="{FF2B5EF4-FFF2-40B4-BE49-F238E27FC236}">
                <a16:creationId xmlns:a16="http://schemas.microsoft.com/office/drawing/2014/main" id="{5510D599-E154-4C9B-B70A-17026ADD2F32}"/>
              </a:ext>
            </a:extLst>
          </p:cNvPr>
          <p:cNvGraphicFramePr/>
          <p:nvPr/>
        </p:nvGraphicFramePr>
        <p:xfrm>
          <a:off x="4571999" y="3846448"/>
          <a:ext cx="4571999" cy="3011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6F41C85-A743-449E-8F9D-577CA06A7B9D}"/>
              </a:ext>
            </a:extLst>
          </p:cNvPr>
          <p:cNvGraphicFramePr/>
          <p:nvPr/>
        </p:nvGraphicFramePr>
        <p:xfrm>
          <a:off x="4393381" y="668894"/>
          <a:ext cx="4819891" cy="3024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176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483"/>
            <a:ext cx="9143999" cy="500137"/>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dirty="0"/>
              <a:t>Spatial distribution of roads..</a:t>
            </a:r>
          </a:p>
        </p:txBody>
      </p:sp>
      <p:sp>
        <p:nvSpPr>
          <p:cNvPr id="2" name="TextBox 1"/>
          <p:cNvSpPr txBox="1"/>
          <p:nvPr/>
        </p:nvSpPr>
        <p:spPr>
          <a:xfrm>
            <a:off x="0" y="527620"/>
            <a:ext cx="4572000" cy="6326925"/>
          </a:xfrm>
          <a:prstGeom prst="rect">
            <a:avLst/>
          </a:prstGeom>
          <a:solidFill>
            <a:srgbClr val="FFFF00"/>
          </a:solidFill>
        </p:spPr>
        <p:txBody>
          <a:bodyPr wrap="square">
            <a:spAutoFit/>
          </a:bodyPr>
          <a:lstStyle/>
          <a:p>
            <a:pPr marL="0" marR="0" algn="just">
              <a:lnSpc>
                <a:spcPct val="107000"/>
              </a:lnSpc>
              <a:spcBef>
                <a:spcPts val="0"/>
              </a:spcBef>
              <a:spcAft>
                <a:spcPts val="0"/>
              </a:spcAft>
            </a:pPr>
            <a:r>
              <a:rPr lang="en-US" sz="1900" b="1" dirty="0">
                <a:solidFill>
                  <a:srgbClr val="FF0000"/>
                </a:solidFill>
                <a:latin typeface="Trebuchet MS" panose="020B0603020202020204" pitchFamily="34" charset="0"/>
              </a:rPr>
              <a:t>Key issues.</a:t>
            </a:r>
          </a:p>
          <a:p>
            <a:pPr marL="285750" marR="0" lvl="0" indent="-285750" algn="just">
              <a:lnSpc>
                <a:spcPct val="107000"/>
              </a:lnSpc>
              <a:spcBef>
                <a:spcPts val="0"/>
              </a:spcBef>
              <a:spcAft>
                <a:spcPts val="0"/>
              </a:spcAft>
              <a:buFont typeface="Wingdings" panose="05000000000000000000" pitchFamily="2" charset="2"/>
              <a:buChar char="v"/>
            </a:pPr>
            <a:r>
              <a:rPr lang="en-US" sz="1900" b="1" dirty="0">
                <a:latin typeface="Trebuchet MS" panose="020B0603020202020204" pitchFamily="34" charset="0"/>
              </a:rPr>
              <a:t>Lack of road equipment. </a:t>
            </a:r>
          </a:p>
          <a:p>
            <a:pPr marL="285750" marR="0" lvl="0" indent="-285750" algn="just">
              <a:lnSpc>
                <a:spcPct val="107000"/>
              </a:lnSpc>
              <a:spcBef>
                <a:spcPts val="0"/>
              </a:spcBef>
              <a:spcAft>
                <a:spcPts val="0"/>
              </a:spcAft>
              <a:buFont typeface="Wingdings" panose="05000000000000000000" pitchFamily="2" charset="2"/>
              <a:buChar char="v"/>
            </a:pPr>
            <a:r>
              <a:rPr lang="en-US" sz="1900" b="1" dirty="0">
                <a:latin typeface="Trebuchet MS" panose="020B0603020202020204" pitchFamily="34" charset="0"/>
              </a:rPr>
              <a:t>Many urban areas lack PDPs and detailed plans to guide infrastructure development.</a:t>
            </a:r>
          </a:p>
          <a:p>
            <a:pPr marL="285750" marR="0" lvl="0" indent="-285750" algn="just">
              <a:lnSpc>
                <a:spcPct val="107000"/>
              </a:lnSpc>
              <a:spcBef>
                <a:spcPts val="0"/>
              </a:spcBef>
              <a:spcAft>
                <a:spcPts val="0"/>
              </a:spcAft>
              <a:buFont typeface="Wingdings" panose="05000000000000000000" pitchFamily="2" charset="2"/>
              <a:buChar char="v"/>
            </a:pPr>
            <a:r>
              <a:rPr lang="en-US" sz="1900" b="1" dirty="0">
                <a:latin typeface="Trebuchet MS" panose="020B0603020202020204" pitchFamily="34" charset="0"/>
              </a:rPr>
              <a:t>Inadequate funding for physical planning to implement where planning, opening and demarcation of roads is a critical activity.</a:t>
            </a:r>
          </a:p>
          <a:p>
            <a:pPr marL="285750" marR="0" lvl="0" indent="-285750" algn="just">
              <a:lnSpc>
                <a:spcPct val="107000"/>
              </a:lnSpc>
              <a:spcBef>
                <a:spcPts val="0"/>
              </a:spcBef>
              <a:spcAft>
                <a:spcPts val="0"/>
              </a:spcAft>
              <a:buFont typeface="Wingdings" panose="05000000000000000000" pitchFamily="2" charset="2"/>
              <a:buChar char="v"/>
            </a:pPr>
            <a:r>
              <a:rPr lang="en-US" sz="1900" b="1" dirty="0">
                <a:latin typeface="Trebuchet MS" panose="020B0603020202020204" pitchFamily="34" charset="0"/>
              </a:rPr>
              <a:t>Tedious customary land tenure acquiring process and costly </a:t>
            </a:r>
            <a:r>
              <a:rPr lang="en-US" sz="1900" b="1" dirty="0" err="1">
                <a:latin typeface="Trebuchet MS" panose="020B0603020202020204" pitchFamily="34" charset="0"/>
              </a:rPr>
              <a:t>mailo</a:t>
            </a:r>
            <a:r>
              <a:rPr lang="en-US" sz="1900" b="1" dirty="0">
                <a:latin typeface="Trebuchet MS" panose="020B0603020202020204" pitchFamily="34" charset="0"/>
              </a:rPr>
              <a:t> land had made it difficult to acquire land for investment and public infrastructure.</a:t>
            </a:r>
          </a:p>
          <a:p>
            <a:pPr marL="285750" marR="0" lvl="0" indent="-285750" algn="just">
              <a:lnSpc>
                <a:spcPct val="107000"/>
              </a:lnSpc>
              <a:spcBef>
                <a:spcPts val="0"/>
              </a:spcBef>
              <a:spcAft>
                <a:spcPts val="0"/>
              </a:spcAft>
              <a:buFont typeface="Wingdings" panose="05000000000000000000" pitchFamily="2" charset="2"/>
              <a:buChar char="v"/>
            </a:pPr>
            <a:r>
              <a:rPr lang="en-US" sz="1900" b="1" dirty="0">
                <a:latin typeface="Trebuchet MS" panose="020B0603020202020204" pitchFamily="34" charset="0"/>
              </a:rPr>
              <a:t>Uganda road funds received by urban authorities were for mainly maintenance which aims at keeping the road conditions as close to its original design not creation/expansion of roads.</a:t>
            </a:r>
          </a:p>
        </p:txBody>
      </p:sp>
      <p:sp>
        <p:nvSpPr>
          <p:cNvPr id="6" name="TextBox 5">
            <a:extLst>
              <a:ext uri="{FF2B5EF4-FFF2-40B4-BE49-F238E27FC236}">
                <a16:creationId xmlns:a16="http://schemas.microsoft.com/office/drawing/2014/main" id="{8E4B9B8E-8FAB-4812-B9EC-BBD4E355936B}"/>
              </a:ext>
            </a:extLst>
          </p:cNvPr>
          <p:cNvSpPr txBox="1"/>
          <p:nvPr/>
        </p:nvSpPr>
        <p:spPr>
          <a:xfrm>
            <a:off x="4607656" y="839981"/>
            <a:ext cx="4572001" cy="5702202"/>
          </a:xfrm>
          <a:prstGeom prst="rect">
            <a:avLst/>
          </a:prstGeom>
          <a:solidFill>
            <a:srgbClr val="66FFFF"/>
          </a:solidFill>
        </p:spPr>
        <p:txBody>
          <a:bodyPr wrap="square">
            <a:spAutoFit/>
          </a:bodyPr>
          <a:lstStyle/>
          <a:p>
            <a:pPr indent="-457200" algn="just">
              <a:lnSpc>
                <a:spcPct val="107000"/>
              </a:lnSpc>
              <a:spcBef>
                <a:spcPts val="0"/>
              </a:spcBef>
              <a:spcAft>
                <a:spcPts val="0"/>
              </a:spcAft>
            </a:pPr>
            <a:r>
              <a:rPr lang="en-US" sz="1800" b="1" dirty="0">
                <a:solidFill>
                  <a:srgbClr val="0000FF"/>
                </a:solidFill>
                <a:latin typeface="Trebuchet MS" panose="020B0603020202020204" pitchFamily="34" charset="0"/>
              </a:rPr>
              <a:t>Conclusion</a:t>
            </a:r>
          </a:p>
          <a:p>
            <a:pPr marL="0" marR="0" algn="just">
              <a:lnSpc>
                <a:spcPct val="107000"/>
              </a:lnSpc>
              <a:spcBef>
                <a:spcPts val="0"/>
              </a:spcBef>
              <a:spcAft>
                <a:spcPts val="0"/>
              </a:spcAft>
            </a:pPr>
            <a:r>
              <a:rPr lang="en-US" sz="1800" b="1" dirty="0">
                <a:latin typeface="Trebuchet MS" panose="020B0603020202020204" pitchFamily="34" charset="0"/>
              </a:rPr>
              <a:t>There was an imbalance between supply and demand for urban roads &amp; thus need to increase supply of urban roads.</a:t>
            </a:r>
          </a:p>
          <a:p>
            <a:pPr algn="just">
              <a:lnSpc>
                <a:spcPct val="107000"/>
              </a:lnSpc>
              <a:spcBef>
                <a:spcPts val="0"/>
              </a:spcBef>
              <a:spcAft>
                <a:spcPts val="0"/>
              </a:spcAft>
            </a:pPr>
            <a:r>
              <a:rPr lang="en-US" sz="1800" b="1" dirty="0">
                <a:solidFill>
                  <a:srgbClr val="0000FF"/>
                </a:solidFill>
                <a:latin typeface="Trebuchet MS" panose="020B0603020202020204" pitchFamily="34" charset="0"/>
              </a:rPr>
              <a:t>Recommendations.</a:t>
            </a:r>
          </a:p>
          <a:p>
            <a:pPr lvl="0" indent="-342900" algn="just">
              <a:lnSpc>
                <a:spcPct val="107000"/>
              </a:lnSpc>
              <a:spcBef>
                <a:spcPts val="0"/>
              </a:spcBef>
              <a:spcAft>
                <a:spcPts val="0"/>
              </a:spcAft>
              <a:buFont typeface="Wingdings" panose="05000000000000000000" pitchFamily="2" charset="2"/>
              <a:buChar char=""/>
            </a:pPr>
            <a:r>
              <a:rPr lang="en-US" sz="1800" b="1" dirty="0">
                <a:latin typeface="Trebuchet MS" panose="020B0603020202020204" pitchFamily="34" charset="0"/>
              </a:rPr>
              <a:t>Acquisition of road equipment by urban authorities with central government support.</a:t>
            </a:r>
          </a:p>
          <a:p>
            <a:pPr lvl="0" indent="-342900" algn="just">
              <a:lnSpc>
                <a:spcPct val="107000"/>
              </a:lnSpc>
              <a:spcBef>
                <a:spcPts val="0"/>
              </a:spcBef>
              <a:spcAft>
                <a:spcPts val="0"/>
              </a:spcAft>
              <a:buFont typeface="Wingdings" panose="05000000000000000000" pitchFamily="2" charset="2"/>
              <a:buChar char=""/>
            </a:pPr>
            <a:r>
              <a:rPr lang="en-US" sz="1800" b="1" dirty="0">
                <a:latin typeface="Trebuchet MS" panose="020B0603020202020204" pitchFamily="34" charset="0"/>
              </a:rPr>
              <a:t>Urban areas have unique challenges which should be considered in resource allocation.</a:t>
            </a:r>
          </a:p>
          <a:p>
            <a:pPr lvl="0" indent="-342900" algn="just">
              <a:lnSpc>
                <a:spcPct val="107000"/>
              </a:lnSpc>
              <a:spcBef>
                <a:spcPts val="0"/>
              </a:spcBef>
              <a:spcAft>
                <a:spcPts val="0"/>
              </a:spcAft>
              <a:buFont typeface="Wingdings" panose="05000000000000000000" pitchFamily="2" charset="2"/>
              <a:buChar char=""/>
            </a:pPr>
            <a:r>
              <a:rPr lang="en-US" sz="1800" b="1" dirty="0">
                <a:latin typeface="Trebuchet MS" panose="020B0603020202020204" pitchFamily="34" charset="0"/>
              </a:rPr>
              <a:t>Put much emphasis on physical planning of all urban areas to eliminate unplanned settlements.</a:t>
            </a:r>
          </a:p>
          <a:p>
            <a:pPr lvl="0" indent="-342900" algn="just">
              <a:lnSpc>
                <a:spcPct val="107000"/>
              </a:lnSpc>
              <a:spcBef>
                <a:spcPts val="0"/>
              </a:spcBef>
              <a:spcAft>
                <a:spcPts val="0"/>
              </a:spcAft>
              <a:buFont typeface="Wingdings" panose="05000000000000000000" pitchFamily="2" charset="2"/>
              <a:buChar char=""/>
            </a:pPr>
            <a:r>
              <a:rPr lang="en-US" sz="1800" b="1" dirty="0">
                <a:solidFill>
                  <a:srgbClr val="FF0000"/>
                </a:solidFill>
                <a:latin typeface="Trebuchet MS" panose="020B0603020202020204" pitchFamily="34" charset="0"/>
              </a:rPr>
              <a:t>Ministry of Lands, Housing and Urban Development should provide grant to Urban LGs for preparation and implementation of PDPs.</a:t>
            </a:r>
          </a:p>
          <a:p>
            <a:pPr marL="285750" indent="-285750" algn="just">
              <a:lnSpc>
                <a:spcPct val="107000"/>
              </a:lnSpc>
              <a:spcBef>
                <a:spcPts val="0"/>
              </a:spcBef>
              <a:spcAft>
                <a:spcPts val="0"/>
              </a:spcAft>
              <a:buFont typeface="Wingdings" panose="05000000000000000000" pitchFamily="2" charset="2"/>
              <a:buChar char="v"/>
            </a:pPr>
            <a:endParaRPr lang="en-US" sz="1800" b="1" dirty="0">
              <a:latin typeface="Trebuchet MS" panose="020B0603020202020204" pitchFamily="34" charset="0"/>
            </a:endParaRPr>
          </a:p>
        </p:txBody>
      </p:sp>
    </p:spTree>
    <p:extLst>
      <p:ext uri="{BB962C8B-B14F-4D97-AF65-F5344CB8AC3E}">
        <p14:creationId xmlns:p14="http://schemas.microsoft.com/office/powerpoint/2010/main" val="878935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3858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800" b="1">
                <a:solidFill>
                  <a:schemeClr val="tx2">
                    <a:satMod val="130000"/>
                  </a:schemeClr>
                </a:solidFill>
                <a:effectLst/>
                <a:latin typeface="+mj-lt"/>
                <a:ea typeface="+mj-ea"/>
                <a:cs typeface="+mj-cs"/>
              </a:defRPr>
            </a:lvl1pPr>
          </a:lstStyle>
          <a:p>
            <a:r>
              <a:rPr lang="en-US" sz="2400" dirty="0"/>
              <a:t>QUALITY OF URBAN ROADS-Road surface condition</a:t>
            </a:r>
          </a:p>
        </p:txBody>
      </p:sp>
      <p:sp>
        <p:nvSpPr>
          <p:cNvPr id="7" name="TextBox 6">
            <a:extLst>
              <a:ext uri="{FF2B5EF4-FFF2-40B4-BE49-F238E27FC236}">
                <a16:creationId xmlns:a16="http://schemas.microsoft.com/office/drawing/2014/main" id="{1146D2CD-103F-441D-A110-194FD6BB0745}"/>
              </a:ext>
            </a:extLst>
          </p:cNvPr>
          <p:cNvSpPr txBox="1"/>
          <p:nvPr/>
        </p:nvSpPr>
        <p:spPr>
          <a:xfrm>
            <a:off x="-1" y="457200"/>
            <a:ext cx="5220073" cy="4708981"/>
          </a:xfrm>
          <a:prstGeom prst="rect">
            <a:avLst/>
          </a:prstGeom>
          <a:solidFill>
            <a:srgbClr val="CCFFFF"/>
          </a:solidFill>
        </p:spPr>
        <p:txBody>
          <a:bodyPr wrap="square">
            <a:spAutoFit/>
          </a:bodyPr>
          <a:lstStyle/>
          <a:p>
            <a:pPr algn="just">
              <a:defRPr/>
            </a:pPr>
            <a:r>
              <a:rPr lang="en-US" sz="1500" b="1" dirty="0">
                <a:latin typeface="Trebuchet MS" panose="020B0603020202020204" pitchFamily="34" charset="0"/>
                <a:cs typeface="Times New Roman" panose="02020603050405020304" pitchFamily="18" charset="0"/>
              </a:rPr>
              <a:t>The Quality of a road is dependent on the road’s geometric characteristics (Alignment, profile, and cross-section). </a:t>
            </a:r>
          </a:p>
          <a:p>
            <a:pPr algn="just">
              <a:defRPr/>
            </a:pPr>
            <a:r>
              <a:rPr lang="en-US" sz="1500" b="1" dirty="0">
                <a:solidFill>
                  <a:srgbClr val="FF0000"/>
                </a:solidFill>
                <a:latin typeface="Trebuchet MS" panose="020B0603020202020204" pitchFamily="34" charset="0"/>
                <a:cs typeface="Times New Roman" panose="02020603050405020304" pitchFamily="18" charset="0"/>
              </a:rPr>
              <a:t>Asphalt surfaces or bituminous surfaces –the commonest surface treatments that provide the best quality due to their better traction (grip) and skid resistance.</a:t>
            </a:r>
          </a:p>
          <a:p>
            <a:pPr algn="just">
              <a:defRPr/>
            </a:pPr>
            <a:r>
              <a:rPr lang="en-US" sz="1500" b="1" dirty="0">
                <a:solidFill>
                  <a:srgbClr val="0000FF"/>
                </a:solidFill>
                <a:latin typeface="Trebuchet MS" panose="020B0603020202020204" pitchFamily="34" charset="0"/>
                <a:cs typeface="Times New Roman" panose="02020603050405020304" pitchFamily="18" charset="0"/>
              </a:rPr>
              <a:t>Cities</a:t>
            </a:r>
          </a:p>
          <a:p>
            <a:pPr marL="285750" indent="-285750" algn="just">
              <a:buFont typeface="Wingdings" panose="05000000000000000000" pitchFamily="2" charset="2"/>
              <a:buChar char="v"/>
            </a:pPr>
            <a:r>
              <a:rPr lang="en-US" sz="1500" b="1" dirty="0">
                <a:latin typeface="Trebuchet MS" panose="020B0603020202020204" pitchFamily="34" charset="0"/>
                <a:cs typeface="Times New Roman" panose="02020603050405020304" pitchFamily="18" charset="0"/>
              </a:rPr>
              <a:t>Urban roads accounted for </a:t>
            </a:r>
            <a:r>
              <a:rPr lang="en-US" sz="1500" b="1" dirty="0">
                <a:solidFill>
                  <a:srgbClr val="FF0000"/>
                </a:solidFill>
                <a:latin typeface="Trebuchet MS" panose="020B0603020202020204" pitchFamily="34" charset="0"/>
                <a:cs typeface="Times New Roman" panose="02020603050405020304" pitchFamily="18" charset="0"/>
              </a:rPr>
              <a:t>7% </a:t>
            </a:r>
            <a:r>
              <a:rPr lang="en-US" sz="1500" b="1" dirty="0">
                <a:latin typeface="Trebuchet MS" panose="020B0603020202020204" pitchFamily="34" charset="0"/>
                <a:cs typeface="Times New Roman" panose="02020603050405020304" pitchFamily="18" charset="0"/>
              </a:rPr>
              <a:t>(10,108Km) of the entire country’s road network (144,785Km) and paved urban roads accounted for </a:t>
            </a:r>
            <a:r>
              <a:rPr lang="en-US" sz="1500" b="1" dirty="0">
                <a:solidFill>
                  <a:srgbClr val="FF0000"/>
                </a:solidFill>
                <a:latin typeface="Trebuchet MS" panose="020B0603020202020204" pitchFamily="34" charset="0"/>
                <a:cs typeface="Times New Roman" panose="02020603050405020304" pitchFamily="18" charset="0"/>
              </a:rPr>
              <a:t>5.6% </a:t>
            </a:r>
            <a:r>
              <a:rPr lang="en-US" sz="1500" b="1" dirty="0">
                <a:latin typeface="Trebuchet MS" panose="020B0603020202020204" pitchFamily="34" charset="0"/>
                <a:cs typeface="Times New Roman" panose="02020603050405020304" pitchFamily="18" charset="0"/>
              </a:rPr>
              <a:t>(570.8Km) of the entire country’s urban roads (MWT Sector plan 2015-2020).</a:t>
            </a:r>
          </a:p>
          <a:p>
            <a:pPr marL="285750" indent="-285750" algn="just">
              <a:buFont typeface="Wingdings" panose="05000000000000000000" pitchFamily="2" charset="2"/>
              <a:buChar char="v"/>
            </a:pPr>
            <a:r>
              <a:rPr lang="en-US" sz="1500" b="1" dirty="0">
                <a:latin typeface="Trebuchet MS" panose="020B0603020202020204" pitchFamily="34" charset="0"/>
                <a:cs typeface="Times New Roman" panose="02020603050405020304" pitchFamily="18" charset="0"/>
              </a:rPr>
              <a:t>6 out of the 11 cities had coverage of paved roads above the national (5.6%).  The improved performance in cities was due to road budgeting outside road sector funding (</a:t>
            </a:r>
            <a:r>
              <a:rPr lang="en-US" sz="1500" b="1" dirty="0">
                <a:solidFill>
                  <a:srgbClr val="FF0000"/>
                </a:solidFill>
                <a:latin typeface="Trebuchet MS" panose="020B0603020202020204" pitchFamily="34" charset="0"/>
                <a:cs typeface="Times New Roman" panose="02020603050405020304" pitchFamily="18" charset="0"/>
              </a:rPr>
              <a:t>Donor funding).</a:t>
            </a:r>
          </a:p>
          <a:p>
            <a:pPr marL="285750" indent="-285750" algn="just">
              <a:buFont typeface="Wingdings" panose="05000000000000000000" pitchFamily="2" charset="2"/>
              <a:buChar char="v"/>
            </a:pPr>
            <a:r>
              <a:rPr lang="en-US" sz="1500" b="1" dirty="0">
                <a:solidFill>
                  <a:srgbClr val="0033CC"/>
                </a:solidFill>
                <a:latin typeface="Trebuchet MS" panose="020B0603020202020204" pitchFamily="34" charset="0"/>
                <a:cs typeface="Times New Roman" panose="02020603050405020304" pitchFamily="18" charset="0"/>
              </a:rPr>
              <a:t>Upgrading of a road to paved standard with bitumen surface treatment was UGX 3.1 billion per kilometer (NDP-III) </a:t>
            </a:r>
          </a:p>
        </p:txBody>
      </p:sp>
      <p:graphicFrame>
        <p:nvGraphicFramePr>
          <p:cNvPr id="8" name="Chart 7">
            <a:extLst>
              <a:ext uri="{FF2B5EF4-FFF2-40B4-BE49-F238E27FC236}">
                <a16:creationId xmlns:a16="http://schemas.microsoft.com/office/drawing/2014/main" id="{90E5157F-A0DB-4755-9CE3-6062643B974C}"/>
              </a:ext>
            </a:extLst>
          </p:cNvPr>
          <p:cNvGraphicFramePr/>
          <p:nvPr>
            <p:extLst>
              <p:ext uri="{D42A27DB-BD31-4B8C-83A1-F6EECF244321}">
                <p14:modId xmlns:p14="http://schemas.microsoft.com/office/powerpoint/2010/main" val="1118351754"/>
              </p:ext>
            </p:extLst>
          </p:nvPr>
        </p:nvGraphicFramePr>
        <p:xfrm>
          <a:off x="5220072" y="550565"/>
          <a:ext cx="3923928" cy="35985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3">
            <a:extLst>
              <a:ext uri="{FF2B5EF4-FFF2-40B4-BE49-F238E27FC236}">
                <a16:creationId xmlns:a16="http://schemas.microsoft.com/office/drawing/2014/main" id="{BF552729-AD15-458E-BFE1-6983BDF2CB55}"/>
              </a:ext>
            </a:extLst>
          </p:cNvPr>
          <p:cNvGraphicFramePr>
            <a:graphicFrameLocks noGrp="1"/>
          </p:cNvGraphicFramePr>
          <p:nvPr>
            <p:extLst>
              <p:ext uri="{D42A27DB-BD31-4B8C-83A1-F6EECF244321}">
                <p14:modId xmlns:p14="http://schemas.microsoft.com/office/powerpoint/2010/main" val="1709469423"/>
              </p:ext>
            </p:extLst>
          </p:nvPr>
        </p:nvGraphicFramePr>
        <p:xfrm>
          <a:off x="-2" y="5150862"/>
          <a:ext cx="9144004" cy="1851856"/>
        </p:xfrm>
        <a:graphic>
          <a:graphicData uri="http://schemas.openxmlformats.org/drawingml/2006/table">
            <a:tbl>
              <a:tblPr firstRow="1" bandRow="1">
                <a:tableStyleId>{5C22544A-7EE6-4342-B048-85BDC9FD1C3A}</a:tableStyleId>
              </a:tblPr>
              <a:tblGrid>
                <a:gridCol w="533402">
                  <a:extLst>
                    <a:ext uri="{9D8B030D-6E8A-4147-A177-3AD203B41FA5}">
                      <a16:colId xmlns:a16="http://schemas.microsoft.com/office/drawing/2014/main" val="58770087"/>
                    </a:ext>
                  </a:extLst>
                </a:gridCol>
                <a:gridCol w="762000">
                  <a:extLst>
                    <a:ext uri="{9D8B030D-6E8A-4147-A177-3AD203B41FA5}">
                      <a16:colId xmlns:a16="http://schemas.microsoft.com/office/drawing/2014/main" val="2319787386"/>
                    </a:ext>
                  </a:extLst>
                </a:gridCol>
                <a:gridCol w="684312">
                  <a:extLst>
                    <a:ext uri="{9D8B030D-6E8A-4147-A177-3AD203B41FA5}">
                      <a16:colId xmlns:a16="http://schemas.microsoft.com/office/drawing/2014/main" val="258658668"/>
                    </a:ext>
                  </a:extLst>
                </a:gridCol>
                <a:gridCol w="792089">
                  <a:extLst>
                    <a:ext uri="{9D8B030D-6E8A-4147-A177-3AD203B41FA5}">
                      <a16:colId xmlns:a16="http://schemas.microsoft.com/office/drawing/2014/main" val="2224078055"/>
                    </a:ext>
                  </a:extLst>
                </a:gridCol>
                <a:gridCol w="720080">
                  <a:extLst>
                    <a:ext uri="{9D8B030D-6E8A-4147-A177-3AD203B41FA5}">
                      <a16:colId xmlns:a16="http://schemas.microsoft.com/office/drawing/2014/main" val="415384400"/>
                    </a:ext>
                  </a:extLst>
                </a:gridCol>
                <a:gridCol w="1008111">
                  <a:extLst>
                    <a:ext uri="{9D8B030D-6E8A-4147-A177-3AD203B41FA5}">
                      <a16:colId xmlns:a16="http://schemas.microsoft.com/office/drawing/2014/main" val="2940799710"/>
                    </a:ext>
                  </a:extLst>
                </a:gridCol>
                <a:gridCol w="720081">
                  <a:extLst>
                    <a:ext uri="{9D8B030D-6E8A-4147-A177-3AD203B41FA5}">
                      <a16:colId xmlns:a16="http://schemas.microsoft.com/office/drawing/2014/main" val="3922078976"/>
                    </a:ext>
                  </a:extLst>
                </a:gridCol>
                <a:gridCol w="936104">
                  <a:extLst>
                    <a:ext uri="{9D8B030D-6E8A-4147-A177-3AD203B41FA5}">
                      <a16:colId xmlns:a16="http://schemas.microsoft.com/office/drawing/2014/main" val="3612070858"/>
                    </a:ext>
                  </a:extLst>
                </a:gridCol>
                <a:gridCol w="792089">
                  <a:extLst>
                    <a:ext uri="{9D8B030D-6E8A-4147-A177-3AD203B41FA5}">
                      <a16:colId xmlns:a16="http://schemas.microsoft.com/office/drawing/2014/main" val="1603572184"/>
                    </a:ext>
                  </a:extLst>
                </a:gridCol>
                <a:gridCol w="1008112">
                  <a:extLst>
                    <a:ext uri="{9D8B030D-6E8A-4147-A177-3AD203B41FA5}">
                      <a16:colId xmlns:a16="http://schemas.microsoft.com/office/drawing/2014/main" val="3548696366"/>
                    </a:ext>
                  </a:extLst>
                </a:gridCol>
                <a:gridCol w="1187624">
                  <a:extLst>
                    <a:ext uri="{9D8B030D-6E8A-4147-A177-3AD203B41FA5}">
                      <a16:colId xmlns:a16="http://schemas.microsoft.com/office/drawing/2014/main" val="2562497692"/>
                    </a:ext>
                  </a:extLst>
                </a:gridCol>
              </a:tblGrid>
              <a:tr h="411738">
                <a:tc>
                  <a:txBody>
                    <a:bodyPr/>
                    <a:lstStyle/>
                    <a:p>
                      <a:pPr algn="ct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Arua</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Fort</a:t>
                      </a:r>
                    </a:p>
                  </a:txBody>
                  <a:tcPr>
                    <a:solidFill>
                      <a:srgbClr val="00FFFF"/>
                    </a:solidFill>
                  </a:tcPr>
                </a:tc>
                <a:tc>
                  <a:txBody>
                    <a:bodyPr/>
                    <a:lstStyle/>
                    <a:p>
                      <a:pPr algn="ct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Gulu</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Hoima</a:t>
                      </a: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Jinja</a:t>
                      </a: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Kampala</a:t>
                      </a: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Lira</a:t>
                      </a:r>
                    </a:p>
                  </a:txBody>
                  <a:tcPr>
                    <a:solidFill>
                      <a:srgbClr val="00FFFF"/>
                    </a:solidFill>
                  </a:tcPr>
                </a:tc>
                <a:tc>
                  <a:txBody>
                    <a:bodyPr/>
                    <a:lstStyle/>
                    <a:p>
                      <a:pPr algn="ct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Masaka</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rgbClr val="00FFFF"/>
                    </a:solidFill>
                  </a:tcPr>
                </a:tc>
                <a:tc>
                  <a:txBody>
                    <a:bodyPr/>
                    <a:lstStyle/>
                    <a:p>
                      <a:pPr algn="ct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Mbale</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Mbarara</a:t>
                      </a:r>
                    </a:p>
                  </a:txBody>
                  <a:tcPr>
                    <a:solidFill>
                      <a:srgbClr val="00FFFF"/>
                    </a:solidFill>
                  </a:tcPr>
                </a:tc>
                <a:tc>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Soroti</a:t>
                      </a:r>
                    </a:p>
                  </a:txBody>
                  <a:tcPr>
                    <a:solidFill>
                      <a:srgbClr val="00FFFF"/>
                    </a:solidFill>
                  </a:tcPr>
                </a:tc>
                <a:extLst>
                  <a:ext uri="{0D108BD9-81ED-4DB2-BD59-A6C34878D82A}">
                    <a16:rowId xmlns:a16="http://schemas.microsoft.com/office/drawing/2014/main" val="665187636"/>
                  </a:ext>
                </a:extLst>
              </a:tr>
              <a:tr h="602176">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1385km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566.1km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857.6km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600</a:t>
                      </a:r>
                    </a:p>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667.2km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2134.2</a:t>
                      </a:r>
                    </a:p>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1134.5km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1190.9</a:t>
                      </a:r>
                    </a:p>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492.4km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1008.5</a:t>
                      </a:r>
                    </a:p>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km</a:t>
                      </a:r>
                    </a:p>
                  </a:txBody>
                  <a:tcPr>
                    <a:solidFill>
                      <a:srgbClr val="00FFFF"/>
                    </a:solidFill>
                  </a:tcPr>
                </a:tc>
                <a:tc>
                  <a:txBody>
                    <a:bodyPr/>
                    <a:lstStyle/>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643.3</a:t>
                      </a:r>
                    </a:p>
                    <a:p>
                      <a:r>
                        <a:rPr lang="en-US" sz="1400" b="1" dirty="0">
                          <a:solidFill>
                            <a:srgbClr val="0033CC"/>
                          </a:solidFill>
                          <a:latin typeface="Tahoma" panose="020B0604030504040204" pitchFamily="34" charset="0"/>
                          <a:ea typeface="Tahoma" panose="020B0604030504040204" pitchFamily="34" charset="0"/>
                          <a:cs typeface="Tahoma" panose="020B0604030504040204" pitchFamily="34" charset="0"/>
                        </a:rPr>
                        <a:t>Km</a:t>
                      </a:r>
                    </a:p>
                  </a:txBody>
                  <a:tcPr>
                    <a:solidFill>
                      <a:srgbClr val="00FFFF"/>
                    </a:solidFill>
                  </a:tcPr>
                </a:tc>
                <a:extLst>
                  <a:ext uri="{0D108BD9-81ED-4DB2-BD59-A6C34878D82A}">
                    <a16:rowId xmlns:a16="http://schemas.microsoft.com/office/drawing/2014/main" val="498989199"/>
                  </a:ext>
                </a:extLst>
              </a:tr>
              <a:tr h="602176">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428</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1755</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2,659 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1,860 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2,068</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6,616</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Billion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3,517</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3,692 </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Billion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1,526</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3,126</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Billion</a:t>
                      </a:r>
                    </a:p>
                  </a:txBody>
                  <a:tcPr>
                    <a:solidFill>
                      <a:srgbClr val="00FFFF"/>
                    </a:solidFill>
                  </a:tcPr>
                </a:tc>
                <a:tc>
                  <a:txBody>
                    <a:bodyPr/>
                    <a:lstStyle/>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1,994</a:t>
                      </a:r>
                    </a:p>
                    <a:p>
                      <a:r>
                        <a:rPr lang="en-US" sz="1400" b="1" dirty="0">
                          <a:solidFill>
                            <a:srgbClr val="FF0066"/>
                          </a:solidFill>
                          <a:latin typeface="Tahoma" panose="020B0604030504040204" pitchFamily="34" charset="0"/>
                          <a:ea typeface="Tahoma" panose="020B0604030504040204" pitchFamily="34" charset="0"/>
                          <a:cs typeface="Tahoma" panose="020B0604030504040204" pitchFamily="34" charset="0"/>
                        </a:rPr>
                        <a:t>Billion</a:t>
                      </a:r>
                    </a:p>
                  </a:txBody>
                  <a:tcPr>
                    <a:solidFill>
                      <a:srgbClr val="00FFFF"/>
                    </a:solidFill>
                  </a:tcPr>
                </a:tc>
                <a:extLst>
                  <a:ext uri="{0D108BD9-81ED-4DB2-BD59-A6C34878D82A}">
                    <a16:rowId xmlns:a16="http://schemas.microsoft.com/office/drawing/2014/main" val="471277905"/>
                  </a:ext>
                </a:extLst>
              </a:tr>
            </a:tbl>
          </a:graphicData>
        </a:graphic>
      </p:graphicFrame>
      <p:sp>
        <p:nvSpPr>
          <p:cNvPr id="4" name="TextBox 3">
            <a:extLst>
              <a:ext uri="{FF2B5EF4-FFF2-40B4-BE49-F238E27FC236}">
                <a16:creationId xmlns:a16="http://schemas.microsoft.com/office/drawing/2014/main" id="{6FA11A45-546F-4F12-B603-421E143027E8}"/>
              </a:ext>
            </a:extLst>
          </p:cNvPr>
          <p:cNvSpPr txBox="1"/>
          <p:nvPr/>
        </p:nvSpPr>
        <p:spPr>
          <a:xfrm>
            <a:off x="5220072" y="4191000"/>
            <a:ext cx="3923928" cy="923330"/>
          </a:xfrm>
          <a:prstGeom prst="rect">
            <a:avLst/>
          </a:prstGeom>
          <a:solidFill>
            <a:srgbClr val="00FFCC"/>
          </a:solidFill>
        </p:spPr>
        <p:txBody>
          <a:bodyPr wrap="square" rtlCol="0">
            <a:spAutoFit/>
          </a:bodyPr>
          <a:lstStyle/>
          <a:p>
            <a:pPr algn="ctr"/>
            <a:r>
              <a:rPr lang="en-US" sz="1800" b="1" dirty="0"/>
              <a:t>Note: figures indicate what is required to improve roads in the cities</a:t>
            </a:r>
          </a:p>
        </p:txBody>
      </p:sp>
      <p:cxnSp>
        <p:nvCxnSpPr>
          <p:cNvPr id="6" name="Straight Arrow Connector 5">
            <a:extLst>
              <a:ext uri="{FF2B5EF4-FFF2-40B4-BE49-F238E27FC236}">
                <a16:creationId xmlns:a16="http://schemas.microsoft.com/office/drawing/2014/main" id="{10744E18-7126-4381-8FD2-393B60406A26}"/>
              </a:ext>
            </a:extLst>
          </p:cNvPr>
          <p:cNvCxnSpPr/>
          <p:nvPr/>
        </p:nvCxnSpPr>
        <p:spPr>
          <a:xfrm>
            <a:off x="6553200" y="4800600"/>
            <a:ext cx="0" cy="365581"/>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2020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1" cy="43858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400" b="1">
                <a:solidFill>
                  <a:schemeClr val="tx2">
                    <a:satMod val="130000"/>
                  </a:schemeClr>
                </a:solidFill>
                <a:effectLst/>
                <a:latin typeface="+mj-lt"/>
                <a:ea typeface="+mj-ea"/>
                <a:cs typeface="+mj-cs"/>
              </a:defRPr>
            </a:lvl1pPr>
          </a:lstStyle>
          <a:p>
            <a:r>
              <a:rPr lang="en-US" dirty="0"/>
              <a:t>QUALITY OF URBAN ROADS-Road surface condition</a:t>
            </a:r>
          </a:p>
        </p:txBody>
      </p:sp>
      <p:sp>
        <p:nvSpPr>
          <p:cNvPr id="7" name="TextBox 6">
            <a:extLst>
              <a:ext uri="{FF2B5EF4-FFF2-40B4-BE49-F238E27FC236}">
                <a16:creationId xmlns:a16="http://schemas.microsoft.com/office/drawing/2014/main" id="{1146D2CD-103F-441D-A110-194FD6BB0745}"/>
              </a:ext>
            </a:extLst>
          </p:cNvPr>
          <p:cNvSpPr txBox="1"/>
          <p:nvPr/>
        </p:nvSpPr>
        <p:spPr>
          <a:xfrm>
            <a:off x="0" y="764704"/>
            <a:ext cx="4067945" cy="5977406"/>
          </a:xfrm>
          <a:prstGeom prst="rect">
            <a:avLst/>
          </a:prstGeom>
          <a:solidFill>
            <a:srgbClr val="CCFFFF"/>
          </a:solidFill>
        </p:spPr>
        <p:txBody>
          <a:bodyPr wrap="square">
            <a:spAutoFit/>
          </a:bodyPr>
          <a:lstStyle/>
          <a:p>
            <a:pPr algn="just">
              <a:defRPr/>
            </a:pPr>
            <a:r>
              <a:rPr lang="en-US" sz="2000" b="1" dirty="0">
                <a:solidFill>
                  <a:srgbClr val="0000FF"/>
                </a:solidFill>
                <a:latin typeface="+mj-lt"/>
                <a:cs typeface="Times New Roman" panose="02020603050405020304" pitchFamily="18" charset="0"/>
              </a:rPr>
              <a:t>Municipalities</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mj-lt"/>
                <a:cs typeface="Times New Roman" panose="02020603050405020304" pitchFamily="18" charset="0"/>
              </a:rPr>
              <a:t>MCs performed better than cities probably because cities were bigger in physical size than MCs.</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mj-lt"/>
                <a:cs typeface="Times New Roman" panose="02020603050405020304" pitchFamily="18" charset="0"/>
              </a:rPr>
              <a:t>Paved roads were mainly concentrated within CBDs &amp; where efforts were made to link CBDs and other suburban areas the percentage of paved roads was above 5.6%. </a:t>
            </a:r>
          </a:p>
          <a:p>
            <a:pPr algn="just">
              <a:lnSpc>
                <a:spcPct val="107000"/>
              </a:lnSpc>
              <a:spcBef>
                <a:spcPts val="0"/>
              </a:spcBef>
              <a:spcAft>
                <a:spcPts val="0"/>
              </a:spcAft>
            </a:pPr>
            <a:r>
              <a:rPr lang="en-US" sz="2000" b="1" dirty="0">
                <a:solidFill>
                  <a:srgbClr val="0000FF"/>
                </a:solidFill>
                <a:latin typeface="+mj-lt"/>
                <a:cs typeface="Times New Roman" panose="02020603050405020304" pitchFamily="18" charset="0"/>
              </a:rPr>
              <a:t>Town Councils</a:t>
            </a:r>
          </a:p>
          <a:p>
            <a:pPr marL="285750" indent="-285750" algn="just">
              <a:lnSpc>
                <a:spcPct val="107000"/>
              </a:lnSpc>
              <a:spcBef>
                <a:spcPts val="0"/>
              </a:spcBef>
              <a:spcAft>
                <a:spcPts val="0"/>
              </a:spcAft>
              <a:buFont typeface="Wingdings" panose="05000000000000000000" pitchFamily="2" charset="2"/>
              <a:buChar char="v"/>
            </a:pPr>
            <a:r>
              <a:rPr lang="en-US" sz="2000" b="1" dirty="0">
                <a:latin typeface="+mj-lt"/>
                <a:cs typeface="Times New Roman" panose="02020603050405020304" pitchFamily="18" charset="0"/>
              </a:rPr>
              <a:t>Coverage of paved roads was  </a:t>
            </a:r>
            <a:r>
              <a:rPr lang="en-US" sz="2000" b="1" dirty="0">
                <a:solidFill>
                  <a:srgbClr val="FF0000"/>
                </a:solidFill>
                <a:latin typeface="+mj-lt"/>
                <a:cs typeface="Times New Roman" panose="02020603050405020304" pitchFamily="18" charset="0"/>
              </a:rPr>
              <a:t>below national (5.6%) </a:t>
            </a:r>
            <a:r>
              <a:rPr lang="en-US" sz="2000" b="1" dirty="0">
                <a:latin typeface="+mj-lt"/>
                <a:cs typeface="Times New Roman" panose="02020603050405020304" pitchFamily="18" charset="0"/>
              </a:rPr>
              <a:t>due to inadequate funding. Paved roads were mainly UNRA roads that traverse through these towns.</a:t>
            </a:r>
            <a:r>
              <a:rPr lang="en-US" sz="2000" dirty="0">
                <a:effectLst/>
                <a:latin typeface="+mj-lt"/>
                <a:ea typeface="Calibri" panose="020F0502020204030204" pitchFamily="34" charset="0"/>
                <a:cs typeface="Times New Roman" panose="02020603050405020304" pitchFamily="18" charset="0"/>
              </a:rPr>
              <a:t> </a:t>
            </a:r>
          </a:p>
        </p:txBody>
      </p:sp>
      <p:graphicFrame>
        <p:nvGraphicFramePr>
          <p:cNvPr id="9" name="Chart 8">
            <a:extLst>
              <a:ext uri="{FF2B5EF4-FFF2-40B4-BE49-F238E27FC236}">
                <a16:creationId xmlns:a16="http://schemas.microsoft.com/office/drawing/2014/main" id="{7CB23CFE-30C0-4E6F-836D-19878D0280B4}"/>
              </a:ext>
            </a:extLst>
          </p:cNvPr>
          <p:cNvGraphicFramePr/>
          <p:nvPr>
            <p:extLst>
              <p:ext uri="{D42A27DB-BD31-4B8C-83A1-F6EECF244321}">
                <p14:modId xmlns:p14="http://schemas.microsoft.com/office/powerpoint/2010/main" val="1109044029"/>
              </p:ext>
            </p:extLst>
          </p:nvPr>
        </p:nvGraphicFramePr>
        <p:xfrm>
          <a:off x="4067944" y="550564"/>
          <a:ext cx="5076056" cy="3316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58B4C5D-5533-4609-9652-934180B61784}"/>
              </a:ext>
            </a:extLst>
          </p:cNvPr>
          <p:cNvGraphicFramePr/>
          <p:nvPr>
            <p:extLst>
              <p:ext uri="{D42A27DB-BD31-4B8C-83A1-F6EECF244321}">
                <p14:modId xmlns:p14="http://schemas.microsoft.com/office/powerpoint/2010/main" val="2151734655"/>
              </p:ext>
            </p:extLst>
          </p:nvPr>
        </p:nvGraphicFramePr>
        <p:xfrm>
          <a:off x="4067944" y="3755430"/>
          <a:ext cx="5076056" cy="3102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91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33FA-BB98-473D-8145-1DA433BA60C7}"/>
              </a:ext>
            </a:extLst>
          </p:cNvPr>
          <p:cNvSpPr>
            <a:spLocks noGrp="1"/>
          </p:cNvSpPr>
          <p:nvPr>
            <p:ph type="title"/>
          </p:nvPr>
        </p:nvSpPr>
        <p:spPr>
          <a:xfrm>
            <a:off x="1264920" y="2857500"/>
            <a:ext cx="7498080" cy="1143000"/>
          </a:xfrm>
        </p:spPr>
        <p:txBody>
          <a:bodyPr>
            <a:normAutofit fontScale="90000"/>
          </a:bodyPr>
          <a:lstStyle/>
          <a:p>
            <a:r>
              <a:rPr lang="en-GB" b="1" dirty="0"/>
              <a:t>URBANISATION IN UGANDA</a:t>
            </a:r>
            <a:endParaRPr lang="en-UG" b="1" dirty="0"/>
          </a:p>
        </p:txBody>
      </p:sp>
      <p:sp>
        <p:nvSpPr>
          <p:cNvPr id="3" name="Date Placeholder 2">
            <a:extLst>
              <a:ext uri="{FF2B5EF4-FFF2-40B4-BE49-F238E27FC236}">
                <a16:creationId xmlns:a16="http://schemas.microsoft.com/office/drawing/2014/main" id="{845E9C1C-6BE6-4A52-9984-2454AB1FA30D}"/>
              </a:ext>
            </a:extLst>
          </p:cNvPr>
          <p:cNvSpPr>
            <a:spLocks noGrp="1"/>
          </p:cNvSpPr>
          <p:nvPr>
            <p:ph type="dt" sz="half" idx="10"/>
          </p:nvPr>
        </p:nvSpPr>
        <p:spPr/>
        <p:txBody>
          <a:bodyPr/>
          <a:lstStyle/>
          <a:p>
            <a:fld id="{CE317FA4-E305-4127-A31A-611DD6ACF198}" type="datetime1">
              <a:rPr lang="en-US" smtClean="0"/>
              <a:t>12/1/2023</a:t>
            </a:fld>
            <a:endParaRPr lang="en-US"/>
          </a:p>
        </p:txBody>
      </p:sp>
      <p:sp>
        <p:nvSpPr>
          <p:cNvPr id="4" name="Footer Placeholder 3">
            <a:extLst>
              <a:ext uri="{FF2B5EF4-FFF2-40B4-BE49-F238E27FC236}">
                <a16:creationId xmlns:a16="http://schemas.microsoft.com/office/drawing/2014/main" id="{38372527-5661-4AB7-81B5-618E58DC142F}"/>
              </a:ext>
            </a:extLst>
          </p:cNvPr>
          <p:cNvSpPr>
            <a:spLocks noGrp="1"/>
          </p:cNvSpPr>
          <p:nvPr>
            <p:ph type="ftr" sz="quarter" idx="11"/>
          </p:nvPr>
        </p:nvSpPr>
        <p:spPr/>
        <p:txBody>
          <a:bodyPr/>
          <a:lstStyle/>
          <a:p>
            <a:r>
              <a:rPr lang="en-US"/>
              <a:t>GIPEA AFRICA LIMITED</a:t>
            </a:r>
          </a:p>
        </p:txBody>
      </p:sp>
      <p:sp>
        <p:nvSpPr>
          <p:cNvPr id="5" name="Slide Number Placeholder 4">
            <a:extLst>
              <a:ext uri="{FF2B5EF4-FFF2-40B4-BE49-F238E27FC236}">
                <a16:creationId xmlns:a16="http://schemas.microsoft.com/office/drawing/2014/main" id="{BB3DEAFF-AC58-483E-8814-24336A42893F}"/>
              </a:ext>
            </a:extLst>
          </p:cNvPr>
          <p:cNvSpPr>
            <a:spLocks noGrp="1"/>
          </p:cNvSpPr>
          <p:nvPr>
            <p:ph type="sldNum" sz="quarter" idx="12"/>
          </p:nvPr>
        </p:nvSpPr>
        <p:spPr/>
        <p:txBody>
          <a:bodyPr/>
          <a:lstStyle/>
          <a:p>
            <a:fld id="{B98AC166-1B4F-47B9-BA79-3BAABD98AD8B}" type="slidenum">
              <a:rPr lang="en-US" smtClean="0"/>
              <a:t>9</a:t>
            </a:fld>
            <a:endParaRPr lang="en-US"/>
          </a:p>
        </p:txBody>
      </p:sp>
      <p:pic>
        <p:nvPicPr>
          <p:cNvPr id="6" name="Picture 29">
            <a:extLst>
              <a:ext uri="{FF2B5EF4-FFF2-40B4-BE49-F238E27FC236}">
                <a16:creationId xmlns:a16="http://schemas.microsoft.com/office/drawing/2014/main" id="{4FD3C105-DE9D-4F39-889F-DA0A9FCC02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7850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041547" cy="2438040"/>
          </a:xfrm>
          <a:prstGeom prst="rect">
            <a:avLst/>
          </a:prstGeom>
          <a:solidFill>
            <a:srgbClr val="FFFFFF"/>
          </a:solidFill>
        </p:spPr>
        <p:txBody>
          <a:bodyPr wrap="square">
            <a:spAutoFit/>
          </a:bodyPr>
          <a:lstStyle/>
          <a:p>
            <a:pPr marL="0" marR="0" algn="just">
              <a:lnSpc>
                <a:spcPct val="107000"/>
              </a:lnSpc>
              <a:spcBef>
                <a:spcPts val="0"/>
              </a:spcBef>
              <a:spcAft>
                <a:spcPts val="0"/>
              </a:spcAft>
            </a:pPr>
            <a:r>
              <a:rPr lang="en-US" sz="2400" b="1" dirty="0">
                <a:solidFill>
                  <a:srgbClr val="FF0000"/>
                </a:solidFill>
                <a:latin typeface="+mj-lt"/>
              </a:rPr>
              <a:t>Conclusion.</a:t>
            </a:r>
          </a:p>
          <a:p>
            <a:pPr marR="0" algn="just">
              <a:lnSpc>
                <a:spcPct val="107000"/>
              </a:lnSpc>
              <a:spcBef>
                <a:spcPts val="0"/>
              </a:spcBef>
              <a:spcAft>
                <a:spcPts val="0"/>
              </a:spcAft>
            </a:pPr>
            <a:r>
              <a:rPr lang="en-US" sz="2400" b="1" dirty="0">
                <a:latin typeface="+mj-lt"/>
              </a:rPr>
              <a:t>The low coverage of paved roads in urban roads points to a lack of resilient road infrastructure to improve transport connectivity, effectiveness, and efficiency. There is a need to commit adequate financial resource allocation toward road network improvement.</a:t>
            </a:r>
          </a:p>
        </p:txBody>
      </p:sp>
      <p:sp>
        <p:nvSpPr>
          <p:cNvPr id="6" name="TextBox 5">
            <a:extLst>
              <a:ext uri="{FF2B5EF4-FFF2-40B4-BE49-F238E27FC236}">
                <a16:creationId xmlns:a16="http://schemas.microsoft.com/office/drawing/2014/main" id="{8E4B9B8E-8FAB-4812-B9EC-BBD4E355936B}"/>
              </a:ext>
            </a:extLst>
          </p:cNvPr>
          <p:cNvSpPr txBox="1"/>
          <p:nvPr/>
        </p:nvSpPr>
        <p:spPr>
          <a:xfrm>
            <a:off x="0" y="3124200"/>
            <a:ext cx="9144000" cy="3623556"/>
          </a:xfrm>
          <a:prstGeom prst="rect">
            <a:avLst/>
          </a:prstGeom>
          <a:solidFill>
            <a:srgbClr val="66FFFF"/>
          </a:solidFill>
        </p:spPr>
        <p:txBody>
          <a:bodyPr wrap="square">
            <a:spAutoFit/>
          </a:bodyPr>
          <a:lstStyle/>
          <a:p>
            <a:pPr algn="just">
              <a:lnSpc>
                <a:spcPct val="107000"/>
              </a:lnSpc>
              <a:spcBef>
                <a:spcPts val="0"/>
              </a:spcBef>
              <a:spcAft>
                <a:spcPts val="0"/>
              </a:spcAft>
            </a:pPr>
            <a:r>
              <a:rPr lang="en-US" sz="2400" b="1" dirty="0">
                <a:solidFill>
                  <a:srgbClr val="0000FF"/>
                </a:solidFill>
                <a:latin typeface="+mj-lt"/>
              </a:rPr>
              <a:t>Recommendations.</a:t>
            </a:r>
          </a:p>
          <a:p>
            <a:pPr marL="285750" indent="-285750" algn="just">
              <a:lnSpc>
                <a:spcPct val="107000"/>
              </a:lnSpc>
              <a:spcBef>
                <a:spcPts val="0"/>
              </a:spcBef>
              <a:spcAft>
                <a:spcPts val="0"/>
              </a:spcAft>
              <a:buFont typeface="Wingdings" panose="05000000000000000000" pitchFamily="2" charset="2"/>
              <a:buChar char="v"/>
            </a:pPr>
            <a:r>
              <a:rPr lang="en-US" sz="2400" b="1" dirty="0">
                <a:latin typeface="+mj-lt"/>
              </a:rPr>
              <a:t>Target to achieve average paved road density of 100 Km per 1000 Sq. km by 2040.</a:t>
            </a:r>
          </a:p>
          <a:p>
            <a:pPr marL="285750" indent="-285750" algn="just">
              <a:lnSpc>
                <a:spcPct val="107000"/>
              </a:lnSpc>
              <a:spcBef>
                <a:spcPts val="0"/>
              </a:spcBef>
              <a:spcAft>
                <a:spcPts val="0"/>
              </a:spcAft>
              <a:buFont typeface="Wingdings" panose="05000000000000000000" pitchFamily="2" charset="2"/>
              <a:buChar char="v"/>
            </a:pPr>
            <a:r>
              <a:rPr lang="en-US" sz="2400" b="1" dirty="0">
                <a:latin typeface="+mj-lt"/>
              </a:rPr>
              <a:t>The percentage of paved roads in urban areas should be increased from 5.6% to 32% (achieved by KCCA) in the long term.</a:t>
            </a:r>
          </a:p>
          <a:p>
            <a:pPr marL="285750" indent="-285750" algn="just">
              <a:lnSpc>
                <a:spcPct val="107000"/>
              </a:lnSpc>
              <a:spcBef>
                <a:spcPts val="0"/>
              </a:spcBef>
              <a:spcAft>
                <a:spcPts val="0"/>
              </a:spcAft>
              <a:buFont typeface="Wingdings" panose="05000000000000000000" pitchFamily="2" charset="2"/>
              <a:buChar char="v"/>
            </a:pPr>
            <a:r>
              <a:rPr lang="en-US" sz="2400" b="1" dirty="0">
                <a:latin typeface="+mj-lt"/>
              </a:rPr>
              <a:t>Formulate a financing strategy for future road infrastructural development for all urban areas.</a:t>
            </a:r>
          </a:p>
          <a:p>
            <a:pPr marL="285750" indent="-285750" algn="just">
              <a:lnSpc>
                <a:spcPct val="107000"/>
              </a:lnSpc>
              <a:spcBef>
                <a:spcPts val="0"/>
              </a:spcBef>
              <a:spcAft>
                <a:spcPts val="0"/>
              </a:spcAft>
              <a:buFont typeface="Wingdings" panose="05000000000000000000" pitchFamily="2" charset="2"/>
              <a:buChar char="v"/>
            </a:pPr>
            <a:r>
              <a:rPr lang="en-US" sz="2400" b="1" dirty="0">
                <a:latin typeface="+mj-lt"/>
              </a:rPr>
              <a:t>Promote low-cost road sealing technology in Town Councils. </a:t>
            </a:r>
          </a:p>
        </p:txBody>
      </p:sp>
      <p:sp>
        <p:nvSpPr>
          <p:cNvPr id="5" name="TextBox 4">
            <a:extLst>
              <a:ext uri="{FF2B5EF4-FFF2-40B4-BE49-F238E27FC236}">
                <a16:creationId xmlns:a16="http://schemas.microsoft.com/office/drawing/2014/main" id="{4159E460-1308-4EBC-84B4-146147835223}"/>
              </a:ext>
            </a:extLst>
          </p:cNvPr>
          <p:cNvSpPr txBox="1"/>
          <p:nvPr/>
        </p:nvSpPr>
        <p:spPr>
          <a:xfrm>
            <a:off x="1" y="0"/>
            <a:ext cx="9144000" cy="43858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400" b="1">
                <a:solidFill>
                  <a:schemeClr val="tx2">
                    <a:satMod val="130000"/>
                  </a:schemeClr>
                </a:solidFill>
                <a:effectLst/>
                <a:latin typeface="+mj-lt"/>
                <a:ea typeface="+mj-ea"/>
                <a:cs typeface="+mj-cs"/>
              </a:defRPr>
            </a:lvl1pPr>
          </a:lstStyle>
          <a:p>
            <a:r>
              <a:rPr lang="en-US" dirty="0"/>
              <a:t>QUALITY OF URBAN ROADS..-Road surface condition..</a:t>
            </a:r>
          </a:p>
        </p:txBody>
      </p:sp>
    </p:spTree>
    <p:extLst>
      <p:ext uri="{BB962C8B-B14F-4D97-AF65-F5344CB8AC3E}">
        <p14:creationId xmlns:p14="http://schemas.microsoft.com/office/powerpoint/2010/main" val="3528475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extLst>
              <p:ext uri="{D42A27DB-BD31-4B8C-83A1-F6EECF244321}">
                <p14:modId xmlns:p14="http://schemas.microsoft.com/office/powerpoint/2010/main" val="3211099376"/>
              </p:ext>
            </p:extLst>
          </p:nvPr>
        </p:nvGraphicFramePr>
        <p:xfrm>
          <a:off x="36352" y="438582"/>
          <a:ext cx="9107647" cy="6428075"/>
        </p:xfrm>
        <a:graphic>
          <a:graphicData uri="http://schemas.openxmlformats.org/drawingml/2006/table">
            <a:tbl>
              <a:tblPr firstRow="1" bandRow="1">
                <a:tableStyleId>{5C22544A-7EE6-4342-B048-85BDC9FD1C3A}</a:tableStyleId>
              </a:tblPr>
              <a:tblGrid>
                <a:gridCol w="5069048">
                  <a:extLst>
                    <a:ext uri="{9D8B030D-6E8A-4147-A177-3AD203B41FA5}">
                      <a16:colId xmlns:a16="http://schemas.microsoft.com/office/drawing/2014/main" val="20000"/>
                    </a:ext>
                  </a:extLst>
                </a:gridCol>
                <a:gridCol w="4038599">
                  <a:extLst>
                    <a:ext uri="{9D8B030D-6E8A-4147-A177-3AD203B41FA5}">
                      <a16:colId xmlns:a16="http://schemas.microsoft.com/office/drawing/2014/main" val="20001"/>
                    </a:ext>
                  </a:extLst>
                </a:gridCol>
              </a:tblGrid>
              <a:tr h="997199">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Trebuchet MS" panose="020B0603020202020204" pitchFamily="34" charset="0"/>
                          <a:ea typeface="+mn-ea"/>
                          <a:cs typeface="+mn-cs"/>
                        </a:rPr>
                        <a:t>Urban areas lacked adequate road reserve widths for space expansion to accommodate the ultimate planned roadway for road development projects.</a:t>
                      </a:r>
                    </a:p>
                  </a:txBody>
                  <a:tcPr marL="91453" marR="91453" marT="45728" marB="45728">
                    <a:solidFill>
                      <a:schemeClr val="bg1">
                        <a:lumMod val="95000"/>
                      </a:schemeClr>
                    </a:solidFill>
                  </a:tcPr>
                </a:tc>
                <a:tc hMerge="1">
                  <a:txBody>
                    <a:bodyPr/>
                    <a:lstStyle/>
                    <a:p>
                      <a:r>
                        <a:rPr lang="en-US" sz="1800" b="1" dirty="0"/>
                        <a:t>Global Experience (GHANA)</a:t>
                      </a:r>
                      <a:endParaRPr lang="en-UG" sz="1800" b="1" dirty="0"/>
                    </a:p>
                  </a:txBody>
                  <a:tcPr marL="91453" marR="91453" marT="45728" marB="45728"/>
                </a:tc>
                <a:extLst>
                  <a:ext uri="{0D108BD9-81ED-4DB2-BD59-A6C34878D82A}">
                    <a16:rowId xmlns:a16="http://schemas.microsoft.com/office/drawing/2014/main" val="10000"/>
                  </a:ext>
                </a:extLst>
              </a:tr>
              <a:tr h="5422219">
                <a:tc>
                  <a:txBody>
                    <a:bodyPr/>
                    <a:lstStyle/>
                    <a:p>
                      <a:pPr>
                        <a:lnSpc>
                          <a:spcPct val="100000"/>
                        </a:lnSpc>
                        <a:spcBef>
                          <a:spcPts val="0"/>
                        </a:spcBef>
                        <a:spcAft>
                          <a:spcPts val="0"/>
                        </a:spcAft>
                      </a:pPr>
                      <a:r>
                        <a:rPr lang="en-US" sz="1800" b="1" i="1" u="sng" kern="1200" dirty="0">
                          <a:solidFill>
                            <a:schemeClr val="dk1"/>
                          </a:solidFill>
                          <a:effectLst/>
                          <a:latin typeface="Trebuchet MS" panose="020B0603020202020204" pitchFamily="34" charset="0"/>
                          <a:ea typeface="+mn-ea"/>
                          <a:cs typeface="+mn-cs"/>
                        </a:rPr>
                        <a:t>Key issues.</a:t>
                      </a:r>
                      <a:endParaRPr lang="en-US" sz="1800" b="1" kern="1200" dirty="0">
                        <a:solidFill>
                          <a:schemeClr val="dk1"/>
                        </a:solidFill>
                        <a:effectLst/>
                        <a:latin typeface="Trebuchet MS" panose="020B0603020202020204" pitchFamily="34" charset="0"/>
                        <a:ea typeface="+mn-ea"/>
                        <a:cs typeface="+mn-cs"/>
                      </a:endParaRPr>
                    </a:p>
                    <a:p>
                      <a:pPr marL="285750" lvl="0" indent="-285750" algn="just">
                        <a:lnSpc>
                          <a:spcPct val="100000"/>
                        </a:lnSpc>
                        <a:spcBef>
                          <a:spcPts val="0"/>
                        </a:spcBef>
                        <a:spcAft>
                          <a:spcPts val="0"/>
                        </a:spcAft>
                        <a:buFont typeface="Wingdings" panose="05000000000000000000" pitchFamily="2" charset="2"/>
                        <a:buChar char="q"/>
                      </a:pPr>
                      <a:r>
                        <a:rPr lang="en-US" sz="1800" b="1" kern="1200" dirty="0">
                          <a:solidFill>
                            <a:schemeClr val="dk1"/>
                          </a:solidFill>
                          <a:effectLst/>
                          <a:latin typeface="Trebuchet MS" panose="020B0603020202020204" pitchFamily="34" charset="0"/>
                          <a:ea typeface="+mn-ea"/>
                          <a:cs typeface="+mn-cs"/>
                        </a:rPr>
                        <a:t>Land tenure policy where land belongs to people makes it expensive to acquire adequate road reserves.</a:t>
                      </a:r>
                    </a:p>
                    <a:p>
                      <a:pPr marL="285750" lvl="0" indent="-285750" algn="just">
                        <a:lnSpc>
                          <a:spcPct val="100000"/>
                        </a:lnSpc>
                        <a:spcBef>
                          <a:spcPts val="0"/>
                        </a:spcBef>
                        <a:spcAft>
                          <a:spcPts val="0"/>
                        </a:spcAft>
                        <a:buFont typeface="Wingdings" panose="05000000000000000000" pitchFamily="2" charset="2"/>
                        <a:buChar char="q"/>
                      </a:pPr>
                      <a:r>
                        <a:rPr lang="en-US" sz="1800" b="1" kern="1200" dirty="0">
                          <a:solidFill>
                            <a:schemeClr val="dk1"/>
                          </a:solidFill>
                          <a:effectLst/>
                          <a:latin typeface="Trebuchet MS" panose="020B0603020202020204" pitchFamily="34" charset="0"/>
                          <a:ea typeface="+mn-ea"/>
                          <a:cs typeface="+mn-cs"/>
                        </a:rPr>
                        <a:t>Faster rate of development verses rate of planning leading to disorderly settlements and high rate of compensation.</a:t>
                      </a:r>
                    </a:p>
                    <a:p>
                      <a:pPr marL="285750" lvl="0" indent="-285750" algn="just">
                        <a:lnSpc>
                          <a:spcPct val="100000"/>
                        </a:lnSpc>
                        <a:spcBef>
                          <a:spcPts val="0"/>
                        </a:spcBef>
                        <a:spcAft>
                          <a:spcPts val="0"/>
                        </a:spcAft>
                        <a:buFont typeface="Wingdings" panose="05000000000000000000" pitchFamily="2" charset="2"/>
                        <a:buChar char="q"/>
                      </a:pPr>
                      <a:r>
                        <a:rPr lang="en-US" sz="1800" b="1" kern="1200" dirty="0">
                          <a:solidFill>
                            <a:schemeClr val="dk1"/>
                          </a:solidFill>
                          <a:effectLst/>
                          <a:latin typeface="Trebuchet MS" panose="020B0603020202020204" pitchFamily="34" charset="0"/>
                          <a:ea typeface="+mn-ea"/>
                          <a:cs typeface="+mn-cs"/>
                        </a:rPr>
                        <a:t>Inadequate funding for physical planning for organizing settlements and implementation of physical plans</a:t>
                      </a:r>
                    </a:p>
                    <a:p>
                      <a:pPr algn="just">
                        <a:lnSpc>
                          <a:spcPct val="100000"/>
                        </a:lnSpc>
                        <a:spcBef>
                          <a:spcPts val="0"/>
                        </a:spcBef>
                        <a:spcAft>
                          <a:spcPts val="0"/>
                        </a:spcAft>
                      </a:pPr>
                      <a:r>
                        <a:rPr lang="en-US" sz="1800" b="1" i="1" u="sng" kern="1200" dirty="0">
                          <a:solidFill>
                            <a:schemeClr val="tx1"/>
                          </a:solidFill>
                          <a:effectLst/>
                          <a:latin typeface="Trebuchet MS" panose="020B0603020202020204" pitchFamily="34" charset="0"/>
                          <a:ea typeface="+mn-ea"/>
                          <a:cs typeface="+mn-cs"/>
                        </a:rPr>
                        <a:t>Conclusion</a:t>
                      </a:r>
                      <a:endParaRPr lang="en-US" sz="1800" b="1" kern="1200" dirty="0">
                        <a:solidFill>
                          <a:schemeClr val="tx1"/>
                        </a:solidFill>
                        <a:effectLst/>
                        <a:latin typeface="Trebuchet MS" panose="020B0603020202020204" pitchFamily="34" charset="0"/>
                        <a:ea typeface="+mn-ea"/>
                        <a:cs typeface="+mn-cs"/>
                      </a:endParaRPr>
                    </a:p>
                    <a:p>
                      <a:pPr algn="just">
                        <a:lnSpc>
                          <a:spcPct val="100000"/>
                        </a:lnSpc>
                        <a:spcBef>
                          <a:spcPts val="0"/>
                        </a:spcBef>
                        <a:spcAft>
                          <a:spcPts val="0"/>
                        </a:spcAft>
                      </a:pPr>
                      <a:r>
                        <a:rPr lang="en-US" sz="1800" b="1" kern="1200" dirty="0">
                          <a:solidFill>
                            <a:srgbClr val="0033CC"/>
                          </a:solidFill>
                          <a:effectLst/>
                          <a:latin typeface="Trebuchet MS" panose="020B0603020202020204" pitchFamily="34" charset="0"/>
                          <a:ea typeface="+mn-ea"/>
                          <a:cs typeface="+mn-cs"/>
                        </a:rPr>
                        <a:t>The needs of potential or real road users will never be satisfied unless all road cross section elements are included in road designs in order to enhance safety, operation and appearance of roads. </a:t>
                      </a:r>
                    </a:p>
                    <a:p>
                      <a:pPr algn="just">
                        <a:lnSpc>
                          <a:spcPct val="100000"/>
                        </a:lnSpc>
                        <a:spcBef>
                          <a:spcPts val="0"/>
                        </a:spcBef>
                        <a:spcAft>
                          <a:spcPts val="0"/>
                        </a:spcAft>
                      </a:pPr>
                      <a:r>
                        <a:rPr lang="en-US" sz="1800" b="1" kern="1200" dirty="0">
                          <a:solidFill>
                            <a:srgbClr val="0033CC"/>
                          </a:solidFill>
                          <a:effectLst/>
                          <a:latin typeface="Trebuchet MS" panose="020B0603020202020204" pitchFamily="34" charset="0"/>
                          <a:ea typeface="+mn-ea"/>
                          <a:cs typeface="+mn-cs"/>
                        </a:rPr>
                        <a:t>This requires acquisition and gazettement of desired road reserve widths for the different classes of urban roads.</a:t>
                      </a:r>
                    </a:p>
                  </a:txBody>
                  <a:tcPr marL="91453" marR="91453" marT="45728" marB="45728">
                    <a:solidFill>
                      <a:schemeClr val="bg1">
                        <a:lumMod val="95000"/>
                      </a:schemeClr>
                    </a:solidFill>
                  </a:tcPr>
                </a:tc>
                <a:tc>
                  <a:txBody>
                    <a:bodyPr/>
                    <a:lstStyle/>
                    <a:p>
                      <a:pPr>
                        <a:lnSpc>
                          <a:spcPct val="100000"/>
                        </a:lnSpc>
                        <a:spcBef>
                          <a:spcPts val="0"/>
                        </a:spcBef>
                        <a:spcAft>
                          <a:spcPts val="0"/>
                        </a:spcAft>
                      </a:pPr>
                      <a:r>
                        <a:rPr lang="en-US" sz="1800" b="1" i="1" u="sng" kern="1200" dirty="0">
                          <a:solidFill>
                            <a:schemeClr val="tx1"/>
                          </a:solidFill>
                          <a:effectLst/>
                          <a:latin typeface="Trebuchet MS" panose="020B0603020202020204" pitchFamily="34" charset="0"/>
                          <a:ea typeface="+mn-ea"/>
                          <a:cs typeface="+mn-cs"/>
                        </a:rPr>
                        <a:t>Recommendations.</a:t>
                      </a:r>
                      <a:endParaRPr lang="en-US" sz="1800" b="1" kern="1200" dirty="0">
                        <a:solidFill>
                          <a:schemeClr val="tx1"/>
                        </a:solidFill>
                        <a:effectLst/>
                        <a:latin typeface="Trebuchet MS" panose="020B0603020202020204" pitchFamily="34" charset="0"/>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US" sz="1800" b="1" kern="1200" dirty="0">
                          <a:solidFill>
                            <a:srgbClr val="FF0000"/>
                          </a:solidFill>
                          <a:effectLst/>
                          <a:latin typeface="Trebuchet MS" panose="020B0603020202020204" pitchFamily="34" charset="0"/>
                          <a:ea typeface="+mn-ea"/>
                          <a:cs typeface="+mn-cs"/>
                        </a:rPr>
                        <a:t>All roads to be maintained &amp; implemented should be planned roads.</a:t>
                      </a:r>
                    </a:p>
                    <a:p>
                      <a:pPr marL="342900" indent="-342900" algn="just">
                        <a:lnSpc>
                          <a:spcPct val="100000"/>
                        </a:lnSpc>
                        <a:spcBef>
                          <a:spcPts val="0"/>
                        </a:spcBef>
                        <a:spcAft>
                          <a:spcPts val="0"/>
                        </a:spcAft>
                        <a:buFont typeface="+mj-lt"/>
                        <a:buAutoNum type="arabicParenR"/>
                      </a:pPr>
                      <a:r>
                        <a:rPr lang="en-US" sz="1800" b="1" kern="1200" dirty="0">
                          <a:solidFill>
                            <a:srgbClr val="FF0000"/>
                          </a:solidFill>
                          <a:effectLst/>
                          <a:latin typeface="Trebuchet MS" panose="020B0603020202020204" pitchFamily="34" charset="0"/>
                          <a:ea typeface="+mn-ea"/>
                          <a:cs typeface="+mn-cs"/>
                        </a:rPr>
                        <a:t>Road Act 2019 provides that the Minister of transport by statutory instrument may declare a road reserve on any land acquired by the road authority for purposes of road construction, and may declare and gazette different widths of different classes of public roads upon technical advice from the Engineer in chief.  This legal provision should be implemented by urban authorities</a:t>
                      </a:r>
                      <a:r>
                        <a:rPr lang="en-US" sz="1800" kern="1200" dirty="0">
                          <a:solidFill>
                            <a:srgbClr val="FF0000"/>
                          </a:solidFill>
                          <a:effectLst/>
                          <a:latin typeface="Trebuchet MS" panose="020B0603020202020204" pitchFamily="34" charset="0"/>
                          <a:ea typeface="+mn-ea"/>
                          <a:cs typeface="+mn-cs"/>
                        </a:rPr>
                        <a:t>.</a:t>
                      </a:r>
                    </a:p>
                    <a:p>
                      <a:pPr>
                        <a:lnSpc>
                          <a:spcPct val="100000"/>
                        </a:lnSpc>
                        <a:spcBef>
                          <a:spcPts val="0"/>
                        </a:spcBef>
                        <a:spcAft>
                          <a:spcPts val="0"/>
                        </a:spcAft>
                      </a:pPr>
                      <a:endParaRPr lang="en-UG" sz="1800" b="1" dirty="0">
                        <a:latin typeface="Trebuchet MS" panose="020B0603020202020204" pitchFamily="34" charset="0"/>
                      </a:endParaRPr>
                    </a:p>
                  </a:txBody>
                  <a:tcPr marL="91453" marR="91453" marT="45728" marB="45728">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53EF393F-4B3F-40F1-82B3-A2AD715D4324}"/>
              </a:ext>
            </a:extLst>
          </p:cNvPr>
          <p:cNvSpPr txBox="1"/>
          <p:nvPr/>
        </p:nvSpPr>
        <p:spPr>
          <a:xfrm>
            <a:off x="36352" y="0"/>
            <a:ext cx="9107648" cy="43858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400" b="1">
                <a:solidFill>
                  <a:schemeClr val="tx2">
                    <a:satMod val="130000"/>
                  </a:schemeClr>
                </a:solidFill>
                <a:effectLst/>
                <a:latin typeface="+mj-lt"/>
                <a:ea typeface="+mj-ea"/>
                <a:cs typeface="+mj-cs"/>
              </a:defRPr>
            </a:lvl1pPr>
          </a:lstStyle>
          <a:p>
            <a:r>
              <a:rPr lang="en-US" dirty="0"/>
              <a:t>Quality of urban roads… –Road reserve widths</a:t>
            </a:r>
          </a:p>
        </p:txBody>
      </p:sp>
    </p:spTree>
    <p:extLst>
      <p:ext uri="{BB962C8B-B14F-4D97-AF65-F5344CB8AC3E}">
        <p14:creationId xmlns:p14="http://schemas.microsoft.com/office/powerpoint/2010/main" val="24326090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68" y="0"/>
            <a:ext cx="8713663" cy="43858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400" b="1">
                <a:solidFill>
                  <a:schemeClr val="tx2">
                    <a:satMod val="130000"/>
                  </a:schemeClr>
                </a:solidFill>
                <a:effectLst/>
                <a:latin typeface="+mj-lt"/>
                <a:ea typeface="+mj-ea"/>
                <a:cs typeface="+mj-cs"/>
              </a:defRPr>
            </a:lvl1pPr>
          </a:lstStyle>
          <a:p>
            <a:r>
              <a:rPr lang="en-US" dirty="0"/>
              <a:t>Quality of urban roads…. –NMT</a:t>
            </a:r>
          </a:p>
        </p:txBody>
      </p:sp>
      <p:sp>
        <p:nvSpPr>
          <p:cNvPr id="2" name="TextBox 1"/>
          <p:cNvSpPr txBox="1"/>
          <p:nvPr/>
        </p:nvSpPr>
        <p:spPr>
          <a:xfrm>
            <a:off x="0" y="457200"/>
            <a:ext cx="5076055" cy="6555641"/>
          </a:xfrm>
          <a:prstGeom prst="rect">
            <a:avLst/>
          </a:prstGeom>
          <a:solidFill>
            <a:schemeClr val="bg1">
              <a:lumMod val="95000"/>
            </a:schemeClr>
          </a:solidFill>
        </p:spPr>
        <p:txBody>
          <a:bodyPr wrap="square">
            <a:spAutoFit/>
          </a:bodyPr>
          <a:lstStyle/>
          <a:p>
            <a:pPr marL="342900" indent="-342900" algn="just">
              <a:buFont typeface="Wingdings" panose="05000000000000000000" pitchFamily="2" charset="2"/>
              <a:buChar char="v"/>
              <a:defRPr/>
            </a:pPr>
            <a:r>
              <a:rPr lang="en-US" sz="2000" b="1" dirty="0">
                <a:solidFill>
                  <a:srgbClr val="FF0000"/>
                </a:solidFill>
                <a:latin typeface="Trebuchet MS" panose="020B0603020202020204" pitchFamily="34" charset="0"/>
              </a:rPr>
              <a:t>NMT assessment recognizes that streets are multi-modal which must provide multi-modal transport to all users. </a:t>
            </a:r>
          </a:p>
          <a:p>
            <a:pPr marL="342900" indent="-342900" algn="just">
              <a:buFont typeface="Wingdings" panose="05000000000000000000" pitchFamily="2" charset="2"/>
              <a:buChar char="v"/>
              <a:defRPr/>
            </a:pPr>
            <a:r>
              <a:rPr lang="en-US" sz="20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The majority of road users in Uganda preferred to use NMT; mainly walking and </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cycling (MWT Sector Plan 2020).</a:t>
            </a:r>
            <a:endParaRPr lang="en-US" sz="20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defRPr/>
            </a:pPr>
            <a:r>
              <a:rPr lang="en-US" sz="2000" b="1" dirty="0">
                <a:solidFill>
                  <a:srgbClr val="009900"/>
                </a:solidFill>
                <a:latin typeface="Trebuchet MS" panose="020B0603020202020204" pitchFamily="34" charset="0"/>
              </a:rPr>
              <a:t>However the use of bicycles was on the rise since these not only offer personal travel but also carry goods and promote good health. </a:t>
            </a:r>
          </a:p>
          <a:p>
            <a:pPr marL="342900" indent="-342900" algn="just">
              <a:buFont typeface="Wingdings" panose="05000000000000000000" pitchFamily="2" charset="2"/>
              <a:buChar char="v"/>
              <a:defRPr/>
            </a:pPr>
            <a:endParaRPr lang="en-US" sz="2000" b="1" dirty="0">
              <a:solidFill>
                <a:srgbClr val="009900"/>
              </a:solidFill>
              <a:latin typeface="Trebuchet MS" panose="020B0603020202020204" pitchFamily="34" charset="0"/>
            </a:endParaRPr>
          </a:p>
          <a:p>
            <a:pPr algn="just">
              <a:defRPr/>
            </a:pPr>
            <a:r>
              <a:rPr lang="en-US" sz="2000" b="1" dirty="0">
                <a:solidFill>
                  <a:srgbClr val="0000FF"/>
                </a:solidFill>
                <a:latin typeface="Trebuchet MS" panose="020B0603020202020204" pitchFamily="34" charset="0"/>
              </a:rPr>
              <a:t>Cities</a:t>
            </a:r>
          </a:p>
          <a:p>
            <a:pPr marL="285750" indent="-285750" algn="just">
              <a:buFont typeface="Wingdings" panose="05000000000000000000" pitchFamily="2" charset="2"/>
              <a:buChar char="q"/>
              <a:defRPr/>
            </a:pPr>
            <a:r>
              <a:rPr lang="en-US" sz="2000" b="1" dirty="0">
                <a:latin typeface="Trebuchet MS" panose="020B0603020202020204" pitchFamily="34" charset="0"/>
              </a:rPr>
              <a:t>Cities lacked NMT facilities within the ROWs rendering pedestrians and cyclists susceptible to road accidents.  </a:t>
            </a:r>
          </a:p>
          <a:p>
            <a:pPr marL="285750" indent="-285750" algn="just">
              <a:buFont typeface="Wingdings" panose="05000000000000000000" pitchFamily="2" charset="2"/>
              <a:buChar char="q"/>
              <a:defRPr/>
            </a:pPr>
            <a:r>
              <a:rPr lang="en-US" sz="2000" b="1" dirty="0">
                <a:latin typeface="Trebuchet MS" panose="020B0603020202020204" pitchFamily="34" charset="0"/>
              </a:rPr>
              <a:t>In cities where motorized speeds and volumes were high, bicycle ownership was on the decline and the reverse was also true.</a:t>
            </a:r>
          </a:p>
          <a:p>
            <a:pPr algn="just">
              <a:defRPr/>
            </a:pPr>
            <a:endParaRPr lang="en-US" sz="2000" b="1" dirty="0">
              <a:solidFill>
                <a:srgbClr val="0000FF"/>
              </a:solidFill>
              <a:latin typeface="Trebuchet MS" panose="020B0603020202020204" pitchFamily="34" charset="0"/>
            </a:endParaRPr>
          </a:p>
        </p:txBody>
      </p:sp>
      <p:pic>
        <p:nvPicPr>
          <p:cNvPr id="1026" name="Picture 2">
            <a:extLst>
              <a:ext uri="{FF2B5EF4-FFF2-40B4-BE49-F238E27FC236}">
                <a16:creationId xmlns:a16="http://schemas.microsoft.com/office/drawing/2014/main" id="{F25EDD1D-226E-4E67-9EA1-F661F591A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102" y="489827"/>
            <a:ext cx="4068898" cy="267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a:extLst>
              <a:ext uri="{FF2B5EF4-FFF2-40B4-BE49-F238E27FC236}">
                <a16:creationId xmlns:a16="http://schemas.microsoft.com/office/drawing/2014/main" id="{D7D276BB-C0E3-4A1B-975E-0592F706FCDD}"/>
              </a:ext>
            </a:extLst>
          </p:cNvPr>
          <p:cNvGraphicFramePr/>
          <p:nvPr/>
        </p:nvGraphicFramePr>
        <p:xfrm>
          <a:off x="5075102" y="3161744"/>
          <a:ext cx="4068898" cy="3696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97198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68" y="0"/>
            <a:ext cx="8713663" cy="438582"/>
          </a:xfrm>
          <a:prstGeom prst="rect">
            <a:avLst/>
          </a:prstGeom>
          <a:solidFill>
            <a:schemeClr val="accent2">
              <a:lumMod val="20000"/>
              <a:lumOff val="80000"/>
            </a:schemeClr>
          </a:solidFill>
        </p:spPr>
        <p:txBody>
          <a:bodyPr vert="horz" wrap="square" lIns="68580" tIns="34290" rIns="68580" bIns="34290" rtlCol="0" anchor="b">
            <a:spAutoFit/>
          </a:bodyPr>
          <a:lstStyle>
            <a:defPPr>
              <a:defRPr lang="en-US"/>
            </a:defPPr>
            <a:lvl1pPr algn="ctr">
              <a:spcBef>
                <a:spcPct val="0"/>
              </a:spcBef>
              <a:buNone/>
              <a:defRPr kumimoji="0" sz="2400" b="1">
                <a:solidFill>
                  <a:schemeClr val="tx2">
                    <a:satMod val="130000"/>
                  </a:schemeClr>
                </a:solidFill>
                <a:effectLst/>
                <a:latin typeface="+mj-lt"/>
                <a:ea typeface="+mj-ea"/>
                <a:cs typeface="+mj-cs"/>
              </a:defRPr>
            </a:lvl1pPr>
          </a:lstStyle>
          <a:p>
            <a:r>
              <a:rPr lang="en-US" dirty="0"/>
              <a:t>Quality of urban roads…. –NMT</a:t>
            </a:r>
          </a:p>
        </p:txBody>
      </p:sp>
      <p:sp>
        <p:nvSpPr>
          <p:cNvPr id="2" name="TextBox 1"/>
          <p:cNvSpPr txBox="1"/>
          <p:nvPr/>
        </p:nvSpPr>
        <p:spPr>
          <a:xfrm>
            <a:off x="-27710" y="457200"/>
            <a:ext cx="4671718" cy="6247864"/>
          </a:xfrm>
          <a:prstGeom prst="rect">
            <a:avLst/>
          </a:prstGeom>
          <a:solidFill>
            <a:schemeClr val="accent1">
              <a:lumMod val="20000"/>
              <a:lumOff val="80000"/>
            </a:schemeClr>
          </a:solidFill>
        </p:spPr>
        <p:txBody>
          <a:bodyPr wrap="square">
            <a:spAutoFit/>
          </a:bodyPr>
          <a:lstStyle/>
          <a:p>
            <a:pPr algn="just">
              <a:defRPr/>
            </a:pPr>
            <a:r>
              <a:rPr lang="en-US" sz="2000" b="1" dirty="0">
                <a:solidFill>
                  <a:srgbClr val="0000FF"/>
                </a:solidFill>
                <a:latin typeface="Trebuchet MS" panose="020B0603020202020204" pitchFamily="34" charset="0"/>
              </a:rPr>
              <a:t>Municipalities &amp; Town councils</a:t>
            </a:r>
          </a:p>
          <a:p>
            <a:pPr marL="457200" indent="-457200" algn="just">
              <a:buFont typeface="+mj-lt"/>
              <a:buAutoNum type="arabicParenR"/>
              <a:defRPr/>
            </a:pPr>
            <a:r>
              <a:rPr lang="en-US" sz="2000" b="1" dirty="0">
                <a:latin typeface="Trebuchet MS" panose="020B0603020202020204" pitchFamily="34" charset="0"/>
                <a:ea typeface="Times New Roman" panose="02020603050405020304" pitchFamily="18" charset="0"/>
                <a:cs typeface="Times New Roman" panose="02020603050405020304" pitchFamily="18" charset="0"/>
              </a:rPr>
              <a:t>Bicycle ownership was on the rise.</a:t>
            </a:r>
          </a:p>
          <a:p>
            <a:pPr marL="457200" indent="-457200" algn="just">
              <a:buFont typeface="+mj-lt"/>
              <a:buAutoNum type="arabicParenR"/>
              <a:defRPr/>
            </a:pPr>
            <a:r>
              <a:rPr lang="en-US" sz="2000" b="1" dirty="0">
                <a:latin typeface="Trebuchet MS" panose="020B0603020202020204" pitchFamily="34" charset="0"/>
                <a:ea typeface="Times New Roman" panose="02020603050405020304" pitchFamily="18" charset="0"/>
                <a:cs typeface="Times New Roman" panose="02020603050405020304" pitchFamily="18" charset="0"/>
              </a:rPr>
              <a:t>M</a:t>
            </a:r>
            <a:r>
              <a:rPr lang="en-US" sz="2000" b="1" dirty="0">
                <a:effectLst/>
                <a:latin typeface="Trebuchet MS" panose="020B0603020202020204" pitchFamily="34" charset="0"/>
                <a:ea typeface="Times New Roman" panose="02020603050405020304" pitchFamily="18" charset="0"/>
                <a:cs typeface="Times New Roman" panose="02020603050405020304" pitchFamily="18" charset="0"/>
              </a:rPr>
              <a:t>ajority of the MCs &amp; TCs equally lacked NMT facilities within the right of way.</a:t>
            </a:r>
          </a:p>
          <a:p>
            <a:pPr marL="457200" indent="-457200" algn="just">
              <a:buFont typeface="+mj-lt"/>
              <a:buAutoNum type="arabicParenR"/>
              <a:defRPr/>
            </a:pPr>
            <a:r>
              <a:rPr lang="en-US" sz="2000" b="1" dirty="0">
                <a:latin typeface="Trebuchet MS" panose="020B0603020202020204" pitchFamily="34" charset="0"/>
                <a:ea typeface="Times New Roman" panose="02020603050405020304" pitchFamily="18" charset="0"/>
                <a:cs typeface="Times New Roman" panose="02020603050405020304" pitchFamily="18" charset="0"/>
              </a:rPr>
              <a:t>Limited motorized modes in the northern region had compelled citizens to use bicycles. </a:t>
            </a:r>
            <a:endParaRPr lang="en-US" sz="2000" b="1"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defRPr/>
            </a:pPr>
            <a:r>
              <a:rPr lang="en-US" sz="2000" b="1" dirty="0">
                <a:solidFill>
                  <a:srgbClr val="0000FF"/>
                </a:solidFill>
                <a:latin typeface="Trebuchet MS" panose="020B0603020202020204" pitchFamily="34" charset="0"/>
                <a:cs typeface="Times New Roman" panose="02020603050405020304" pitchFamily="18" charset="0"/>
              </a:rPr>
              <a:t>C</a:t>
            </a:r>
            <a:r>
              <a:rPr lang="en-US" sz="2000" b="1" dirty="0">
                <a:solidFill>
                  <a:srgbClr val="0000FF"/>
                </a:solidFill>
                <a:latin typeface="Trebuchet MS" panose="020B0603020202020204" pitchFamily="34" charset="0"/>
              </a:rPr>
              <a:t>onclusion</a:t>
            </a:r>
          </a:p>
          <a:p>
            <a:pPr marR="0" algn="just"/>
            <a:r>
              <a:rPr lang="en-US" sz="20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Evidence of ownership of bicycles was an indicator that cycling was inevitable despite the absence of NMT infrastructure.</a:t>
            </a:r>
          </a:p>
          <a:p>
            <a:pPr marR="0" algn="just"/>
            <a:r>
              <a:rPr lang="en-US" sz="2000" b="1" i="1" u="sng"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Recommendations.</a:t>
            </a:r>
            <a:endParaRPr lang="en-US" sz="2000" b="1"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algn="just"/>
            <a:r>
              <a:rPr lang="en-US" sz="20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Urban areas should adopt the Universal design principles that recognize </a:t>
            </a: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walking and cycling in transport, planning, design, and infrastructure provision</a:t>
            </a:r>
          </a:p>
        </p:txBody>
      </p:sp>
      <p:graphicFrame>
        <p:nvGraphicFramePr>
          <p:cNvPr id="7" name="Chart 6">
            <a:extLst>
              <a:ext uri="{FF2B5EF4-FFF2-40B4-BE49-F238E27FC236}">
                <a16:creationId xmlns:a16="http://schemas.microsoft.com/office/drawing/2014/main" id="{3E49C930-80C5-4881-97B5-9283C7321DF0}"/>
              </a:ext>
            </a:extLst>
          </p:cNvPr>
          <p:cNvGraphicFramePr/>
          <p:nvPr>
            <p:extLst>
              <p:ext uri="{D42A27DB-BD31-4B8C-83A1-F6EECF244321}">
                <p14:modId xmlns:p14="http://schemas.microsoft.com/office/powerpoint/2010/main" val="2075351673"/>
              </p:ext>
            </p:extLst>
          </p:nvPr>
        </p:nvGraphicFramePr>
        <p:xfrm>
          <a:off x="4572001" y="685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ADB7EB2-2446-4283-BD78-35CDE15CCA94}"/>
              </a:ext>
            </a:extLst>
          </p:cNvPr>
          <p:cNvGraphicFramePr/>
          <p:nvPr>
            <p:extLst>
              <p:ext uri="{D42A27DB-BD31-4B8C-83A1-F6EECF244321}">
                <p14:modId xmlns:p14="http://schemas.microsoft.com/office/powerpoint/2010/main" val="3890296027"/>
              </p:ext>
            </p:extLst>
          </p:nvPr>
        </p:nvGraphicFramePr>
        <p:xfrm>
          <a:off x="4644008" y="3648956"/>
          <a:ext cx="4499992" cy="3144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27351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9388" y="0"/>
            <a:ext cx="8929687" cy="438582"/>
          </a:xfrm>
          <a:solidFill>
            <a:schemeClr val="accent2">
              <a:lumMod val="20000"/>
              <a:lumOff val="80000"/>
            </a:schemeClr>
          </a:solidFill>
        </p:spPr>
        <p:txBody>
          <a:bodyPr vert="horz" wrap="square" lIns="68580" tIns="34290" rIns="68580" bIns="34290" rtlCol="0" anchor="b">
            <a:spAutoFit/>
          </a:bodyPr>
          <a:lstStyle/>
          <a:p>
            <a:pPr algn="ctr"/>
            <a:r>
              <a:rPr lang="en-US" altLang="en-US" sz="2400" b="1" dirty="0">
                <a:effectLst/>
              </a:rPr>
              <a:t>Quality of urban roads…..-street lighting</a:t>
            </a:r>
          </a:p>
        </p:txBody>
      </p:sp>
      <p:sp>
        <p:nvSpPr>
          <p:cNvPr id="8" name="TextBox 7">
            <a:extLst>
              <a:ext uri="{FF2B5EF4-FFF2-40B4-BE49-F238E27FC236}">
                <a16:creationId xmlns:a16="http://schemas.microsoft.com/office/drawing/2014/main" id="{A30099B3-DA28-4556-8E36-04FE5BAEDCF3}"/>
              </a:ext>
            </a:extLst>
          </p:cNvPr>
          <p:cNvSpPr txBox="1"/>
          <p:nvPr/>
        </p:nvSpPr>
        <p:spPr>
          <a:xfrm>
            <a:off x="0" y="457200"/>
            <a:ext cx="4355976" cy="6324808"/>
          </a:xfrm>
          <a:prstGeom prst="rect">
            <a:avLst/>
          </a:prstGeom>
          <a:solidFill>
            <a:schemeClr val="bg1">
              <a:lumMod val="95000"/>
            </a:schemeClr>
          </a:solidFill>
          <a:ln>
            <a:solidFill>
              <a:schemeClr val="accent1"/>
            </a:solidFill>
          </a:ln>
        </p:spPr>
        <p:txBody>
          <a:bodyPr wrap="square">
            <a:spAutoFit/>
          </a:bodyPr>
          <a:lstStyle/>
          <a:p>
            <a:pPr algn="just">
              <a:defRPr/>
            </a:pPr>
            <a:r>
              <a:rPr lang="en-US" sz="1500" b="1" kern="1200" dirty="0">
                <a:effectLst/>
                <a:latin typeface="+mn-lt"/>
                <a:ea typeface="+mn-ea"/>
                <a:cs typeface="+mn-cs"/>
              </a:rPr>
              <a:t>The introduction of adequate street lighting helps reduce night-time accidents and is an established accident prevention measure in urban areas. </a:t>
            </a:r>
          </a:p>
          <a:p>
            <a:pPr algn="just">
              <a:defRPr/>
            </a:pPr>
            <a:r>
              <a:rPr lang="en-US" sz="1500" b="1" dirty="0">
                <a:solidFill>
                  <a:srgbClr val="0000FF"/>
                </a:solidFill>
                <a:latin typeface="+mn-lt"/>
                <a:cs typeface="+mn-cs"/>
              </a:rPr>
              <a:t>Cities</a:t>
            </a:r>
            <a:endParaRPr lang="en-US" sz="1500" b="1" kern="1200" dirty="0">
              <a:solidFill>
                <a:srgbClr val="0000FF"/>
              </a:solidFill>
              <a:effectLst/>
              <a:latin typeface="+mn-lt"/>
              <a:ea typeface="+mn-ea"/>
              <a:cs typeface="+mn-cs"/>
            </a:endParaRPr>
          </a:p>
          <a:p>
            <a:pPr marL="285750" indent="-285750" algn="just">
              <a:buFont typeface="Wingdings" panose="05000000000000000000" pitchFamily="2" charset="2"/>
              <a:buChar char="q"/>
              <a:defRPr/>
            </a:pPr>
            <a:r>
              <a:rPr lang="en-US" sz="1500" b="1" dirty="0">
                <a:latin typeface="Trebuchet MS" panose="020B0603020202020204" pitchFamily="34" charset="0"/>
              </a:rPr>
              <a:t>Apart from Jinja, cities were performing poorly.</a:t>
            </a:r>
          </a:p>
          <a:p>
            <a:pPr marL="285750" indent="-285750" algn="just">
              <a:buFont typeface="Wingdings" panose="05000000000000000000" pitchFamily="2" charset="2"/>
              <a:buChar char="q"/>
              <a:defRPr/>
            </a:pPr>
            <a:r>
              <a:rPr lang="en-US" sz="1500" b="1" dirty="0">
                <a:latin typeface="Trebuchet MS" panose="020B0603020202020204" pitchFamily="34" charset="0"/>
              </a:rPr>
              <a:t>Street lighting was a component in the design &amp; and implementation of new road construction projects. </a:t>
            </a:r>
            <a:r>
              <a:rPr lang="en-US" sz="1500" b="1" dirty="0">
                <a:solidFill>
                  <a:srgbClr val="FF0000"/>
                </a:solidFill>
                <a:latin typeface="Trebuchet MS" panose="020B0603020202020204" pitchFamily="34" charset="0"/>
              </a:rPr>
              <a:t>Delivery was entirely dependent on the availability of funds committed to new road projects thus, there were no standalone projects funded specifically to provide street lights. </a:t>
            </a:r>
            <a:r>
              <a:rPr lang="en-US" sz="1500" b="1" dirty="0">
                <a:latin typeface="Trebuchet MS" panose="020B0603020202020204" pitchFamily="34" charset="0"/>
              </a:rPr>
              <a:t>Areas with access to funds for new road projects were better placed to benefit than those with a lack of access.</a:t>
            </a:r>
          </a:p>
          <a:p>
            <a:pPr algn="just">
              <a:defRPr/>
            </a:pPr>
            <a:r>
              <a:rPr lang="en-US" sz="1500" b="1" kern="1200" dirty="0">
                <a:solidFill>
                  <a:srgbClr val="0000FF"/>
                </a:solidFill>
                <a:effectLst/>
                <a:latin typeface="+mn-lt"/>
                <a:ea typeface="+mn-ea"/>
                <a:cs typeface="+mn-cs"/>
              </a:rPr>
              <a:t>Municipalities.</a:t>
            </a:r>
          </a:p>
          <a:p>
            <a:pPr marL="285750" indent="-285750" algn="just">
              <a:buFont typeface="Wingdings" panose="05000000000000000000" pitchFamily="2" charset="2"/>
              <a:buChar char="q"/>
              <a:defRPr/>
            </a:pPr>
            <a:r>
              <a:rPr lang="en-US" sz="1500" b="1" dirty="0">
                <a:latin typeface="Trebuchet MS" panose="020B0603020202020204" pitchFamily="34" charset="0"/>
              </a:rPr>
              <a:t>Majority of MCs were performing poorly due to limited funds. Streets lights were mainly on paved roads.</a:t>
            </a:r>
          </a:p>
          <a:p>
            <a:pPr marL="285750" indent="-285750" algn="just">
              <a:buFont typeface="Wingdings" panose="05000000000000000000" pitchFamily="2" charset="2"/>
              <a:buChar char="q"/>
              <a:defRPr/>
            </a:pPr>
            <a:r>
              <a:rPr lang="en-US" sz="1500" b="1" dirty="0">
                <a:latin typeface="Trebuchet MS" panose="020B0603020202020204" pitchFamily="34" charset="0"/>
              </a:rPr>
              <a:t>Where street lighting exists, vandalism by people trying to generate an income through selling accessories, electric wires and cables containing copper was also a deterrent factor.</a:t>
            </a:r>
          </a:p>
        </p:txBody>
      </p:sp>
      <p:graphicFrame>
        <p:nvGraphicFramePr>
          <p:cNvPr id="9" name="Chart 8">
            <a:extLst>
              <a:ext uri="{FF2B5EF4-FFF2-40B4-BE49-F238E27FC236}">
                <a16:creationId xmlns:a16="http://schemas.microsoft.com/office/drawing/2014/main" id="{B39C6DD1-3957-4A4B-A2AF-B6DF1AB5810B}"/>
              </a:ext>
            </a:extLst>
          </p:cNvPr>
          <p:cNvGraphicFramePr/>
          <p:nvPr>
            <p:extLst>
              <p:ext uri="{D42A27DB-BD31-4B8C-83A1-F6EECF244321}">
                <p14:modId xmlns:p14="http://schemas.microsoft.com/office/powerpoint/2010/main" val="3166817426"/>
              </p:ext>
            </p:extLst>
          </p:nvPr>
        </p:nvGraphicFramePr>
        <p:xfrm>
          <a:off x="4355976" y="569394"/>
          <a:ext cx="4719743" cy="2859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6FC24ED-3C19-4C7A-A7AC-79F988B292B2}"/>
              </a:ext>
            </a:extLst>
          </p:cNvPr>
          <p:cNvGraphicFramePr/>
          <p:nvPr>
            <p:extLst>
              <p:ext uri="{D42A27DB-BD31-4B8C-83A1-F6EECF244321}">
                <p14:modId xmlns:p14="http://schemas.microsoft.com/office/powerpoint/2010/main" val="3706237182"/>
              </p:ext>
            </p:extLst>
          </p:nvPr>
        </p:nvGraphicFramePr>
        <p:xfrm>
          <a:off x="4389332" y="3825052"/>
          <a:ext cx="4719743" cy="30329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9388" y="0"/>
            <a:ext cx="8929687" cy="438582"/>
          </a:xfrm>
          <a:solidFill>
            <a:schemeClr val="accent2">
              <a:lumMod val="20000"/>
              <a:lumOff val="80000"/>
            </a:schemeClr>
          </a:solidFill>
        </p:spPr>
        <p:txBody>
          <a:bodyPr vert="horz" wrap="square" lIns="68580" tIns="34290" rIns="68580" bIns="34290" rtlCol="0" anchor="b">
            <a:spAutoFit/>
          </a:bodyPr>
          <a:lstStyle/>
          <a:p>
            <a:pPr algn="ctr"/>
            <a:r>
              <a:rPr lang="en-US" altLang="en-US" sz="2400" b="1" dirty="0">
                <a:effectLst/>
              </a:rPr>
              <a:t>Quality of urban roads…..-street lighting</a:t>
            </a:r>
          </a:p>
        </p:txBody>
      </p:sp>
      <p:sp>
        <p:nvSpPr>
          <p:cNvPr id="8" name="TextBox 7">
            <a:extLst>
              <a:ext uri="{FF2B5EF4-FFF2-40B4-BE49-F238E27FC236}">
                <a16:creationId xmlns:a16="http://schemas.microsoft.com/office/drawing/2014/main" id="{A30099B3-DA28-4556-8E36-04FE5BAEDCF3}"/>
              </a:ext>
            </a:extLst>
          </p:cNvPr>
          <p:cNvSpPr txBox="1"/>
          <p:nvPr/>
        </p:nvSpPr>
        <p:spPr>
          <a:xfrm>
            <a:off x="990600" y="457200"/>
            <a:ext cx="8214360" cy="6088526"/>
          </a:xfrm>
          <a:prstGeom prst="rect">
            <a:avLst/>
          </a:prstGeom>
          <a:solidFill>
            <a:srgbClr val="CCFFFF"/>
          </a:solidFill>
          <a:ln>
            <a:solidFill>
              <a:schemeClr val="accent1"/>
            </a:solidFill>
          </a:ln>
        </p:spPr>
        <p:txBody>
          <a:bodyPr wrap="square">
            <a:spAutoFit/>
          </a:bodyPr>
          <a:lstStyle/>
          <a:p>
            <a:pPr algn="just">
              <a:defRPr/>
            </a:pPr>
            <a:r>
              <a:rPr lang="en-US" sz="2200" b="1" kern="1200" dirty="0">
                <a:solidFill>
                  <a:srgbClr val="FF0000"/>
                </a:solidFill>
                <a:effectLst/>
                <a:latin typeface="+mj-lt"/>
                <a:ea typeface="+mn-ea"/>
                <a:cs typeface="+mn-cs"/>
              </a:rPr>
              <a:t>Town Councils</a:t>
            </a:r>
          </a:p>
          <a:p>
            <a:pPr algn="just">
              <a:defRPr/>
            </a:pPr>
            <a:r>
              <a:rPr lang="en-US" sz="2200" b="1" dirty="0">
                <a:latin typeface="+mj-lt"/>
              </a:rPr>
              <a:t>The majority of the TCs could not afford to install street lights due to limited financial resources. </a:t>
            </a:r>
          </a:p>
          <a:p>
            <a:r>
              <a:rPr lang="en-US" sz="2200" b="1" i="1" u="sng" kern="1200" dirty="0">
                <a:solidFill>
                  <a:srgbClr val="FF0000"/>
                </a:solidFill>
                <a:effectLst/>
                <a:latin typeface="+mj-lt"/>
                <a:ea typeface="+mn-ea"/>
                <a:cs typeface="+mn-cs"/>
              </a:rPr>
              <a:t>Recommendations.</a:t>
            </a:r>
            <a:endParaRPr lang="en-US" sz="2200" b="1" kern="1200" dirty="0">
              <a:solidFill>
                <a:srgbClr val="FF0000"/>
              </a:solidFill>
              <a:effectLst/>
              <a:latin typeface="+mj-lt"/>
              <a:ea typeface="+mn-ea"/>
              <a:cs typeface="+mn-cs"/>
            </a:endParaRPr>
          </a:p>
          <a:p>
            <a:pPr marL="342900" indent="-342900" algn="just">
              <a:lnSpc>
                <a:spcPct val="115000"/>
              </a:lnSpc>
              <a:buFont typeface="Symbol" panose="05050102010706020507" pitchFamily="18" charset="2"/>
              <a:buChar char=""/>
            </a:pPr>
            <a:r>
              <a:rPr lang="en-US" sz="2200" b="1" kern="1200" dirty="0">
                <a:effectLst/>
                <a:latin typeface="+mj-lt"/>
                <a:ea typeface="+mn-ea"/>
                <a:cs typeface="+mn-cs"/>
              </a:rPr>
              <a:t>Need for Stand-alone projects funded specifically to provide street lights.</a:t>
            </a:r>
            <a:endParaRPr lang="en-US" sz="2200" b="1" dirty="0">
              <a:latin typeface="+mj-lt"/>
              <a:cs typeface="+mn-cs"/>
            </a:endParaRPr>
          </a:p>
          <a:p>
            <a:pPr marL="342900" marR="0" lvl="0" indent="-342900" algn="just">
              <a:lnSpc>
                <a:spcPct val="115000"/>
              </a:lnSpc>
              <a:buFont typeface="Symbol" panose="05050102010706020507" pitchFamily="18" charset="2"/>
              <a:buChar char=""/>
            </a:pPr>
            <a:r>
              <a:rPr lang="en-US" sz="2200" b="1" dirty="0">
                <a:latin typeface="+mj-lt"/>
                <a:cs typeface="+mn-cs"/>
              </a:rPr>
              <a:t>At the city and municipal level, targets and strategies should be set on how we can improve street lighting in urban areas. </a:t>
            </a:r>
          </a:p>
          <a:p>
            <a:pPr marL="342900" marR="0" lvl="0" indent="-342900" algn="just">
              <a:lnSpc>
                <a:spcPct val="115000"/>
              </a:lnSpc>
              <a:buFont typeface="Symbol" panose="05050102010706020507" pitchFamily="18" charset="2"/>
              <a:buChar char=""/>
            </a:pPr>
            <a:r>
              <a:rPr lang="en-US" sz="2200" b="1" dirty="0">
                <a:latin typeface="+mj-lt"/>
                <a:cs typeface="+mn-cs"/>
              </a:rPr>
              <a:t>With support from central governments, urban authorities should give priority to street lighting in the allocation of funds to have uniformly lit areas.   </a:t>
            </a:r>
          </a:p>
          <a:p>
            <a:pPr marL="342900" marR="0" lvl="0" indent="-342900" algn="just">
              <a:lnSpc>
                <a:spcPct val="115000"/>
              </a:lnSpc>
              <a:buFont typeface="Symbol" panose="05050102010706020507" pitchFamily="18" charset="2"/>
              <a:buChar char=""/>
            </a:pPr>
            <a:r>
              <a:rPr lang="en-US" sz="2200" b="1" dirty="0">
                <a:latin typeface="+mj-lt"/>
                <a:cs typeface="+mn-cs"/>
              </a:rPr>
              <a:t>Urban councils should also promote PPPs to attract external support in this venture.  </a:t>
            </a:r>
          </a:p>
          <a:p>
            <a:pPr marL="342900" marR="0" lvl="0" indent="-342900" algn="just">
              <a:lnSpc>
                <a:spcPct val="115000"/>
              </a:lnSpc>
              <a:buFont typeface="Symbol" panose="05050102010706020507" pitchFamily="18" charset="2"/>
              <a:buChar char=""/>
            </a:pPr>
            <a:r>
              <a:rPr lang="en-US" sz="2200" b="1" dirty="0">
                <a:latin typeface="+mj-lt"/>
                <a:cs typeface="+mn-cs"/>
              </a:rPr>
              <a:t>Central government should also provide incentives in communities where streetlighting is promoted.</a:t>
            </a:r>
          </a:p>
        </p:txBody>
      </p:sp>
      <p:pic>
        <p:nvPicPr>
          <p:cNvPr id="4" name="Picture 29">
            <a:extLst>
              <a:ext uri="{FF2B5EF4-FFF2-40B4-BE49-F238E27FC236}">
                <a16:creationId xmlns:a16="http://schemas.microsoft.com/office/drawing/2014/main" id="{BE8D8042-5A6B-1F20-D1EF-143DB94CC9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2400" y="6096000"/>
            <a:ext cx="709612" cy="6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11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0165" y="0"/>
            <a:ext cx="9109074" cy="438582"/>
          </a:xfrm>
          <a:solidFill>
            <a:schemeClr val="accent2">
              <a:lumMod val="20000"/>
              <a:lumOff val="80000"/>
            </a:schemeClr>
          </a:solidFill>
        </p:spPr>
        <p:txBody>
          <a:bodyPr vert="horz" wrap="square" lIns="68580" tIns="34290" rIns="68580" bIns="34290" rtlCol="0" anchor="b">
            <a:spAutoFit/>
          </a:bodyPr>
          <a:lstStyle/>
          <a:p>
            <a:pPr algn="ctr"/>
            <a:r>
              <a:rPr lang="en-US" altLang="en-US" sz="2400" b="1" dirty="0">
                <a:effectLst/>
              </a:rPr>
              <a:t>Urban roads funding &amp; expenditure</a:t>
            </a:r>
          </a:p>
        </p:txBody>
      </p:sp>
      <p:graphicFrame>
        <p:nvGraphicFramePr>
          <p:cNvPr id="6" name="Table 4">
            <a:extLst>
              <a:ext uri="{FF2B5EF4-FFF2-40B4-BE49-F238E27FC236}">
                <a16:creationId xmlns:a16="http://schemas.microsoft.com/office/drawing/2014/main" id="{D69A6C3E-1BD1-472B-B842-FCE89EBD4442}"/>
              </a:ext>
            </a:extLst>
          </p:cNvPr>
          <p:cNvGraphicFramePr>
            <a:graphicFrameLocks noGrp="1"/>
          </p:cNvGraphicFramePr>
          <p:nvPr>
            <p:ph idx="1"/>
            <p:extLst>
              <p:ext uri="{D42A27DB-BD31-4B8C-83A1-F6EECF244321}">
                <p14:modId xmlns:p14="http://schemas.microsoft.com/office/powerpoint/2010/main" val="2368408353"/>
              </p:ext>
            </p:extLst>
          </p:nvPr>
        </p:nvGraphicFramePr>
        <p:xfrm>
          <a:off x="1" y="381001"/>
          <a:ext cx="9144000" cy="6476999"/>
        </p:xfrm>
        <a:graphic>
          <a:graphicData uri="http://schemas.openxmlformats.org/drawingml/2006/table">
            <a:tbl>
              <a:tblPr firstRow="1" bandRow="1">
                <a:tableStyleId>{21E4AEA4-8DFA-4A89-87EB-49C32662AFE0}</a:tableStyleId>
              </a:tblPr>
              <a:tblGrid>
                <a:gridCol w="4756371">
                  <a:extLst>
                    <a:ext uri="{9D8B030D-6E8A-4147-A177-3AD203B41FA5}">
                      <a16:colId xmlns:a16="http://schemas.microsoft.com/office/drawing/2014/main" val="20000"/>
                    </a:ext>
                  </a:extLst>
                </a:gridCol>
                <a:gridCol w="4387629">
                  <a:extLst>
                    <a:ext uri="{9D8B030D-6E8A-4147-A177-3AD203B41FA5}">
                      <a16:colId xmlns:a16="http://schemas.microsoft.com/office/drawing/2014/main" val="20001"/>
                    </a:ext>
                  </a:extLst>
                </a:gridCol>
              </a:tblGrid>
              <a:tr h="316836">
                <a:tc gridSpan="2">
                  <a:txBody>
                    <a:bodyPr/>
                    <a:lstStyle/>
                    <a:p>
                      <a:pPr algn="just">
                        <a:lnSpc>
                          <a:spcPct val="100000"/>
                        </a:lnSpc>
                        <a:spcBef>
                          <a:spcPts val="0"/>
                        </a:spcBef>
                        <a:spcAft>
                          <a:spcPts val="0"/>
                        </a:spcAft>
                      </a:pPr>
                      <a:r>
                        <a:rPr lang="en-US" sz="1450" b="1" kern="1200" dirty="0">
                          <a:solidFill>
                            <a:schemeClr val="lt1"/>
                          </a:solidFill>
                          <a:effectLst/>
                        </a:rPr>
                        <a:t>Key findings/issues</a:t>
                      </a:r>
                      <a:endParaRPr lang="en-US" sz="1450" b="1" kern="1200" dirty="0">
                        <a:solidFill>
                          <a:schemeClr val="lt1"/>
                        </a:solidFill>
                        <a:effectLst/>
                        <a:latin typeface="Trebuchet MS" panose="020B0603020202020204" pitchFamily="34" charset="0"/>
                        <a:ea typeface="+mn-ea"/>
                        <a:cs typeface="+mn-cs"/>
                      </a:endParaRPr>
                    </a:p>
                  </a:txBody>
                  <a:tcPr marL="91453" marR="91453" marT="45728" marB="45728" anchor="ctr"/>
                </a:tc>
                <a:tc hMerge="1">
                  <a:txBody>
                    <a:bodyPr/>
                    <a:lstStyle/>
                    <a:p>
                      <a:endParaRPr lang="en-UG" sz="1800" b="1" dirty="0"/>
                    </a:p>
                  </a:txBody>
                  <a:tcPr marL="91453" marR="91453" marT="45728" marB="45728"/>
                </a:tc>
                <a:extLst>
                  <a:ext uri="{0D108BD9-81ED-4DB2-BD59-A6C34878D82A}">
                    <a16:rowId xmlns:a16="http://schemas.microsoft.com/office/drawing/2014/main" val="10000"/>
                  </a:ext>
                </a:extLst>
              </a:tr>
              <a:tr h="3454122">
                <a:tc>
                  <a:txBody>
                    <a:bodyPr/>
                    <a:lstStyle/>
                    <a:p>
                      <a:pPr marL="342900" indent="-342900" algn="just">
                        <a:lnSpc>
                          <a:spcPct val="100000"/>
                        </a:lnSpc>
                        <a:spcBef>
                          <a:spcPts val="0"/>
                        </a:spcBef>
                        <a:spcAft>
                          <a:spcPts val="0"/>
                        </a:spcAft>
                        <a:buAutoNum type="arabicPeriod"/>
                      </a:pPr>
                      <a:r>
                        <a:rPr lang="en-US" sz="1450" b="1" kern="1200" dirty="0">
                          <a:solidFill>
                            <a:srgbClr val="0000FF"/>
                          </a:solidFill>
                          <a:effectLst/>
                        </a:rPr>
                        <a:t>Road sector financing</a:t>
                      </a:r>
                    </a:p>
                    <a:p>
                      <a:pPr marL="285750" indent="-285750" algn="just">
                        <a:lnSpc>
                          <a:spcPct val="100000"/>
                        </a:lnSpc>
                        <a:spcBef>
                          <a:spcPts val="0"/>
                        </a:spcBef>
                        <a:spcAft>
                          <a:spcPts val="0"/>
                        </a:spcAft>
                        <a:buFont typeface="Wingdings" panose="05000000000000000000" pitchFamily="2" charset="2"/>
                        <a:buChar char="q"/>
                      </a:pPr>
                      <a:r>
                        <a:rPr lang="en-US" sz="1450" b="1" kern="1200" dirty="0">
                          <a:solidFill>
                            <a:schemeClr val="dk1"/>
                          </a:solidFill>
                          <a:effectLst/>
                        </a:rPr>
                        <a:t>Resources for the road sector Include Local revenue, Gov’t transfers &amp; external funding channeled through MDAs under Works and Transport Sector and other MDAs.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chemeClr val="dk1"/>
                          </a:solidFill>
                          <a:effectLst/>
                        </a:rPr>
                        <a:t>According to study on public expenditure governance in road sector 2020 by ACODE, external funding grew from 20% in 2015/16 to 44 % in 2018/19.</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rgbClr val="FF0000"/>
                          </a:solidFill>
                          <a:effectLst/>
                        </a:rPr>
                        <a:t>Dependence on external funding is a big challenge in ensuring sustainability because external funding is usually unpredictable because any funding cuts by external funders can adversely affect road infrastructure developments.</a:t>
                      </a:r>
                      <a:endParaRPr lang="en-US" sz="1450" b="1" kern="1200" dirty="0">
                        <a:solidFill>
                          <a:srgbClr val="FF0000"/>
                        </a:solidFill>
                        <a:effectLst/>
                        <a:latin typeface="Trebuchet MS" panose="020B0603020202020204" pitchFamily="34" charset="0"/>
                        <a:ea typeface="+mn-ea"/>
                        <a:cs typeface="+mn-cs"/>
                      </a:endParaRPr>
                    </a:p>
                  </a:txBody>
                  <a:tcPr marL="91453" marR="91453" marT="45728" marB="45728"/>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50" b="1" kern="1200" dirty="0">
                          <a:solidFill>
                            <a:srgbClr val="0000FF"/>
                          </a:solidFill>
                          <a:effectLst/>
                        </a:rPr>
                        <a:t>3. Road budgets outside road sector</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chemeClr val="dk1"/>
                          </a:solidFill>
                          <a:effectLst/>
                        </a:rPr>
                        <a:t>There are MDAs outside the Works and Transport Sector that implement road projects in urban areas including </a:t>
                      </a:r>
                      <a:r>
                        <a:rPr lang="en-US" sz="1450" b="1" kern="1200" dirty="0" err="1">
                          <a:solidFill>
                            <a:schemeClr val="dk1"/>
                          </a:solidFill>
                          <a:effectLst/>
                        </a:rPr>
                        <a:t>MoFPED</a:t>
                      </a:r>
                      <a:r>
                        <a:rPr lang="en-US" sz="1450" b="1" kern="1200" dirty="0">
                          <a:solidFill>
                            <a:schemeClr val="dk1"/>
                          </a:solidFill>
                          <a:effectLst/>
                        </a:rPr>
                        <a:t> &amp; </a:t>
                      </a:r>
                      <a:r>
                        <a:rPr lang="en-US" sz="1450" b="1" kern="1200" dirty="0" err="1">
                          <a:solidFill>
                            <a:schemeClr val="dk1"/>
                          </a:solidFill>
                          <a:effectLst/>
                        </a:rPr>
                        <a:t>MoLG</a:t>
                      </a:r>
                      <a:r>
                        <a:rPr lang="en-US" sz="1450" b="1" kern="1200" dirty="0">
                          <a:solidFill>
                            <a:schemeClr val="dk1"/>
                          </a:solidFill>
                          <a:effectLst/>
                        </a:rPr>
                        <a:t>, MLHUD among others.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rgbClr val="0033CC"/>
                          </a:solidFill>
                          <a:effectLst/>
                        </a:rPr>
                        <a:t>Absorption capacity of funds under the other MDAs was very low with almost 70% of allocated funds not spent during the FY 2015/16 to FY 2018/19 period (ACODE). The inability of the MDAs to spend the allocated funds could be attributed partly to the capacity constraints (especially, the lack of requisite human resources) within the agencies since road construction is not their mandate</a:t>
                      </a:r>
                      <a:endParaRPr lang="en-US" sz="1450" b="1" kern="1200" dirty="0">
                        <a:solidFill>
                          <a:srgbClr val="0033CC"/>
                        </a:solidFill>
                        <a:effectLst/>
                        <a:latin typeface="Trebuchet MS" panose="020B0603020202020204" pitchFamily="34" charset="0"/>
                        <a:ea typeface="+mn-ea"/>
                        <a:cs typeface="+mn-cs"/>
                      </a:endParaRPr>
                    </a:p>
                  </a:txBody>
                  <a:tcPr marL="91453" marR="91453" marT="45728" marB="45728"/>
                </a:tc>
                <a:extLst>
                  <a:ext uri="{0D108BD9-81ED-4DB2-BD59-A6C34878D82A}">
                    <a16:rowId xmlns:a16="http://schemas.microsoft.com/office/drawing/2014/main" val="10001"/>
                  </a:ext>
                </a:extLst>
              </a:tr>
              <a:tr h="2706041">
                <a:tc>
                  <a:txBody>
                    <a:bodyPr/>
                    <a:lstStyle/>
                    <a:p>
                      <a:pPr algn="just">
                        <a:lnSpc>
                          <a:spcPct val="100000"/>
                        </a:lnSpc>
                        <a:spcBef>
                          <a:spcPts val="0"/>
                        </a:spcBef>
                        <a:spcAft>
                          <a:spcPts val="0"/>
                        </a:spcAft>
                      </a:pPr>
                      <a:r>
                        <a:rPr lang="en-US" sz="1450" b="1" kern="1200" dirty="0">
                          <a:solidFill>
                            <a:srgbClr val="0000FF"/>
                          </a:solidFill>
                          <a:effectLst/>
                        </a:rPr>
                        <a:t>2. Road Sector budget allocations</a:t>
                      </a:r>
                    </a:p>
                    <a:p>
                      <a:pPr marL="285750" indent="-285750" algn="just" defTabSz="457200" rtl="0" eaLnBrk="1" latinLnBrk="0" hangingPunct="1">
                        <a:lnSpc>
                          <a:spcPct val="100000"/>
                        </a:lnSpc>
                        <a:spcBef>
                          <a:spcPts val="0"/>
                        </a:spcBef>
                        <a:spcAft>
                          <a:spcPts val="0"/>
                        </a:spcAft>
                        <a:buFont typeface="Wingdings" panose="05000000000000000000" pitchFamily="2" charset="2"/>
                        <a:buChar char="q"/>
                      </a:pPr>
                      <a:r>
                        <a:rPr lang="en-US" sz="1450" b="1" kern="1200" dirty="0">
                          <a:solidFill>
                            <a:schemeClr val="dk1"/>
                          </a:solidFill>
                          <a:effectLst/>
                        </a:rPr>
                        <a:t>The Road Sector budget allocates funds to urban authorities through (Uganda Road Fund) an agency under the Works and Transport Sector,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rgbClr val="FF0000"/>
                          </a:solidFill>
                          <a:effectLst/>
                        </a:rPr>
                        <a:t>LGs were allocated a meagre 1% of the total sector budget even though 80% of the total road network Uganda is DUCAR under the LGs’ jurisdiction (ACODE). The meagre allocation of funding has led to little or no road maintenance thus wastage of resources and deterioration of the roads</a:t>
                      </a:r>
                      <a:r>
                        <a:rPr lang="en-US" sz="1450" b="1" kern="1200" dirty="0">
                          <a:solidFill>
                            <a:schemeClr val="dk1"/>
                          </a:solidFill>
                          <a:effectLst/>
                        </a:rPr>
                        <a:t>. </a:t>
                      </a:r>
                      <a:endParaRPr lang="en-US" sz="1450" b="1" kern="1200" dirty="0">
                        <a:solidFill>
                          <a:schemeClr val="dk1"/>
                        </a:solidFill>
                        <a:effectLst/>
                        <a:latin typeface="Trebuchet MS" panose="020B0603020202020204" pitchFamily="34" charset="0"/>
                        <a:ea typeface="+mn-ea"/>
                        <a:cs typeface="+mn-cs"/>
                      </a:endParaRPr>
                    </a:p>
                  </a:txBody>
                  <a:tcPr marL="91453" marR="91453" marT="45728" marB="45728"/>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50" b="1" kern="1200" dirty="0">
                          <a:solidFill>
                            <a:srgbClr val="0000FF"/>
                          </a:solidFill>
                          <a:effectLst/>
                        </a:rPr>
                        <a:t>4. Financing of urban road maintenance</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chemeClr val="dk1"/>
                          </a:solidFill>
                          <a:effectLst/>
                        </a:rPr>
                        <a:t>URF is to finance the implementation of the Annual Road Maintenance </a:t>
                      </a:r>
                      <a:r>
                        <a:rPr lang="en-US" sz="1450" b="1" kern="1200" dirty="0" err="1">
                          <a:solidFill>
                            <a:schemeClr val="dk1"/>
                          </a:solidFill>
                          <a:effectLst/>
                        </a:rPr>
                        <a:t>Programmes</a:t>
                      </a:r>
                      <a:r>
                        <a:rPr lang="en-US" sz="1450" b="1" kern="1200" dirty="0">
                          <a:solidFill>
                            <a:schemeClr val="dk1"/>
                          </a:solidFill>
                          <a:effectLst/>
                        </a:rPr>
                        <a:t> (ARMP) carried out by the urban authorities.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50" b="1" kern="1200" dirty="0">
                          <a:solidFill>
                            <a:schemeClr val="dk1"/>
                          </a:solidFill>
                          <a:effectLst/>
                        </a:rPr>
                        <a:t>According to study on public expenditure governance in road sector 2020 by ACODE, </a:t>
                      </a:r>
                      <a:r>
                        <a:rPr lang="en-US" sz="1450" b="1" kern="1200" dirty="0">
                          <a:solidFill>
                            <a:srgbClr val="FF0000"/>
                          </a:solidFill>
                          <a:effectLst/>
                        </a:rPr>
                        <a:t>the current road maintenance financing gap is 74% what has been given can only meet about 26 percent of the needs. </a:t>
                      </a:r>
                      <a:r>
                        <a:rPr lang="en-US" sz="1450" b="1" kern="1200" dirty="0">
                          <a:solidFill>
                            <a:schemeClr val="dk1"/>
                          </a:solidFill>
                          <a:effectLst/>
                        </a:rPr>
                        <a:t>This leaves a big chunk of the road network unattended to</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450" b="1" kern="1200" dirty="0">
                        <a:solidFill>
                          <a:srgbClr val="0000FF"/>
                        </a:solidFill>
                        <a:effectLst/>
                        <a:latin typeface="Trebuchet MS" panose="020B0603020202020204" pitchFamily="34" charset="0"/>
                        <a:ea typeface="+mn-ea"/>
                        <a:cs typeface="+mn-cs"/>
                      </a:endParaRPr>
                    </a:p>
                  </a:txBody>
                  <a:tcPr marL="91453" marR="91453" marT="45728" marB="45728"/>
                </a:tc>
                <a:extLst>
                  <a:ext uri="{0D108BD9-81ED-4DB2-BD59-A6C34878D82A}">
                    <a16:rowId xmlns:a16="http://schemas.microsoft.com/office/drawing/2014/main" val="995278793"/>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8766" y="49066"/>
            <a:ext cx="9043670" cy="438582"/>
          </a:xfrm>
          <a:solidFill>
            <a:schemeClr val="accent2">
              <a:lumMod val="20000"/>
              <a:lumOff val="80000"/>
            </a:schemeClr>
          </a:solidFill>
        </p:spPr>
        <p:txBody>
          <a:bodyPr vert="horz" wrap="square" lIns="68580" tIns="34290" rIns="68580" bIns="34290" rtlCol="0" anchor="b">
            <a:spAutoFit/>
          </a:bodyPr>
          <a:lstStyle/>
          <a:p>
            <a:pPr algn="ctr"/>
            <a:r>
              <a:rPr lang="en-US" altLang="en-US" sz="2400" b="1" dirty="0">
                <a:effectLst/>
              </a:rPr>
              <a:t>Urban roads funding &amp; expenditure..</a:t>
            </a:r>
          </a:p>
        </p:txBody>
      </p:sp>
      <p:graphicFrame>
        <p:nvGraphicFramePr>
          <p:cNvPr id="6" name="Table 4">
            <a:extLst>
              <a:ext uri="{FF2B5EF4-FFF2-40B4-BE49-F238E27FC236}">
                <a16:creationId xmlns:a16="http://schemas.microsoft.com/office/drawing/2014/main" id="{D69A6C3E-1BD1-472B-B842-FCE89EBD4442}"/>
              </a:ext>
            </a:extLst>
          </p:cNvPr>
          <p:cNvGraphicFramePr>
            <a:graphicFrameLocks noGrp="1"/>
          </p:cNvGraphicFramePr>
          <p:nvPr>
            <p:ph idx="1"/>
            <p:extLst>
              <p:ext uri="{D42A27DB-BD31-4B8C-83A1-F6EECF244321}">
                <p14:modId xmlns:p14="http://schemas.microsoft.com/office/powerpoint/2010/main" val="2276003965"/>
              </p:ext>
            </p:extLst>
          </p:nvPr>
        </p:nvGraphicFramePr>
        <p:xfrm>
          <a:off x="-6640" y="487648"/>
          <a:ext cx="9109076" cy="6760458"/>
        </p:xfrm>
        <a:graphic>
          <a:graphicData uri="http://schemas.openxmlformats.org/drawingml/2006/table">
            <a:tbl>
              <a:tblPr firstRow="1" bandRow="1">
                <a:tableStyleId>{21E4AEA4-8DFA-4A89-87EB-49C32662AFE0}</a:tableStyleId>
              </a:tblPr>
              <a:tblGrid>
                <a:gridCol w="7017040">
                  <a:extLst>
                    <a:ext uri="{9D8B030D-6E8A-4147-A177-3AD203B41FA5}">
                      <a16:colId xmlns:a16="http://schemas.microsoft.com/office/drawing/2014/main" val="20000"/>
                    </a:ext>
                  </a:extLst>
                </a:gridCol>
                <a:gridCol w="2092036">
                  <a:extLst>
                    <a:ext uri="{9D8B030D-6E8A-4147-A177-3AD203B41FA5}">
                      <a16:colId xmlns:a16="http://schemas.microsoft.com/office/drawing/2014/main" val="20001"/>
                    </a:ext>
                  </a:extLst>
                </a:gridCol>
              </a:tblGrid>
              <a:tr h="371910">
                <a:tc>
                  <a:txBody>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900" b="1" kern="1200" dirty="0">
                          <a:solidFill>
                            <a:srgbClr val="0000FF"/>
                          </a:solidFill>
                          <a:effectLst/>
                          <a:latin typeface="Trebuchet MS" panose="020B0603020202020204" pitchFamily="34" charset="0"/>
                        </a:rPr>
                        <a:t>5. Expenditure of allocated funds by urban authorities</a:t>
                      </a:r>
                      <a:endParaRPr lang="en-US" sz="1900" b="1" kern="1200" dirty="0">
                        <a:solidFill>
                          <a:srgbClr val="0000FF"/>
                        </a:solidFill>
                        <a:effectLst/>
                        <a:latin typeface="Trebuchet MS" panose="020B0603020202020204" pitchFamily="34" charset="0"/>
                        <a:ea typeface="+mn-ea"/>
                        <a:cs typeface="+mn-cs"/>
                      </a:endParaRPr>
                    </a:p>
                  </a:txBody>
                  <a:tcPr marL="91453" marR="91453" marT="45728" marB="45728" anchor="ct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kern="1200" dirty="0">
                          <a:solidFill>
                            <a:srgbClr val="0000FF"/>
                          </a:solidFill>
                          <a:effectLst/>
                          <a:latin typeface="Trebuchet MS" panose="020B0603020202020204" pitchFamily="34" charset="0"/>
                        </a:rPr>
                        <a:t>Conclusion</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900" b="1" kern="1200" dirty="0">
                          <a:solidFill>
                            <a:schemeClr val="bg1"/>
                          </a:solidFill>
                          <a:effectLst/>
                          <a:latin typeface="Trebuchet MS" panose="020B0603020202020204" pitchFamily="34" charset="0"/>
                        </a:rPr>
                        <a:t>To stimulate urban development specifically formulation of a financing strategy for urban roads should be given priority.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kern="1200" dirty="0">
                          <a:solidFill>
                            <a:srgbClr val="0000FF"/>
                          </a:solidFill>
                          <a:effectLst/>
                          <a:latin typeface="Trebuchet MS" panose="020B0603020202020204" pitchFamily="34" charset="0"/>
                        </a:rPr>
                        <a:t>Recommendation</a:t>
                      </a:r>
                    </a:p>
                    <a:p>
                      <a:pPr algn="just">
                        <a:lnSpc>
                          <a:spcPct val="100000"/>
                        </a:lnSpc>
                        <a:spcBef>
                          <a:spcPts val="0"/>
                        </a:spcBef>
                        <a:spcAft>
                          <a:spcPts val="0"/>
                        </a:spcAft>
                      </a:pPr>
                      <a:r>
                        <a:rPr lang="en-US" sz="1900" b="1" kern="1200" dirty="0" err="1">
                          <a:solidFill>
                            <a:schemeClr val="bg1"/>
                          </a:solidFill>
                          <a:effectLst/>
                          <a:latin typeface="Trebuchet MS" panose="020B0603020202020204" pitchFamily="34" charset="0"/>
                        </a:rPr>
                        <a:t>GoU</a:t>
                      </a:r>
                      <a:r>
                        <a:rPr lang="en-US" sz="1900" b="1" kern="1200" dirty="0">
                          <a:solidFill>
                            <a:schemeClr val="bg1"/>
                          </a:solidFill>
                          <a:effectLst/>
                          <a:latin typeface="Trebuchet MS" panose="020B0603020202020204" pitchFamily="34" charset="0"/>
                        </a:rPr>
                        <a:t> should provide funding for O &amp;M and Capital Projects for urban roads.</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900" b="1" kern="1200" dirty="0">
                        <a:solidFill>
                          <a:schemeClr val="dk1"/>
                        </a:solidFill>
                        <a:effectLst/>
                        <a:latin typeface="Trebuchet MS" panose="020B0603020202020204" pitchFamily="34" charset="0"/>
                        <a:ea typeface="+mn-ea"/>
                        <a:cs typeface="+mn-cs"/>
                      </a:endParaRPr>
                    </a:p>
                  </a:txBody>
                  <a:tcPr marL="91453" marR="91453" marT="45728" marB="45728"/>
                </a:tc>
                <a:extLst>
                  <a:ext uri="{0D108BD9-81ED-4DB2-BD59-A6C34878D82A}">
                    <a16:rowId xmlns:a16="http://schemas.microsoft.com/office/drawing/2014/main" val="10000"/>
                  </a:ext>
                </a:extLst>
              </a:tr>
              <a:tr h="637944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900" b="1" kern="1200" dirty="0">
                          <a:solidFill>
                            <a:schemeClr val="dk1"/>
                          </a:solidFill>
                          <a:effectLst/>
                          <a:latin typeface="Trebuchet MS" panose="020B0603020202020204" pitchFamily="34" charset="0"/>
                        </a:rPr>
                        <a:t>The study investigated total funds spent on road infrastructure (including capital projects and O&amp;M Projects).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chemeClr val="dk1"/>
                          </a:solidFill>
                          <a:effectLst/>
                          <a:latin typeface="Trebuchet MS" panose="020B0603020202020204" pitchFamily="34" charset="0"/>
                        </a:rPr>
                        <a:t>Through the USMID program, MOLHUD contributed to the rehabilitation and development of urban roads (specifically for newly created cities and selected municipalities).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rgbClr val="FF0000"/>
                          </a:solidFill>
                          <a:effectLst/>
                          <a:latin typeface="Trebuchet MS" panose="020B0603020202020204" pitchFamily="34" charset="0"/>
                        </a:rPr>
                        <a:t>Urban authorities that were benefitting from USMID, 30% of their overall road infrastructure funds were spent on O&amp;M (operation and maintenance) of roads, and the balances were committed to road infrastructural developments.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chemeClr val="dk1"/>
                          </a:solidFill>
                          <a:effectLst/>
                          <a:latin typeface="Trebuchet MS" panose="020B0603020202020204" pitchFamily="34" charset="0"/>
                        </a:rPr>
                        <a:t>Municipalities and Town Councils outside the USMID program were spending more than 90% of their overall road infrastructure funds on O&amp;M of roads and none on capital projects.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rgbClr val="FF0000"/>
                          </a:solidFill>
                          <a:effectLst/>
                          <a:latin typeface="Trebuchet MS" panose="020B0603020202020204" pitchFamily="34" charset="0"/>
                        </a:rPr>
                        <a:t>Urban roads and infrastructural development in most urban areas had stagnated due to underfunding.</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900" b="1" kern="1200" dirty="0">
                          <a:solidFill>
                            <a:schemeClr val="tx1"/>
                          </a:solidFill>
                          <a:effectLst/>
                          <a:latin typeface="Trebuchet MS" panose="020B0603020202020204" pitchFamily="34" charset="0"/>
                        </a:rPr>
                        <a:t>FY 2020/2021, USMID funds were recalled by </a:t>
                      </a:r>
                      <a:r>
                        <a:rPr lang="en-US" sz="1900" b="1" kern="1200" dirty="0" err="1">
                          <a:solidFill>
                            <a:schemeClr val="tx1"/>
                          </a:solidFill>
                          <a:effectLst/>
                          <a:latin typeface="Trebuchet MS" panose="020B0603020202020204" pitchFamily="34" charset="0"/>
                        </a:rPr>
                        <a:t>MoFPED</a:t>
                      </a:r>
                      <a:r>
                        <a:rPr lang="en-US" sz="1900" b="1" kern="1200" dirty="0">
                          <a:solidFill>
                            <a:schemeClr val="tx1"/>
                          </a:solidFill>
                          <a:effectLst/>
                          <a:latin typeface="Trebuchet MS" panose="020B0603020202020204" pitchFamily="34" charset="0"/>
                        </a:rPr>
                        <a:t> and this affected the functionality of the program (</a:t>
                      </a:r>
                      <a:r>
                        <a:rPr lang="en-US" sz="1900" b="1" kern="1200" dirty="0" err="1">
                          <a:solidFill>
                            <a:schemeClr val="tx1"/>
                          </a:solidFill>
                          <a:effectLst/>
                          <a:latin typeface="Trebuchet MS" panose="020B0603020202020204" pitchFamily="34" charset="0"/>
                        </a:rPr>
                        <a:t>MoLHUD</a:t>
                      </a:r>
                      <a:r>
                        <a:rPr lang="en-US" sz="1900" b="1" kern="1200" dirty="0">
                          <a:solidFill>
                            <a:schemeClr val="tx1"/>
                          </a:solidFill>
                          <a:effectLst/>
                          <a:latin typeface="Trebuchet MS" panose="020B0603020202020204" pitchFamily="34" charset="0"/>
                        </a:rPr>
                        <a:t>).</a:t>
                      </a:r>
                    </a:p>
                    <a:p>
                      <a:pPr marL="285750" indent="-285750" algn="just">
                        <a:lnSpc>
                          <a:spcPct val="100000"/>
                        </a:lnSpc>
                        <a:spcBef>
                          <a:spcPts val="0"/>
                        </a:spcBef>
                        <a:spcAft>
                          <a:spcPts val="0"/>
                        </a:spcAft>
                        <a:buFont typeface="Wingdings" panose="05000000000000000000" pitchFamily="2" charset="2"/>
                        <a:buChar char="q"/>
                      </a:pPr>
                      <a:endParaRPr lang="en-US" sz="1900" b="1" kern="1200" dirty="0">
                        <a:solidFill>
                          <a:schemeClr val="dk1"/>
                        </a:solidFill>
                        <a:effectLst/>
                        <a:latin typeface="Trebuchet MS" panose="020B0603020202020204" pitchFamily="34" charset="0"/>
                        <a:ea typeface="+mn-ea"/>
                        <a:cs typeface="+mn-cs"/>
                      </a:endParaRPr>
                    </a:p>
                  </a:txBody>
                  <a:tcPr marL="91453" marR="91453" marT="45728" marB="45728"/>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Conclusion</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kern="1200" dirty="0">
                          <a:solidFill>
                            <a:schemeClr val="dk1"/>
                          </a:solidFill>
                          <a:effectLst/>
                          <a:latin typeface="+mn-lt"/>
                          <a:ea typeface="+mn-ea"/>
                          <a:cs typeface="+mn-cs"/>
                        </a:rPr>
                        <a:t>In order to stimulate urban development specifically formulation of financing strategy of urban roads should be given priority.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rgbClr val="0000FF"/>
                          </a:solidFill>
                          <a:effectLst/>
                          <a:latin typeface="+mn-lt"/>
                          <a:ea typeface="+mn-ea"/>
                          <a:cs typeface="+mn-cs"/>
                        </a:rPr>
                        <a:t>Recommendation</a:t>
                      </a:r>
                    </a:p>
                    <a:p>
                      <a:pPr algn="just"/>
                      <a:r>
                        <a:rPr lang="en-US" sz="2000" b="1" kern="1200" dirty="0">
                          <a:solidFill>
                            <a:schemeClr val="dk1"/>
                          </a:solidFill>
                          <a:effectLst/>
                          <a:latin typeface="+mn-lt"/>
                          <a:ea typeface="+mn-ea"/>
                          <a:cs typeface="+mn-cs"/>
                        </a:rPr>
                        <a:t>Formulation of financing strategy for road infrastructural development projects for all urban areas by mandated MDAs</a:t>
                      </a:r>
                      <a:r>
                        <a:rPr lang="en-US" sz="1600" b="1" kern="1200" dirty="0">
                          <a:solidFill>
                            <a:schemeClr val="dk1"/>
                          </a:solidFill>
                          <a:effectLst/>
                          <a:latin typeface="+mn-lt"/>
                          <a:ea typeface="+mn-ea"/>
                          <a:cs typeface="+mn-cs"/>
                        </a:rPr>
                        <a:t>.</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kern="1200" dirty="0">
                        <a:solidFill>
                          <a:schemeClr val="dk1"/>
                        </a:solidFill>
                        <a:effectLst/>
                        <a:latin typeface="+mn-lt"/>
                        <a:ea typeface="+mn-ea"/>
                        <a:cs typeface="+mn-cs"/>
                      </a:endParaRPr>
                    </a:p>
                  </a:txBody>
                  <a:tcPr marL="91453" marR="91453" marT="45728" marB="4572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3643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URBAN PUBLIC TRANSPORT</a:t>
            </a:r>
          </a:p>
        </p:txBody>
      </p:sp>
      <p:sp>
        <p:nvSpPr>
          <p:cNvPr id="7" name="TextBox 6">
            <a:extLst>
              <a:ext uri="{FF2B5EF4-FFF2-40B4-BE49-F238E27FC236}">
                <a16:creationId xmlns:a16="http://schemas.microsoft.com/office/drawing/2014/main" id="{01031B94-5BA4-4093-9629-45757ED8B563}"/>
              </a:ext>
            </a:extLst>
          </p:cNvPr>
          <p:cNvSpPr txBox="1"/>
          <p:nvPr/>
        </p:nvSpPr>
        <p:spPr>
          <a:xfrm>
            <a:off x="0" y="616497"/>
            <a:ext cx="9144000" cy="5940088"/>
          </a:xfrm>
          <a:prstGeom prst="rect">
            <a:avLst/>
          </a:prstGeom>
          <a:solidFill>
            <a:schemeClr val="bg1">
              <a:lumMod val="95000"/>
            </a:schemeClr>
          </a:solidFill>
        </p:spPr>
        <p:txBody>
          <a:bodyPr wrap="square">
            <a:spAutoFit/>
          </a:bodyPr>
          <a:lstStyle/>
          <a:p>
            <a:pPr algn="just" defTabSz="457200" rtl="0" eaLnBrk="1" latinLnBrk="0" hangingPunct="1"/>
            <a:r>
              <a:rPr lang="en-US" sz="2000" b="1" dirty="0">
                <a:latin typeface="+mj-lt"/>
              </a:rPr>
              <a:t>Study Recognizes that </a:t>
            </a:r>
            <a:r>
              <a:rPr lang="en-US" sz="2000" b="1" dirty="0">
                <a:solidFill>
                  <a:schemeClr val="dk1"/>
                </a:solidFill>
                <a:latin typeface="+mj-lt"/>
                <a:cs typeface="+mn-cs"/>
              </a:rPr>
              <a:t>t</a:t>
            </a:r>
            <a:r>
              <a:rPr lang="en-US" sz="2000" b="1" kern="1200" dirty="0">
                <a:solidFill>
                  <a:schemeClr val="dk1"/>
                </a:solidFill>
                <a:effectLst/>
                <a:latin typeface="+mj-lt"/>
                <a:cs typeface="+mn-cs"/>
              </a:rPr>
              <a:t>he collapse of the Uganda Transport Corporation, which offered bus service to &amp; from Kampala in the 1990’s, gave birth to an individualized approach to public transport where Private taxis &amp; buses licensed as PSV’s (Public Services Vehicles) by the TLB operate as public transport vehicles. </a:t>
            </a:r>
          </a:p>
          <a:p>
            <a:pPr algn="just" defTabSz="457200" rtl="0" eaLnBrk="1" latinLnBrk="0" hangingPunct="1"/>
            <a:r>
              <a:rPr lang="en-US" sz="2000" b="1" kern="1200" dirty="0">
                <a:solidFill>
                  <a:srgbClr val="0000FF"/>
                </a:solidFill>
                <a:effectLst/>
                <a:latin typeface="+mj-lt"/>
                <a:cs typeface="+mn-cs"/>
              </a:rPr>
              <a:t>Intercity Public transport system.</a:t>
            </a:r>
          </a:p>
          <a:p>
            <a:pPr algn="just" defTabSz="457200" eaLnBrk="1" hangingPunct="1"/>
            <a:r>
              <a:rPr lang="en-US" sz="2000" b="1" kern="1200" dirty="0">
                <a:solidFill>
                  <a:schemeClr val="dk1"/>
                </a:solidFill>
                <a:effectLst/>
                <a:latin typeface="+mj-lt"/>
                <a:cs typeface="+mn-cs"/>
              </a:rPr>
              <a:t>Intercity services existed where private Buses &amp; taxis operate on defined public routes from Kampala City to other cities/municipalities with</a:t>
            </a:r>
            <a:r>
              <a:rPr lang="en-US" sz="2000" b="1" dirty="0">
                <a:solidFill>
                  <a:schemeClr val="dk1"/>
                </a:solidFill>
                <a:latin typeface="+mj-lt"/>
                <a:cs typeface="+mn-cs"/>
              </a:rPr>
              <a:t> </a:t>
            </a:r>
            <a:r>
              <a:rPr lang="en-US" sz="2000" b="1" dirty="0">
                <a:solidFill>
                  <a:srgbClr val="FF0000"/>
                </a:solidFill>
                <a:latin typeface="+mj-lt"/>
                <a:cs typeface="+mn-cs"/>
              </a:rPr>
              <a:t>no</a:t>
            </a:r>
            <a:r>
              <a:rPr lang="en-US" sz="2000" b="1" dirty="0">
                <a:solidFill>
                  <a:schemeClr val="dk1"/>
                </a:solidFill>
                <a:latin typeface="+mj-lt"/>
                <a:cs typeface="+mn-cs"/>
              </a:rPr>
              <a:t> </a:t>
            </a:r>
            <a:r>
              <a:rPr lang="en-US" sz="2000" b="1" kern="1200" dirty="0">
                <a:solidFill>
                  <a:srgbClr val="FF0000"/>
                </a:solidFill>
                <a:effectLst/>
                <a:latin typeface="+mj-lt"/>
                <a:cs typeface="+mn-cs"/>
              </a:rPr>
              <a:t>timetables, no fixed fares or fare structure.</a:t>
            </a:r>
            <a:endParaRPr lang="en-US" sz="2000" b="1" kern="1200" dirty="0">
              <a:solidFill>
                <a:schemeClr val="dk1"/>
              </a:solidFill>
              <a:effectLst/>
              <a:latin typeface="+mj-lt"/>
              <a:cs typeface="+mn-cs"/>
            </a:endParaRPr>
          </a:p>
          <a:p>
            <a:pPr algn="just" defTabSz="457200" rtl="0" eaLnBrk="1" latinLnBrk="0" hangingPunct="1"/>
            <a:r>
              <a:rPr lang="en-US" sz="2000" b="1" kern="1200" dirty="0">
                <a:solidFill>
                  <a:srgbClr val="0000FF"/>
                </a:solidFill>
                <a:effectLst/>
                <a:latin typeface="+mj-lt"/>
                <a:cs typeface="+mn-cs"/>
              </a:rPr>
              <a:t>Intracity Public transport system.</a:t>
            </a:r>
          </a:p>
          <a:p>
            <a:pPr marL="285750" indent="-285750" algn="just" defTabSz="457200" eaLnBrk="1" hangingPunct="1">
              <a:buFont typeface="Wingdings" panose="05000000000000000000" pitchFamily="2" charset="2"/>
              <a:buChar char="v"/>
            </a:pPr>
            <a:r>
              <a:rPr lang="en-US" sz="2000" b="1" kern="1200" dirty="0">
                <a:effectLst/>
                <a:latin typeface="+mj-lt"/>
                <a:cs typeface="+mn-cs"/>
              </a:rPr>
              <a:t>Intracity services only existed in Kampala &amp; Jinja Cities with, </a:t>
            </a:r>
            <a:r>
              <a:rPr lang="en-US" sz="2000" b="1" kern="1200" dirty="0">
                <a:solidFill>
                  <a:srgbClr val="FF0000"/>
                </a:solidFill>
                <a:effectLst/>
                <a:latin typeface="+mj-lt"/>
                <a:cs typeface="+mn-cs"/>
              </a:rPr>
              <a:t>no timetables, no fixed fares or fare structure, no formal stops, no formal terminals &amp; no fixed routes</a:t>
            </a:r>
            <a:r>
              <a:rPr lang="en-US" sz="2000" b="1" kern="1200" dirty="0">
                <a:effectLst/>
                <a:latin typeface="+mj-lt"/>
                <a:cs typeface="+mn-cs"/>
              </a:rPr>
              <a:t>.  </a:t>
            </a:r>
          </a:p>
          <a:p>
            <a:pPr marL="285750" indent="-285750" algn="just" defTabSz="457200" eaLnBrk="1" hangingPunct="1">
              <a:buFont typeface="Wingdings" panose="05000000000000000000" pitchFamily="2" charset="2"/>
              <a:buChar char="v"/>
            </a:pPr>
            <a:r>
              <a:rPr lang="en-US" sz="2000" b="1" dirty="0">
                <a:solidFill>
                  <a:schemeClr val="dk1"/>
                </a:solidFill>
                <a:latin typeface="+mj-lt"/>
                <a:cs typeface="+mn-cs"/>
              </a:rPr>
              <a:t>O</a:t>
            </a:r>
            <a:r>
              <a:rPr lang="en-US" sz="2000" b="1" kern="1200" dirty="0">
                <a:solidFill>
                  <a:schemeClr val="dk1"/>
                </a:solidFill>
                <a:effectLst/>
                <a:latin typeface="+mj-lt"/>
                <a:cs typeface="+mn-cs"/>
              </a:rPr>
              <a:t>ther cities, MCs &amp; TCs relied on  boda-bodas as the quickest way to get around urban areas however they continue to </a:t>
            </a:r>
            <a:r>
              <a:rPr lang="en-US" sz="2000" b="1" kern="1200" dirty="0">
                <a:solidFill>
                  <a:srgbClr val="FF0000"/>
                </a:solidFill>
                <a:effectLst/>
                <a:latin typeface="+mj-lt"/>
                <a:cs typeface="+mn-cs"/>
              </a:rPr>
              <a:t>operate without PSV licenses and fixed routes.</a:t>
            </a:r>
          </a:p>
          <a:p>
            <a:pPr marL="285750" indent="-285750" algn="just" defTabSz="457200" eaLnBrk="1" hangingPunct="1">
              <a:buFont typeface="Wingdings" panose="05000000000000000000" pitchFamily="2" charset="2"/>
              <a:buChar char="v"/>
            </a:pPr>
            <a:r>
              <a:rPr lang="en-US" sz="2000" b="1" dirty="0">
                <a:solidFill>
                  <a:schemeClr val="dk1"/>
                </a:solidFill>
                <a:latin typeface="+mj-lt"/>
                <a:cs typeface="+mn-cs"/>
              </a:rPr>
              <a:t>Boda-bodas are regarded as non-sustainable mode </a:t>
            </a:r>
            <a:r>
              <a:rPr lang="en-US" sz="2000" b="1" dirty="0" err="1">
                <a:solidFill>
                  <a:schemeClr val="dk1"/>
                </a:solidFill>
                <a:latin typeface="+mj-lt"/>
                <a:cs typeface="+mn-cs"/>
              </a:rPr>
              <a:t>i.e</a:t>
            </a:r>
            <a:endParaRPr lang="en-US" sz="2000" b="1" dirty="0">
              <a:solidFill>
                <a:schemeClr val="dk1"/>
              </a:solidFill>
              <a:latin typeface="+mj-lt"/>
              <a:cs typeface="+mn-cs"/>
            </a:endParaRPr>
          </a:p>
          <a:p>
            <a:pPr marL="914400" lvl="1" indent="-457200" algn="just" defTabSz="457200" eaLnBrk="1" hangingPunct="1">
              <a:buFont typeface="+mj-lt"/>
              <a:buAutoNum type="arabicParenR"/>
            </a:pPr>
            <a:r>
              <a:rPr lang="en-US" sz="2000" b="1" kern="1200" dirty="0">
                <a:solidFill>
                  <a:srgbClr val="FF0000"/>
                </a:solidFill>
                <a:effectLst/>
                <a:latin typeface="+mj-lt"/>
                <a:cs typeface="+mn-cs"/>
              </a:rPr>
              <a:t>Not mass transit </a:t>
            </a:r>
            <a:r>
              <a:rPr lang="en-US" sz="2000" b="1" kern="1200" dirty="0">
                <a:solidFill>
                  <a:schemeClr val="dk1"/>
                </a:solidFill>
                <a:effectLst/>
                <a:latin typeface="+mj-lt"/>
                <a:cs typeface="+mn-cs"/>
              </a:rPr>
              <a:t>vehicles.</a:t>
            </a:r>
          </a:p>
          <a:p>
            <a:pPr marL="914400" lvl="1" indent="-457200" algn="just" defTabSz="457200" eaLnBrk="1" hangingPunct="1">
              <a:buFont typeface="+mj-lt"/>
              <a:buAutoNum type="arabicParenR"/>
            </a:pPr>
            <a:r>
              <a:rPr lang="en-US" sz="2000" b="1" kern="1200" dirty="0">
                <a:solidFill>
                  <a:schemeClr val="dk1"/>
                </a:solidFill>
                <a:effectLst/>
                <a:latin typeface="+mj-lt"/>
                <a:cs typeface="+mn-cs"/>
              </a:rPr>
              <a:t>Not safe &amp; secure due to reported </a:t>
            </a:r>
            <a:r>
              <a:rPr lang="en-US" sz="2000" b="1" kern="1200" dirty="0">
                <a:solidFill>
                  <a:srgbClr val="FF0000"/>
                </a:solidFill>
                <a:effectLst/>
                <a:latin typeface="+mj-lt"/>
                <a:cs typeface="+mn-cs"/>
              </a:rPr>
              <a:t>fatalities &amp; injuries</a:t>
            </a:r>
            <a:r>
              <a:rPr lang="en-US" sz="2000" b="1" kern="1200" dirty="0">
                <a:solidFill>
                  <a:schemeClr val="dk1"/>
                </a:solidFill>
                <a:effectLst/>
                <a:latin typeface="+mj-lt"/>
                <a:cs typeface="+mn-cs"/>
              </a:rPr>
              <a:t>.</a:t>
            </a:r>
          </a:p>
        </p:txBody>
      </p:sp>
    </p:spTree>
    <p:extLst>
      <p:ext uri="{BB962C8B-B14F-4D97-AF65-F5344CB8AC3E}">
        <p14:creationId xmlns:p14="http://schemas.microsoft.com/office/powerpoint/2010/main" val="40863317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47971"/>
            <a:ext cx="9036496" cy="500137"/>
          </a:xfrm>
          <a:solidFill>
            <a:schemeClr val="accent2">
              <a:lumMod val="20000"/>
              <a:lumOff val="80000"/>
            </a:schemeClr>
          </a:solidFill>
        </p:spPr>
        <p:txBody>
          <a:bodyPr vert="horz" wrap="square" lIns="68580" tIns="34290" rIns="68580" bIns="34290" rtlCol="0" anchor="b">
            <a:spAutoFit/>
          </a:bodyPr>
          <a:lstStyle/>
          <a:p>
            <a:pPr algn="ctr"/>
            <a:r>
              <a:rPr lang="en-US" altLang="en-US" sz="2800" b="1" dirty="0">
                <a:effectLst/>
              </a:rPr>
              <a:t>URBAN PUBLIC TRANSPORT..</a:t>
            </a:r>
          </a:p>
        </p:txBody>
      </p:sp>
      <p:sp>
        <p:nvSpPr>
          <p:cNvPr id="8" name="TextBox 7">
            <a:extLst>
              <a:ext uri="{FF2B5EF4-FFF2-40B4-BE49-F238E27FC236}">
                <a16:creationId xmlns:a16="http://schemas.microsoft.com/office/drawing/2014/main" id="{03A6A7CF-F256-4C13-BAA2-E666C77AA2FB}"/>
              </a:ext>
            </a:extLst>
          </p:cNvPr>
          <p:cNvSpPr txBox="1"/>
          <p:nvPr/>
        </p:nvSpPr>
        <p:spPr>
          <a:xfrm>
            <a:off x="107505" y="616497"/>
            <a:ext cx="9036496" cy="5847755"/>
          </a:xfrm>
          <a:prstGeom prst="rect">
            <a:avLst/>
          </a:prstGeom>
          <a:solidFill>
            <a:srgbClr val="FFFFFF"/>
          </a:solidFill>
        </p:spPr>
        <p:txBody>
          <a:bodyPr wrap="square">
            <a:spAutoFit/>
          </a:bodyPr>
          <a:lstStyle/>
          <a:p>
            <a:pPr algn="just" defTabSz="457200" rtl="0" eaLnBrk="1" latinLnBrk="0" hangingPunct="1"/>
            <a:r>
              <a:rPr lang="en-US" sz="2200" b="1" kern="1200" dirty="0">
                <a:solidFill>
                  <a:srgbClr val="0000FF"/>
                </a:solidFill>
                <a:effectLst/>
                <a:latin typeface="+mj-lt"/>
                <a:cs typeface="+mn-cs"/>
              </a:rPr>
              <a:t>Conclusion.</a:t>
            </a:r>
          </a:p>
          <a:p>
            <a:pPr marL="285750" indent="-285750" algn="just" defTabSz="457200" eaLnBrk="1" hangingPunct="1">
              <a:buFont typeface="Wingdings" panose="05000000000000000000" pitchFamily="2" charset="2"/>
              <a:buChar char="v"/>
            </a:pPr>
            <a:r>
              <a:rPr lang="en-US" sz="2200" b="1" kern="1200" dirty="0">
                <a:solidFill>
                  <a:schemeClr val="dk1"/>
                </a:solidFill>
                <a:effectLst/>
                <a:latin typeface="+mj-lt"/>
                <a:cs typeface="+mn-cs"/>
              </a:rPr>
              <a:t>Integrated Public transport is non-existent and existing services were of poor standard. </a:t>
            </a:r>
          </a:p>
          <a:p>
            <a:pPr marL="285750" indent="-285750" algn="just" defTabSz="457200" eaLnBrk="1" hangingPunct="1">
              <a:buFont typeface="Wingdings" panose="05000000000000000000" pitchFamily="2" charset="2"/>
              <a:buChar char="v"/>
            </a:pPr>
            <a:r>
              <a:rPr lang="en-US" sz="2200" b="1" kern="1200" dirty="0">
                <a:solidFill>
                  <a:schemeClr val="dk1"/>
                </a:solidFill>
                <a:effectLst/>
                <a:latin typeface="+mj-lt"/>
                <a:cs typeface="+mn-cs"/>
              </a:rPr>
              <a:t>Lack of integration among operators or among routes means that passengers have to pay separately for each boarding of a taxi or a Boda-boda, making public transport unaffordable to many; especially the urban poor.</a:t>
            </a:r>
          </a:p>
          <a:p>
            <a:pPr algn="just"/>
            <a:r>
              <a:rPr lang="en-US" sz="2200" b="1" i="1" u="sng" kern="1200" dirty="0">
                <a:solidFill>
                  <a:srgbClr val="FF0000"/>
                </a:solidFill>
                <a:effectLst/>
                <a:latin typeface="+mj-lt"/>
                <a:cs typeface="+mn-cs"/>
              </a:rPr>
              <a:t>Recommendation.</a:t>
            </a:r>
            <a:endParaRPr lang="en-US" sz="2200" b="1" kern="1200" dirty="0">
              <a:solidFill>
                <a:srgbClr val="FF0000"/>
              </a:solidFill>
              <a:effectLst/>
              <a:latin typeface="+mj-lt"/>
              <a:cs typeface="+mn-cs"/>
            </a:endParaRPr>
          </a:p>
          <a:p>
            <a:pPr marL="285750" indent="-285750" algn="just" defTabSz="457200" rtl="0" eaLnBrk="1" latinLnBrk="0" hangingPunct="1">
              <a:buFont typeface="Wingdings" panose="05000000000000000000" pitchFamily="2" charset="2"/>
              <a:buChar char="q"/>
            </a:pPr>
            <a:r>
              <a:rPr lang="en-US" sz="2200" b="1" kern="1200" dirty="0">
                <a:solidFill>
                  <a:srgbClr val="0000FF"/>
                </a:solidFill>
                <a:effectLst/>
                <a:latin typeface="+mj-lt"/>
                <a:cs typeface="+mn-cs"/>
              </a:rPr>
              <a:t>Formulation of public transport policy to address all emerging issues.</a:t>
            </a:r>
          </a:p>
          <a:p>
            <a:pPr marL="285750" indent="-285750" algn="just" defTabSz="457200" rtl="0" eaLnBrk="1" latinLnBrk="0" hangingPunct="1">
              <a:buFont typeface="Wingdings" panose="05000000000000000000" pitchFamily="2" charset="2"/>
              <a:buChar char="q"/>
            </a:pPr>
            <a:r>
              <a:rPr lang="en-US" sz="2200" b="1" dirty="0">
                <a:solidFill>
                  <a:srgbClr val="0000FF"/>
                </a:solidFill>
                <a:latin typeface="+mj-lt"/>
                <a:cs typeface="+mn-cs"/>
              </a:rPr>
              <a:t>Reduce use of non-sustainable modes (cars &amp; boda-bodas) &amp; transfer more people to use sustainable modes (walking, cycling &amp; public transport)</a:t>
            </a:r>
            <a:r>
              <a:rPr lang="en-US" sz="2200" b="1" kern="1200" dirty="0">
                <a:solidFill>
                  <a:srgbClr val="0000FF"/>
                </a:solidFill>
                <a:effectLst/>
                <a:latin typeface="+mj-lt"/>
                <a:cs typeface="+mn-cs"/>
              </a:rPr>
              <a:t> </a:t>
            </a:r>
          </a:p>
          <a:p>
            <a:pPr marL="285750" indent="-285750" algn="just" defTabSz="457200" rtl="0" eaLnBrk="1" latinLnBrk="0" hangingPunct="1">
              <a:buFont typeface="Wingdings" panose="05000000000000000000" pitchFamily="2" charset="2"/>
              <a:buChar char="q"/>
            </a:pPr>
            <a:r>
              <a:rPr lang="en-US" sz="2200" b="1" kern="1200" dirty="0">
                <a:solidFill>
                  <a:srgbClr val="0000FF"/>
                </a:solidFill>
                <a:effectLst/>
                <a:latin typeface="+mj-lt"/>
                <a:cs typeface="+mn-cs"/>
              </a:rPr>
              <a:t>Government should fast track the implementation of Bus Rapid Transit (BRT) and Light rail transit (LRT) re-organize public transport and move towards franchised bus routes operated by formal companies with an integrated fare system.</a:t>
            </a:r>
          </a:p>
        </p:txBody>
      </p:sp>
    </p:spTree>
    <p:extLst>
      <p:ext uri="{BB962C8B-B14F-4D97-AF65-F5344CB8AC3E}">
        <p14:creationId xmlns:p14="http://schemas.microsoft.com/office/powerpoint/2010/main" val="1966174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2|1.2|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12611</TotalTime>
  <Words>17352</Words>
  <Application>Microsoft Office PowerPoint</Application>
  <PresentationFormat>On-screen Show (4:3)</PresentationFormat>
  <Paragraphs>2132</Paragraphs>
  <Slides>158</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158</vt:i4>
      </vt:variant>
    </vt:vector>
  </HeadingPairs>
  <TitlesOfParts>
    <vt:vector size="175" baseType="lpstr">
      <vt:lpstr>Agency FB</vt:lpstr>
      <vt:lpstr>Arial</vt:lpstr>
      <vt:lpstr>Arial Black</vt:lpstr>
      <vt:lpstr>Arial Narrow</vt:lpstr>
      <vt:lpstr>Calibri</vt:lpstr>
      <vt:lpstr>Constantia</vt:lpstr>
      <vt:lpstr>Courier New</vt:lpstr>
      <vt:lpstr>Franklin Gothic Heavy</vt:lpstr>
      <vt:lpstr>Gill Sans MT</vt:lpstr>
      <vt:lpstr>Symbol</vt:lpstr>
      <vt:lpstr>Tahoma</vt:lpstr>
      <vt:lpstr>Times New Roman</vt:lpstr>
      <vt:lpstr>Trebuchet MS</vt:lpstr>
      <vt:lpstr>Verdana</vt:lpstr>
      <vt:lpstr>Wingdings</vt:lpstr>
      <vt:lpstr>Wingdings 2</vt:lpstr>
      <vt:lpstr>Solstice</vt:lpstr>
      <vt:lpstr>               THE STATE OF THE URBAN SECTOR REPORT FOR UGANDA, 2022</vt:lpstr>
      <vt:lpstr> Outline</vt:lpstr>
      <vt:lpstr>Introduction</vt:lpstr>
      <vt:lpstr>The  Goal</vt:lpstr>
      <vt:lpstr>Scope of work </vt:lpstr>
      <vt:lpstr>PowerPoint Presentation</vt:lpstr>
      <vt:lpstr>PowerPoint Presentation</vt:lpstr>
      <vt:lpstr>THEMATIC REPORTS</vt:lpstr>
      <vt:lpstr>URBANISATION IN UGANDA</vt:lpstr>
      <vt:lpstr>Overview</vt:lpstr>
      <vt:lpstr>THE URBAN SECTOR AS A CATALYST FOR NATIONAL DEVELOPMENT SOCIO- ECONOMIC TRANSFORMATION</vt:lpstr>
      <vt:lpstr>Urbanization Trends in Uganda</vt:lpstr>
      <vt:lpstr>Urbanization Trends in Uganda…</vt:lpstr>
      <vt:lpstr>Urbanization Trends in Uganda…</vt:lpstr>
      <vt:lpstr>Current urbanization trends</vt:lpstr>
      <vt:lpstr>PowerPoint Presentation</vt:lpstr>
      <vt:lpstr>PowerPoint Presentation</vt:lpstr>
      <vt:lpstr>PowerPoint Presentation</vt:lpstr>
      <vt:lpstr>PowerPoint Presentation</vt:lpstr>
      <vt:lpstr>Urban Sector Challenges</vt:lpstr>
      <vt:lpstr>Government fundamentals for strengthening the urban Sector</vt:lpstr>
      <vt:lpstr>LAND TENURE</vt:lpstr>
      <vt:lpstr>Land tenure regime in Uganda</vt:lpstr>
      <vt:lpstr>Land tenure regime in Uganda</vt:lpstr>
      <vt:lpstr>Land Tenure Challenges</vt:lpstr>
      <vt:lpstr>Land Tenure Challenges…</vt:lpstr>
      <vt:lpstr>Government interventions on tenure security</vt:lpstr>
      <vt:lpstr>Strategies for land tenure harmonization &amp; regulation</vt:lpstr>
      <vt:lpstr>SPATIAL PLANNING</vt:lpstr>
      <vt:lpstr>Overview</vt:lpstr>
      <vt:lpstr> Availability of PDPs</vt:lpstr>
      <vt:lpstr>Coverage of Detailed Plans</vt:lpstr>
      <vt:lpstr>Coverage of Detailed Plans…</vt:lpstr>
      <vt:lpstr>Availability of 5 Year Development Plans</vt:lpstr>
      <vt:lpstr>Availability of 5 Year Development Plans…</vt:lpstr>
      <vt:lpstr>Implementation of PDPs and DPS</vt:lpstr>
      <vt:lpstr>Source of Funding for Spatial Planning</vt:lpstr>
      <vt:lpstr>Source of Funding for Spatial Planning…</vt:lpstr>
      <vt:lpstr>Implications</vt:lpstr>
      <vt:lpstr>Spatial Planning Challenges</vt:lpstr>
      <vt:lpstr>Recommendations</vt:lpstr>
      <vt:lpstr>HOUSING </vt:lpstr>
      <vt:lpstr>Overview of Urban Housing</vt:lpstr>
      <vt:lpstr>Urban Housing Demand …</vt:lpstr>
      <vt:lpstr>Urban Housing Demand …</vt:lpstr>
      <vt:lpstr>Urban Housing Demand…</vt:lpstr>
      <vt:lpstr>Urban Housing Demand …</vt:lpstr>
      <vt:lpstr>Urban Housing Demand …</vt:lpstr>
      <vt:lpstr>Supply of Urban Housing</vt:lpstr>
      <vt:lpstr>Supply of Urban Housing…</vt:lpstr>
      <vt:lpstr>Supply of Urban Housing…</vt:lpstr>
      <vt:lpstr>Supply of Urban Housing…</vt:lpstr>
      <vt:lpstr>Urban Settlements</vt:lpstr>
      <vt:lpstr>Urban Settlement…</vt:lpstr>
      <vt:lpstr>PowerPoint Presentation</vt:lpstr>
      <vt:lpstr>Housing Constraints…</vt:lpstr>
      <vt:lpstr>Recommendations</vt:lpstr>
      <vt:lpstr>URBAN REFUGEES AND MIGRATION</vt:lpstr>
      <vt:lpstr>Overview</vt:lpstr>
      <vt:lpstr>Urban refugee population and area coverage in Uganda</vt:lpstr>
      <vt:lpstr>INFLUENCE OF URBAN REFUGEES ON HOST COMMUNITIES</vt:lpstr>
      <vt:lpstr> RECOMMENDATIONS AND WAYFORWARD</vt:lpstr>
      <vt:lpstr>SAFETY AND SECURITY</vt:lpstr>
      <vt:lpstr>Overview</vt:lpstr>
      <vt:lpstr>URBAN CRIME &amp; VIOLENCE</vt:lpstr>
      <vt:lpstr>Urban crime and violence</vt:lpstr>
      <vt:lpstr>Natural and Human-Made Disasters</vt:lpstr>
      <vt:lpstr>Natural and Human-Made Disasters…</vt:lpstr>
      <vt:lpstr>Initiatives towards improving urban safety and security</vt:lpstr>
      <vt:lpstr>URBAN ECONOMY</vt:lpstr>
      <vt:lpstr>Urban Economies - Overview</vt:lpstr>
      <vt:lpstr>Urban Economies -Competitiveness</vt:lpstr>
      <vt:lpstr>Urban Economies - Competitiveness: </vt:lpstr>
      <vt:lpstr>Urban Economies - Competitiveness</vt:lpstr>
      <vt:lpstr>Urban Economies - Productivity</vt:lpstr>
      <vt:lpstr>Urban Economies - Productivity</vt:lpstr>
      <vt:lpstr>Urban Economies - Productivity</vt:lpstr>
      <vt:lpstr>Urban Economies - Productivity</vt:lpstr>
      <vt:lpstr>Urban Economies – Main Economic Activities</vt:lpstr>
      <vt:lpstr>Urban Economies – Main Economic Activities</vt:lpstr>
      <vt:lpstr>Urban Economies – Main Economic Activities</vt:lpstr>
      <vt:lpstr>Urban Economies – Main Economic Activities</vt:lpstr>
      <vt:lpstr>Urban Economies: recommendations and Conclusion</vt:lpstr>
      <vt:lpstr>INFRASTRUCTURE &amp; UTILITIES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of urban roads…..-street lighting</vt:lpstr>
      <vt:lpstr>Quality of urban roads…..-street lighting</vt:lpstr>
      <vt:lpstr>Urban roads funding &amp; expenditure</vt:lpstr>
      <vt:lpstr>Urban roads funding &amp; expenditure..</vt:lpstr>
      <vt:lpstr>URBAN PUBLIC TRANSPORT</vt:lpstr>
      <vt:lpstr>URBAN PUBLIC TRANSPORT..</vt:lpstr>
      <vt:lpstr>URBAN RAIL TRANSPORT</vt:lpstr>
      <vt:lpstr>URBAN INLAND WATER TRANSPORT</vt:lpstr>
      <vt:lpstr>URBAN AIR TRANSPORT</vt:lpstr>
      <vt:lpstr>Social &amp; Economic Infrastructure</vt:lpstr>
      <vt:lpstr>Social &amp; Economic Infrastructure</vt:lpstr>
      <vt:lpstr>URBAN UTILITIES PROVISION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SERVICES</vt:lpstr>
      <vt:lpstr>Education Services</vt:lpstr>
      <vt:lpstr>Education Services…</vt:lpstr>
      <vt:lpstr>Education Services…</vt:lpstr>
      <vt:lpstr>Education Services…</vt:lpstr>
      <vt:lpstr>Health services</vt:lpstr>
      <vt:lpstr>Health Services</vt:lpstr>
      <vt:lpstr>Health Services…</vt:lpstr>
      <vt:lpstr>Health Services…</vt:lpstr>
      <vt:lpstr>Health Services…</vt:lpstr>
      <vt:lpstr>MORTALITY</vt:lpstr>
      <vt:lpstr>Child Mortality</vt:lpstr>
      <vt:lpstr>Child Mortality…</vt:lpstr>
      <vt:lpstr>Maternal Mortality…</vt:lpstr>
      <vt:lpstr>INSTITUTIONAL  AND  GOVERNANCE</vt:lpstr>
      <vt:lpstr>Overview:</vt:lpstr>
      <vt:lpstr>Local independence and participation in urban development and management</vt:lpstr>
      <vt:lpstr>Council Composition in Urban LGs</vt:lpstr>
      <vt:lpstr>Challenges of Councils/ Recommendations</vt:lpstr>
      <vt:lpstr>Forms of citizen participation in urban LGs.</vt:lpstr>
      <vt:lpstr>Forms of citizen participation in urban LGs…</vt:lpstr>
      <vt:lpstr>Local Government Financing</vt:lpstr>
      <vt:lpstr>Revenue Generation</vt:lpstr>
      <vt:lpstr>Contribution of local revenue to the total budget</vt:lpstr>
      <vt:lpstr>Challenges</vt:lpstr>
      <vt:lpstr>Recommendations</vt:lpstr>
      <vt:lpstr>Local revenue budget realization</vt:lpstr>
      <vt:lpstr>Challenges &amp; recommendations</vt:lpstr>
      <vt:lpstr>HUMAN RESOURCE</vt:lpstr>
      <vt:lpstr>Staffing status in urban LGs</vt:lpstr>
      <vt:lpstr>Challenges, implications &amp; recommendations</vt:lpstr>
      <vt:lpstr>RECURRENT EXPENDITURES </vt:lpstr>
      <vt:lpstr>Wages </vt:lpstr>
      <vt:lpstr>Operation and maintenance </vt:lpstr>
      <vt:lpstr>Challenges of O&amp;M</vt:lpstr>
      <vt:lpstr>Recommendation on O&amp;M challenges </vt:lpstr>
      <vt:lpstr>Contracted expenditure ratio </vt:lpstr>
      <vt:lpstr>Functionality of MDF in Urban setting</vt:lpstr>
      <vt:lpstr>General Recommendations and Way forward</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Guidelines for Preparation and Implementation of Physical Development Plans 2021</dc:title>
  <dc:creator>FARIDAH</dc:creator>
  <cp:lastModifiedBy>tila kizito</cp:lastModifiedBy>
  <cp:revision>344</cp:revision>
  <dcterms:created xsi:type="dcterms:W3CDTF">2021-02-15T18:07:31Z</dcterms:created>
  <dcterms:modified xsi:type="dcterms:W3CDTF">2023-12-01T11:43:07Z</dcterms:modified>
</cp:coreProperties>
</file>