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3648" r:id="rId1"/>
    <p:sldMasterId id="2147483660" r:id="rId2"/>
  </p:sldMasterIdLst>
  <p:sldIdLst>
    <p:sldId id="256" r:id="rId3"/>
    <p:sldId id="326" r:id="rId4"/>
    <p:sldId id="261" r:id="rId5"/>
    <p:sldId id="257" r:id="rId6"/>
    <p:sldId id="262" r:id="rId7"/>
    <p:sldId id="263" r:id="rId8"/>
    <p:sldId id="273" r:id="rId9"/>
    <p:sldId id="275" r:id="rId10"/>
    <p:sldId id="284" r:id="rId11"/>
    <p:sldId id="279" r:id="rId12"/>
    <p:sldId id="278" r:id="rId13"/>
    <p:sldId id="276" r:id="rId14"/>
    <p:sldId id="280" r:id="rId15"/>
    <p:sldId id="281" r:id="rId16"/>
    <p:sldId id="282" r:id="rId17"/>
    <p:sldId id="283" r:id="rId18"/>
    <p:sldId id="277" r:id="rId19"/>
    <p:sldId id="286" r:id="rId20"/>
    <p:sldId id="259" r:id="rId21"/>
    <p:sldId id="288" r:id="rId22"/>
    <p:sldId id="329" r:id="rId23"/>
    <p:sldId id="287" r:id="rId24"/>
    <p:sldId id="293" r:id="rId25"/>
    <p:sldId id="292" r:id="rId26"/>
    <p:sldId id="295" r:id="rId27"/>
    <p:sldId id="290" r:id="rId28"/>
    <p:sldId id="260" r:id="rId29"/>
    <p:sldId id="298" r:id="rId30"/>
    <p:sldId id="305" r:id="rId31"/>
    <p:sldId id="300"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01" r:id="rId48"/>
    <p:sldId id="302" r:id="rId49"/>
    <p:sldId id="303" r:id="rId50"/>
    <p:sldId id="321" r:id="rId51"/>
    <p:sldId id="322" r:id="rId52"/>
    <p:sldId id="323" r:id="rId53"/>
    <p:sldId id="324" r:id="rId54"/>
    <p:sldId id="325" r:id="rId55"/>
    <p:sldId id="297" r:id="rId56"/>
    <p:sldId id="32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1056" y="42"/>
      </p:cViewPr>
      <p:guideLst/>
    </p:cSldViewPr>
  </p:slideViewPr>
  <p:notesTextViewPr>
    <p:cViewPr>
      <p:scale>
        <a:sx n="1" d="1"/>
        <a:sy n="1" d="1"/>
      </p:scale>
      <p:origin x="0" y="0"/>
    </p:cViewPr>
  </p:notesTextViewPr>
  <p:sorterViewPr>
    <p:cViewPr varScale="1">
      <p:scale>
        <a:sx n="100" d="100"/>
        <a:sy n="100" d="100"/>
      </p:scale>
      <p:origin x="0" y="-238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B55E-E874-C2FD-7272-A3AF0278F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571BFD-C9B4-8851-62AB-F71C426B6F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01CF3D-9231-95A2-C1B5-B7A97026C25F}"/>
              </a:ext>
            </a:extLst>
          </p:cNvPr>
          <p:cNvSpPr>
            <a:spLocks noGrp="1"/>
          </p:cNvSpPr>
          <p:nvPr>
            <p:ph type="dt" sz="half" idx="10"/>
          </p:nvPr>
        </p:nvSpPr>
        <p:spPr/>
        <p:txBody>
          <a:bodyPr/>
          <a:lstStyle/>
          <a:p>
            <a:fld id="{93A26573-9EC4-4A6D-BC18-8589EB5687B2}" type="datetimeFigureOut">
              <a:rPr lang="en-US" smtClean="0"/>
              <a:t>9/29/2023</a:t>
            </a:fld>
            <a:endParaRPr lang="en-US"/>
          </a:p>
        </p:txBody>
      </p:sp>
      <p:sp>
        <p:nvSpPr>
          <p:cNvPr id="5" name="Footer Placeholder 4">
            <a:extLst>
              <a:ext uri="{FF2B5EF4-FFF2-40B4-BE49-F238E27FC236}">
                <a16:creationId xmlns:a16="http://schemas.microsoft.com/office/drawing/2014/main" id="{4518B56C-2CE6-3A91-9A31-DCDE5A5E6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3C474-CF06-94A0-FB93-A6D2688E0953}"/>
              </a:ext>
            </a:extLst>
          </p:cNvPr>
          <p:cNvSpPr>
            <a:spLocks noGrp="1"/>
          </p:cNvSpPr>
          <p:nvPr>
            <p:ph type="sldNum" sz="quarter" idx="12"/>
          </p:nvPr>
        </p:nvSpPr>
        <p:spPr/>
        <p:txBody>
          <a:bodyPr/>
          <a:lstStyle/>
          <a:p>
            <a:fld id="{BC153A19-7730-4D06-B249-B199B9A466AC}" type="slidenum">
              <a:rPr lang="en-US" smtClean="0"/>
              <a:t>‹#›</a:t>
            </a:fld>
            <a:endParaRPr lang="en-US"/>
          </a:p>
        </p:txBody>
      </p:sp>
    </p:spTree>
    <p:extLst>
      <p:ext uri="{BB962C8B-B14F-4D97-AF65-F5344CB8AC3E}">
        <p14:creationId xmlns:p14="http://schemas.microsoft.com/office/powerpoint/2010/main" val="257985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6C94-4F14-8F97-793E-62A55596CB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D230E4-1F27-FAF3-E94D-23AA53C61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ED736-E449-B21B-7452-FF1D1C221F95}"/>
              </a:ext>
            </a:extLst>
          </p:cNvPr>
          <p:cNvSpPr>
            <a:spLocks noGrp="1"/>
          </p:cNvSpPr>
          <p:nvPr>
            <p:ph type="dt" sz="half" idx="10"/>
          </p:nvPr>
        </p:nvSpPr>
        <p:spPr/>
        <p:txBody>
          <a:bodyPr/>
          <a:lstStyle/>
          <a:p>
            <a:fld id="{93A26573-9EC4-4A6D-BC18-8589EB5687B2}" type="datetimeFigureOut">
              <a:rPr lang="en-US" smtClean="0"/>
              <a:t>9/29/2023</a:t>
            </a:fld>
            <a:endParaRPr lang="en-US"/>
          </a:p>
        </p:txBody>
      </p:sp>
      <p:sp>
        <p:nvSpPr>
          <p:cNvPr id="5" name="Footer Placeholder 4">
            <a:extLst>
              <a:ext uri="{FF2B5EF4-FFF2-40B4-BE49-F238E27FC236}">
                <a16:creationId xmlns:a16="http://schemas.microsoft.com/office/drawing/2014/main" id="{ABDCF223-D6F6-C6CD-58E1-0A88D28ED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4A660-F06B-E0C9-6941-CFF7102F9AFE}"/>
              </a:ext>
            </a:extLst>
          </p:cNvPr>
          <p:cNvSpPr>
            <a:spLocks noGrp="1"/>
          </p:cNvSpPr>
          <p:nvPr>
            <p:ph type="sldNum" sz="quarter" idx="12"/>
          </p:nvPr>
        </p:nvSpPr>
        <p:spPr/>
        <p:txBody>
          <a:bodyPr/>
          <a:lstStyle/>
          <a:p>
            <a:fld id="{BC153A19-7730-4D06-B249-B199B9A466AC}" type="slidenum">
              <a:rPr lang="en-US" smtClean="0"/>
              <a:t>‹#›</a:t>
            </a:fld>
            <a:endParaRPr lang="en-US"/>
          </a:p>
        </p:txBody>
      </p:sp>
    </p:spTree>
    <p:extLst>
      <p:ext uri="{BB962C8B-B14F-4D97-AF65-F5344CB8AC3E}">
        <p14:creationId xmlns:p14="http://schemas.microsoft.com/office/powerpoint/2010/main" val="377531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1F2D10-1782-F4E7-025C-65E85EC76D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527016-C575-C00E-B0E7-93A9ABAC2B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75B68-A959-50F9-EE24-CF466A0D61E8}"/>
              </a:ext>
            </a:extLst>
          </p:cNvPr>
          <p:cNvSpPr>
            <a:spLocks noGrp="1"/>
          </p:cNvSpPr>
          <p:nvPr>
            <p:ph type="dt" sz="half" idx="10"/>
          </p:nvPr>
        </p:nvSpPr>
        <p:spPr/>
        <p:txBody>
          <a:bodyPr/>
          <a:lstStyle/>
          <a:p>
            <a:fld id="{93A26573-9EC4-4A6D-BC18-8589EB5687B2}" type="datetimeFigureOut">
              <a:rPr lang="en-US" smtClean="0"/>
              <a:t>9/29/2023</a:t>
            </a:fld>
            <a:endParaRPr lang="en-US"/>
          </a:p>
        </p:txBody>
      </p:sp>
      <p:sp>
        <p:nvSpPr>
          <p:cNvPr id="5" name="Footer Placeholder 4">
            <a:extLst>
              <a:ext uri="{FF2B5EF4-FFF2-40B4-BE49-F238E27FC236}">
                <a16:creationId xmlns:a16="http://schemas.microsoft.com/office/drawing/2014/main" id="{D63C5A40-4F20-4DBF-C480-276A308FB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B9B71-3125-EBBF-1411-717D14D0EE4F}"/>
              </a:ext>
            </a:extLst>
          </p:cNvPr>
          <p:cNvSpPr>
            <a:spLocks noGrp="1"/>
          </p:cNvSpPr>
          <p:nvPr>
            <p:ph type="sldNum" sz="quarter" idx="12"/>
          </p:nvPr>
        </p:nvSpPr>
        <p:spPr/>
        <p:txBody>
          <a:bodyPr/>
          <a:lstStyle/>
          <a:p>
            <a:fld id="{BC153A19-7730-4D06-B249-B199B9A466AC}" type="slidenum">
              <a:rPr lang="en-US" smtClean="0"/>
              <a:t>‹#›</a:t>
            </a:fld>
            <a:endParaRPr lang="en-US"/>
          </a:p>
        </p:txBody>
      </p:sp>
    </p:spTree>
    <p:extLst>
      <p:ext uri="{BB962C8B-B14F-4D97-AF65-F5344CB8AC3E}">
        <p14:creationId xmlns:p14="http://schemas.microsoft.com/office/powerpoint/2010/main" val="1576282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BA02-CB89-40B0-8B79-1D7FD86D85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65378D-6F7E-446B-B596-E825195DA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06D94F-C8F8-4C06-B2B2-E4DC29341102}"/>
              </a:ext>
            </a:extLst>
          </p:cNvPr>
          <p:cNvSpPr>
            <a:spLocks noGrp="1"/>
          </p:cNvSpPr>
          <p:nvPr>
            <p:ph type="dt" sz="half" idx="10"/>
          </p:nvPr>
        </p:nvSpPr>
        <p:spPr/>
        <p:txBody>
          <a:bodyPr/>
          <a:lstStyle/>
          <a:p>
            <a:fld id="{969A8C5B-6C6B-4766-AFC2-23CFB4ED84D4}" type="datetimeFigureOut">
              <a:rPr lang="en-GB" smtClean="0"/>
              <a:t>29/09/2023</a:t>
            </a:fld>
            <a:endParaRPr lang="en-GB"/>
          </a:p>
        </p:txBody>
      </p:sp>
      <p:sp>
        <p:nvSpPr>
          <p:cNvPr id="5" name="Footer Placeholder 4">
            <a:extLst>
              <a:ext uri="{FF2B5EF4-FFF2-40B4-BE49-F238E27FC236}">
                <a16:creationId xmlns:a16="http://schemas.microsoft.com/office/drawing/2014/main" id="{60C8B285-045F-4956-A6A2-A8EDEBB91A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839597-7E82-4225-90D4-85DABECE9728}"/>
              </a:ext>
            </a:extLst>
          </p:cNvPr>
          <p:cNvSpPr>
            <a:spLocks noGrp="1"/>
          </p:cNvSpPr>
          <p:nvPr>
            <p:ph type="sldNum" sz="quarter" idx="12"/>
          </p:nvPr>
        </p:nvSpPr>
        <p:spPr/>
        <p:txBody>
          <a:bodyPr/>
          <a:lstStyle/>
          <a:p>
            <a:fld id="{C8E4E8FF-2AB6-469F-842B-CFB1803AE0ED}" type="slidenum">
              <a:rPr lang="en-GB" smtClean="0"/>
              <a:t>‹#›</a:t>
            </a:fld>
            <a:endParaRPr lang="en-GB"/>
          </a:p>
        </p:txBody>
      </p:sp>
    </p:spTree>
    <p:extLst>
      <p:ext uri="{BB962C8B-B14F-4D97-AF65-F5344CB8AC3E}">
        <p14:creationId xmlns:p14="http://schemas.microsoft.com/office/powerpoint/2010/main" val="184971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9FB4-C58A-4A9B-9FBD-B943EE2A8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9122B4-2F92-4AAF-B19F-F7BCDAD84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129DC-4E0A-4AE3-A8B1-F6DE7E3526B1}"/>
              </a:ext>
            </a:extLst>
          </p:cNvPr>
          <p:cNvSpPr>
            <a:spLocks noGrp="1"/>
          </p:cNvSpPr>
          <p:nvPr>
            <p:ph type="dt" sz="half" idx="10"/>
          </p:nvPr>
        </p:nvSpPr>
        <p:spPr/>
        <p:txBody>
          <a:bodyPr/>
          <a:lstStyle/>
          <a:p>
            <a:fld id="{969A8C5B-6C6B-4766-AFC2-23CFB4ED84D4}" type="datetimeFigureOut">
              <a:rPr lang="en-GB" smtClean="0"/>
              <a:t>29/09/2023</a:t>
            </a:fld>
            <a:endParaRPr lang="en-GB"/>
          </a:p>
        </p:txBody>
      </p:sp>
      <p:sp>
        <p:nvSpPr>
          <p:cNvPr id="5" name="Footer Placeholder 4">
            <a:extLst>
              <a:ext uri="{FF2B5EF4-FFF2-40B4-BE49-F238E27FC236}">
                <a16:creationId xmlns:a16="http://schemas.microsoft.com/office/drawing/2014/main" id="{C305AB86-39C8-4826-8982-21340437DE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6CCCDA-8D4D-4264-B329-3DF47DF2BE0C}"/>
              </a:ext>
            </a:extLst>
          </p:cNvPr>
          <p:cNvSpPr>
            <a:spLocks noGrp="1"/>
          </p:cNvSpPr>
          <p:nvPr>
            <p:ph type="sldNum" sz="quarter" idx="12"/>
          </p:nvPr>
        </p:nvSpPr>
        <p:spPr/>
        <p:txBody>
          <a:bodyPr/>
          <a:lstStyle/>
          <a:p>
            <a:fld id="{C8E4E8FF-2AB6-469F-842B-CFB1803AE0ED}" type="slidenum">
              <a:rPr lang="en-GB" smtClean="0"/>
              <a:t>‹#›</a:t>
            </a:fld>
            <a:endParaRPr lang="en-GB"/>
          </a:p>
        </p:txBody>
      </p:sp>
    </p:spTree>
    <p:extLst>
      <p:ext uri="{BB962C8B-B14F-4D97-AF65-F5344CB8AC3E}">
        <p14:creationId xmlns:p14="http://schemas.microsoft.com/office/powerpoint/2010/main" val="1027154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00FC-93EC-4530-8C89-4DCED1DFFF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C471C0-FAC4-4C92-B3DE-3C02C6821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24B9C1-7935-4C68-926A-58E027515535}"/>
              </a:ext>
            </a:extLst>
          </p:cNvPr>
          <p:cNvSpPr>
            <a:spLocks noGrp="1"/>
          </p:cNvSpPr>
          <p:nvPr>
            <p:ph type="dt" sz="half" idx="10"/>
          </p:nvPr>
        </p:nvSpPr>
        <p:spPr/>
        <p:txBody>
          <a:bodyPr/>
          <a:lstStyle/>
          <a:p>
            <a:fld id="{969A8C5B-6C6B-4766-AFC2-23CFB4ED84D4}" type="datetimeFigureOut">
              <a:rPr lang="en-GB" smtClean="0"/>
              <a:t>29/09/2023</a:t>
            </a:fld>
            <a:endParaRPr lang="en-GB"/>
          </a:p>
        </p:txBody>
      </p:sp>
      <p:sp>
        <p:nvSpPr>
          <p:cNvPr id="5" name="Footer Placeholder 4">
            <a:extLst>
              <a:ext uri="{FF2B5EF4-FFF2-40B4-BE49-F238E27FC236}">
                <a16:creationId xmlns:a16="http://schemas.microsoft.com/office/drawing/2014/main" id="{2339BC58-9096-4BAF-BDC8-E823BBB730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BC8BEB-EED7-4BEE-AD57-07F34C67D634}"/>
              </a:ext>
            </a:extLst>
          </p:cNvPr>
          <p:cNvSpPr>
            <a:spLocks noGrp="1"/>
          </p:cNvSpPr>
          <p:nvPr>
            <p:ph type="sldNum" sz="quarter" idx="12"/>
          </p:nvPr>
        </p:nvSpPr>
        <p:spPr/>
        <p:txBody>
          <a:bodyPr/>
          <a:lstStyle/>
          <a:p>
            <a:fld id="{C8E4E8FF-2AB6-469F-842B-CFB1803AE0ED}" type="slidenum">
              <a:rPr lang="en-GB" smtClean="0"/>
              <a:t>‹#›</a:t>
            </a:fld>
            <a:endParaRPr lang="en-GB"/>
          </a:p>
        </p:txBody>
      </p:sp>
    </p:spTree>
    <p:extLst>
      <p:ext uri="{BB962C8B-B14F-4D97-AF65-F5344CB8AC3E}">
        <p14:creationId xmlns:p14="http://schemas.microsoft.com/office/powerpoint/2010/main" val="1404576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53E3-3902-4448-8E8D-A075A3BC37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43E4FC-AACB-47EA-B140-1038B764BD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DE6E57-7A21-46E1-BAE4-FA4C50A74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A5F397-7981-4774-85C5-978F7C958343}"/>
              </a:ext>
            </a:extLst>
          </p:cNvPr>
          <p:cNvSpPr>
            <a:spLocks noGrp="1"/>
          </p:cNvSpPr>
          <p:nvPr>
            <p:ph type="dt" sz="half" idx="10"/>
          </p:nvPr>
        </p:nvSpPr>
        <p:spPr/>
        <p:txBody>
          <a:bodyPr/>
          <a:lstStyle/>
          <a:p>
            <a:fld id="{969A8C5B-6C6B-4766-AFC2-23CFB4ED84D4}" type="datetimeFigureOut">
              <a:rPr lang="en-GB" smtClean="0"/>
              <a:t>29/09/2023</a:t>
            </a:fld>
            <a:endParaRPr lang="en-GB"/>
          </a:p>
        </p:txBody>
      </p:sp>
      <p:sp>
        <p:nvSpPr>
          <p:cNvPr id="6" name="Footer Placeholder 5">
            <a:extLst>
              <a:ext uri="{FF2B5EF4-FFF2-40B4-BE49-F238E27FC236}">
                <a16:creationId xmlns:a16="http://schemas.microsoft.com/office/drawing/2014/main" id="{AC96125B-5292-47F6-B596-FE258F3F6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4C913E-5968-444B-8281-B0E4D9530699}"/>
              </a:ext>
            </a:extLst>
          </p:cNvPr>
          <p:cNvSpPr>
            <a:spLocks noGrp="1"/>
          </p:cNvSpPr>
          <p:nvPr>
            <p:ph type="sldNum" sz="quarter" idx="12"/>
          </p:nvPr>
        </p:nvSpPr>
        <p:spPr/>
        <p:txBody>
          <a:bodyPr/>
          <a:lstStyle/>
          <a:p>
            <a:fld id="{C8E4E8FF-2AB6-469F-842B-CFB1803AE0ED}" type="slidenum">
              <a:rPr lang="en-GB" smtClean="0"/>
              <a:t>‹#›</a:t>
            </a:fld>
            <a:endParaRPr lang="en-GB"/>
          </a:p>
        </p:txBody>
      </p:sp>
    </p:spTree>
    <p:extLst>
      <p:ext uri="{BB962C8B-B14F-4D97-AF65-F5344CB8AC3E}">
        <p14:creationId xmlns:p14="http://schemas.microsoft.com/office/powerpoint/2010/main" val="2240346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15DA-A997-44C4-8F3C-F195A73A27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C27AAC-99EE-491F-90FA-EC2EC4C58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2A0D34-569F-4CCA-B7EA-D407069469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07CF6F-4B1F-43A3-BB98-9464D0ECD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8AD44E-63D8-4A3E-A199-D028129C0B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0B8DAE-5CEF-43B3-89D5-4EBBD9E5A1C5}"/>
              </a:ext>
            </a:extLst>
          </p:cNvPr>
          <p:cNvSpPr>
            <a:spLocks noGrp="1"/>
          </p:cNvSpPr>
          <p:nvPr>
            <p:ph type="dt" sz="half" idx="10"/>
          </p:nvPr>
        </p:nvSpPr>
        <p:spPr/>
        <p:txBody>
          <a:bodyPr/>
          <a:lstStyle/>
          <a:p>
            <a:fld id="{969A8C5B-6C6B-4766-AFC2-23CFB4ED84D4}" type="datetimeFigureOut">
              <a:rPr lang="en-GB" smtClean="0"/>
              <a:t>29/09/2023</a:t>
            </a:fld>
            <a:endParaRPr lang="en-GB"/>
          </a:p>
        </p:txBody>
      </p:sp>
      <p:sp>
        <p:nvSpPr>
          <p:cNvPr id="8" name="Footer Placeholder 7">
            <a:extLst>
              <a:ext uri="{FF2B5EF4-FFF2-40B4-BE49-F238E27FC236}">
                <a16:creationId xmlns:a16="http://schemas.microsoft.com/office/drawing/2014/main" id="{36179452-F4EA-4054-9FC4-6CA0985B1F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A12841-0E79-4309-AC28-52A0D743912B}"/>
              </a:ext>
            </a:extLst>
          </p:cNvPr>
          <p:cNvSpPr>
            <a:spLocks noGrp="1"/>
          </p:cNvSpPr>
          <p:nvPr>
            <p:ph type="sldNum" sz="quarter" idx="12"/>
          </p:nvPr>
        </p:nvSpPr>
        <p:spPr/>
        <p:txBody>
          <a:bodyPr/>
          <a:lstStyle/>
          <a:p>
            <a:fld id="{C8E4E8FF-2AB6-469F-842B-CFB1803AE0ED}" type="slidenum">
              <a:rPr lang="en-GB" smtClean="0"/>
              <a:t>‹#›</a:t>
            </a:fld>
            <a:endParaRPr lang="en-GB"/>
          </a:p>
        </p:txBody>
      </p:sp>
    </p:spTree>
    <p:extLst>
      <p:ext uri="{BB962C8B-B14F-4D97-AF65-F5344CB8AC3E}">
        <p14:creationId xmlns:p14="http://schemas.microsoft.com/office/powerpoint/2010/main" val="126861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B0DC-4765-4DC1-8575-17E1EF7BBE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F9DADF-8C9D-4181-BECB-4AC4B4E4A4C2}"/>
              </a:ext>
            </a:extLst>
          </p:cNvPr>
          <p:cNvSpPr>
            <a:spLocks noGrp="1"/>
          </p:cNvSpPr>
          <p:nvPr>
            <p:ph type="dt" sz="half" idx="10"/>
          </p:nvPr>
        </p:nvSpPr>
        <p:spPr/>
        <p:txBody>
          <a:bodyPr/>
          <a:lstStyle/>
          <a:p>
            <a:fld id="{969A8C5B-6C6B-4766-AFC2-23CFB4ED84D4}" type="datetimeFigureOut">
              <a:rPr lang="en-GB" smtClean="0"/>
              <a:t>29/09/2023</a:t>
            </a:fld>
            <a:endParaRPr lang="en-GB"/>
          </a:p>
        </p:txBody>
      </p:sp>
      <p:sp>
        <p:nvSpPr>
          <p:cNvPr id="4" name="Footer Placeholder 3">
            <a:extLst>
              <a:ext uri="{FF2B5EF4-FFF2-40B4-BE49-F238E27FC236}">
                <a16:creationId xmlns:a16="http://schemas.microsoft.com/office/drawing/2014/main" id="{CE328C59-42CD-44FE-817C-E56D0CB109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15B200-5DC8-40D9-A4C4-AB4FCB71CD08}"/>
              </a:ext>
            </a:extLst>
          </p:cNvPr>
          <p:cNvSpPr>
            <a:spLocks noGrp="1"/>
          </p:cNvSpPr>
          <p:nvPr>
            <p:ph type="sldNum" sz="quarter" idx="12"/>
          </p:nvPr>
        </p:nvSpPr>
        <p:spPr/>
        <p:txBody>
          <a:bodyPr/>
          <a:lstStyle/>
          <a:p>
            <a:fld id="{C8E4E8FF-2AB6-469F-842B-CFB1803AE0ED}" type="slidenum">
              <a:rPr lang="en-GB" smtClean="0"/>
              <a:t>‹#›</a:t>
            </a:fld>
            <a:endParaRPr lang="en-GB"/>
          </a:p>
        </p:txBody>
      </p:sp>
    </p:spTree>
    <p:extLst>
      <p:ext uri="{BB962C8B-B14F-4D97-AF65-F5344CB8AC3E}">
        <p14:creationId xmlns:p14="http://schemas.microsoft.com/office/powerpoint/2010/main" val="56102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621C7-9C7B-41E3-AC89-8838C57681D6}"/>
              </a:ext>
            </a:extLst>
          </p:cNvPr>
          <p:cNvSpPr>
            <a:spLocks noGrp="1"/>
          </p:cNvSpPr>
          <p:nvPr>
            <p:ph type="dt" sz="half" idx="10"/>
          </p:nvPr>
        </p:nvSpPr>
        <p:spPr/>
        <p:txBody>
          <a:bodyPr/>
          <a:lstStyle/>
          <a:p>
            <a:fld id="{969A8C5B-6C6B-4766-AFC2-23CFB4ED84D4}" type="datetimeFigureOut">
              <a:rPr lang="en-GB" smtClean="0"/>
              <a:t>29/09/2023</a:t>
            </a:fld>
            <a:endParaRPr lang="en-GB"/>
          </a:p>
        </p:txBody>
      </p:sp>
      <p:sp>
        <p:nvSpPr>
          <p:cNvPr id="3" name="Footer Placeholder 2">
            <a:extLst>
              <a:ext uri="{FF2B5EF4-FFF2-40B4-BE49-F238E27FC236}">
                <a16:creationId xmlns:a16="http://schemas.microsoft.com/office/drawing/2014/main" id="{9E735C8A-97F2-48C8-9989-BD2C38C96B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B6854E-D82A-4D1B-A3FC-D40D9F27AE7F}"/>
              </a:ext>
            </a:extLst>
          </p:cNvPr>
          <p:cNvSpPr>
            <a:spLocks noGrp="1"/>
          </p:cNvSpPr>
          <p:nvPr>
            <p:ph type="sldNum" sz="quarter" idx="12"/>
          </p:nvPr>
        </p:nvSpPr>
        <p:spPr/>
        <p:txBody>
          <a:bodyPr/>
          <a:lstStyle/>
          <a:p>
            <a:fld id="{C8E4E8FF-2AB6-469F-842B-CFB1803AE0ED}" type="slidenum">
              <a:rPr lang="en-GB" smtClean="0"/>
              <a:t>‹#›</a:t>
            </a:fld>
            <a:endParaRPr lang="en-GB"/>
          </a:p>
        </p:txBody>
      </p:sp>
    </p:spTree>
    <p:extLst>
      <p:ext uri="{BB962C8B-B14F-4D97-AF65-F5344CB8AC3E}">
        <p14:creationId xmlns:p14="http://schemas.microsoft.com/office/powerpoint/2010/main" val="2341724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D678-DBBA-49DF-93B2-D607483C0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D14ADB-3696-4435-BE06-D1CEE3A03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9E9966-EA13-4625-864A-251419530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35C11E-F5F3-429C-9A68-BFCF63EECC2F}"/>
              </a:ext>
            </a:extLst>
          </p:cNvPr>
          <p:cNvSpPr>
            <a:spLocks noGrp="1"/>
          </p:cNvSpPr>
          <p:nvPr>
            <p:ph type="dt" sz="half" idx="10"/>
          </p:nvPr>
        </p:nvSpPr>
        <p:spPr/>
        <p:txBody>
          <a:bodyPr/>
          <a:lstStyle/>
          <a:p>
            <a:fld id="{969A8C5B-6C6B-4766-AFC2-23CFB4ED84D4}" type="datetimeFigureOut">
              <a:rPr lang="en-GB" smtClean="0"/>
              <a:t>29/09/2023</a:t>
            </a:fld>
            <a:endParaRPr lang="en-GB"/>
          </a:p>
        </p:txBody>
      </p:sp>
      <p:sp>
        <p:nvSpPr>
          <p:cNvPr id="6" name="Footer Placeholder 5">
            <a:extLst>
              <a:ext uri="{FF2B5EF4-FFF2-40B4-BE49-F238E27FC236}">
                <a16:creationId xmlns:a16="http://schemas.microsoft.com/office/drawing/2014/main" id="{0C267BE3-7F48-492F-AEFA-DFB4734A9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FD05F0-FE7D-49A7-A2C1-25F6E0585A1E}"/>
              </a:ext>
            </a:extLst>
          </p:cNvPr>
          <p:cNvSpPr>
            <a:spLocks noGrp="1"/>
          </p:cNvSpPr>
          <p:nvPr>
            <p:ph type="sldNum" sz="quarter" idx="12"/>
          </p:nvPr>
        </p:nvSpPr>
        <p:spPr/>
        <p:txBody>
          <a:bodyPr/>
          <a:lstStyle/>
          <a:p>
            <a:fld id="{C8E4E8FF-2AB6-469F-842B-CFB1803AE0ED}" type="slidenum">
              <a:rPr lang="en-GB" smtClean="0"/>
              <a:t>‹#›</a:t>
            </a:fld>
            <a:endParaRPr lang="en-GB"/>
          </a:p>
        </p:txBody>
      </p:sp>
    </p:spTree>
    <p:extLst>
      <p:ext uri="{BB962C8B-B14F-4D97-AF65-F5344CB8AC3E}">
        <p14:creationId xmlns:p14="http://schemas.microsoft.com/office/powerpoint/2010/main" val="72556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9FC3-175D-3BE5-D80B-735B618D56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4B171-3252-1548-DD52-4D924E75D1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48649-4282-EA0A-AD70-49E634B5166F}"/>
              </a:ext>
            </a:extLst>
          </p:cNvPr>
          <p:cNvSpPr>
            <a:spLocks noGrp="1"/>
          </p:cNvSpPr>
          <p:nvPr>
            <p:ph type="dt" sz="half" idx="10"/>
          </p:nvPr>
        </p:nvSpPr>
        <p:spPr/>
        <p:txBody>
          <a:bodyPr/>
          <a:lstStyle/>
          <a:p>
            <a:fld id="{93A26573-9EC4-4A6D-BC18-8589EB5687B2}" type="datetimeFigureOut">
              <a:rPr lang="en-US" smtClean="0"/>
              <a:t>9/29/2023</a:t>
            </a:fld>
            <a:endParaRPr lang="en-US"/>
          </a:p>
        </p:txBody>
      </p:sp>
      <p:sp>
        <p:nvSpPr>
          <p:cNvPr id="5" name="Footer Placeholder 4">
            <a:extLst>
              <a:ext uri="{FF2B5EF4-FFF2-40B4-BE49-F238E27FC236}">
                <a16:creationId xmlns:a16="http://schemas.microsoft.com/office/drawing/2014/main" id="{6ACF206F-1EC3-9061-7581-CAD50068C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92FB1-FAE0-F237-C182-DB832B36BC3C}"/>
              </a:ext>
            </a:extLst>
          </p:cNvPr>
          <p:cNvSpPr>
            <a:spLocks noGrp="1"/>
          </p:cNvSpPr>
          <p:nvPr>
            <p:ph type="sldNum" sz="quarter" idx="12"/>
          </p:nvPr>
        </p:nvSpPr>
        <p:spPr/>
        <p:txBody>
          <a:bodyPr/>
          <a:lstStyle/>
          <a:p>
            <a:fld id="{BC153A19-7730-4D06-B249-B199B9A466AC}" type="slidenum">
              <a:rPr lang="en-US" smtClean="0"/>
              <a:t>‹#›</a:t>
            </a:fld>
            <a:endParaRPr lang="en-US"/>
          </a:p>
        </p:txBody>
      </p:sp>
    </p:spTree>
    <p:extLst>
      <p:ext uri="{BB962C8B-B14F-4D97-AF65-F5344CB8AC3E}">
        <p14:creationId xmlns:p14="http://schemas.microsoft.com/office/powerpoint/2010/main" val="114125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E00F-99B3-45FE-9583-D18FA4162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8B24F5-B1FF-4D03-948A-3EB4DC99B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9732DC-D0AE-43E7-B303-7399771C3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E051E-F71D-4818-9B18-DDA4AE3BA94E}"/>
              </a:ext>
            </a:extLst>
          </p:cNvPr>
          <p:cNvSpPr>
            <a:spLocks noGrp="1"/>
          </p:cNvSpPr>
          <p:nvPr>
            <p:ph type="dt" sz="half" idx="10"/>
          </p:nvPr>
        </p:nvSpPr>
        <p:spPr/>
        <p:txBody>
          <a:bodyPr/>
          <a:lstStyle/>
          <a:p>
            <a:fld id="{969A8C5B-6C6B-4766-AFC2-23CFB4ED84D4}" type="datetimeFigureOut">
              <a:rPr lang="en-GB" smtClean="0"/>
              <a:t>29/09/2023</a:t>
            </a:fld>
            <a:endParaRPr lang="en-GB"/>
          </a:p>
        </p:txBody>
      </p:sp>
      <p:sp>
        <p:nvSpPr>
          <p:cNvPr id="6" name="Footer Placeholder 5">
            <a:extLst>
              <a:ext uri="{FF2B5EF4-FFF2-40B4-BE49-F238E27FC236}">
                <a16:creationId xmlns:a16="http://schemas.microsoft.com/office/drawing/2014/main" id="{42220F36-A39C-4A4D-B4ED-36F949B056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454E32-87C0-4FF6-B6EE-6A13004F6D73}"/>
              </a:ext>
            </a:extLst>
          </p:cNvPr>
          <p:cNvSpPr>
            <a:spLocks noGrp="1"/>
          </p:cNvSpPr>
          <p:nvPr>
            <p:ph type="sldNum" sz="quarter" idx="12"/>
          </p:nvPr>
        </p:nvSpPr>
        <p:spPr/>
        <p:txBody>
          <a:bodyPr/>
          <a:lstStyle/>
          <a:p>
            <a:fld id="{C8E4E8FF-2AB6-469F-842B-CFB1803AE0ED}" type="slidenum">
              <a:rPr lang="en-GB" smtClean="0"/>
              <a:t>‹#›</a:t>
            </a:fld>
            <a:endParaRPr lang="en-GB"/>
          </a:p>
        </p:txBody>
      </p:sp>
    </p:spTree>
    <p:extLst>
      <p:ext uri="{BB962C8B-B14F-4D97-AF65-F5344CB8AC3E}">
        <p14:creationId xmlns:p14="http://schemas.microsoft.com/office/powerpoint/2010/main" val="342430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4F0C-8AB7-4CE4-9055-6AE01E9554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F38216-C7B9-4DAC-9B17-488DF02D61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02E4F7-3FB6-4696-93F4-6373B221C6CB}"/>
              </a:ext>
            </a:extLst>
          </p:cNvPr>
          <p:cNvSpPr>
            <a:spLocks noGrp="1"/>
          </p:cNvSpPr>
          <p:nvPr>
            <p:ph type="dt" sz="half" idx="10"/>
          </p:nvPr>
        </p:nvSpPr>
        <p:spPr/>
        <p:txBody>
          <a:bodyPr/>
          <a:lstStyle/>
          <a:p>
            <a:fld id="{969A8C5B-6C6B-4766-AFC2-23CFB4ED84D4}" type="datetimeFigureOut">
              <a:rPr lang="en-GB" smtClean="0"/>
              <a:t>29/09/2023</a:t>
            </a:fld>
            <a:endParaRPr lang="en-GB"/>
          </a:p>
        </p:txBody>
      </p:sp>
      <p:sp>
        <p:nvSpPr>
          <p:cNvPr id="5" name="Footer Placeholder 4">
            <a:extLst>
              <a:ext uri="{FF2B5EF4-FFF2-40B4-BE49-F238E27FC236}">
                <a16:creationId xmlns:a16="http://schemas.microsoft.com/office/drawing/2014/main" id="{62130A5F-8937-4231-84FB-1F195ECCA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8417FB-67AC-4A68-985A-60BBE2E48E63}"/>
              </a:ext>
            </a:extLst>
          </p:cNvPr>
          <p:cNvSpPr>
            <a:spLocks noGrp="1"/>
          </p:cNvSpPr>
          <p:nvPr>
            <p:ph type="sldNum" sz="quarter" idx="12"/>
          </p:nvPr>
        </p:nvSpPr>
        <p:spPr/>
        <p:txBody>
          <a:bodyPr/>
          <a:lstStyle/>
          <a:p>
            <a:fld id="{C8E4E8FF-2AB6-469F-842B-CFB1803AE0ED}" type="slidenum">
              <a:rPr lang="en-GB" smtClean="0"/>
              <a:t>‹#›</a:t>
            </a:fld>
            <a:endParaRPr lang="en-GB"/>
          </a:p>
        </p:txBody>
      </p:sp>
    </p:spTree>
    <p:extLst>
      <p:ext uri="{BB962C8B-B14F-4D97-AF65-F5344CB8AC3E}">
        <p14:creationId xmlns:p14="http://schemas.microsoft.com/office/powerpoint/2010/main" val="1137366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338FF0-3BBD-4645-9FC7-E6065C55E1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C250EC-B4FC-40D0-B420-AB9AC0DB37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04A99F-19F0-4FDA-A82F-EEEE6E7A930B}"/>
              </a:ext>
            </a:extLst>
          </p:cNvPr>
          <p:cNvSpPr>
            <a:spLocks noGrp="1"/>
          </p:cNvSpPr>
          <p:nvPr>
            <p:ph type="dt" sz="half" idx="10"/>
          </p:nvPr>
        </p:nvSpPr>
        <p:spPr/>
        <p:txBody>
          <a:bodyPr/>
          <a:lstStyle/>
          <a:p>
            <a:fld id="{969A8C5B-6C6B-4766-AFC2-23CFB4ED84D4}" type="datetimeFigureOut">
              <a:rPr lang="en-GB" smtClean="0"/>
              <a:t>29/09/2023</a:t>
            </a:fld>
            <a:endParaRPr lang="en-GB"/>
          </a:p>
        </p:txBody>
      </p:sp>
      <p:sp>
        <p:nvSpPr>
          <p:cNvPr id="5" name="Footer Placeholder 4">
            <a:extLst>
              <a:ext uri="{FF2B5EF4-FFF2-40B4-BE49-F238E27FC236}">
                <a16:creationId xmlns:a16="http://schemas.microsoft.com/office/drawing/2014/main" id="{4EAE7BB9-D4FD-41B2-99A2-D1B4BC62B7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8B8E5D-926F-4209-AACD-4B3CA304BCF6}"/>
              </a:ext>
            </a:extLst>
          </p:cNvPr>
          <p:cNvSpPr>
            <a:spLocks noGrp="1"/>
          </p:cNvSpPr>
          <p:nvPr>
            <p:ph type="sldNum" sz="quarter" idx="12"/>
          </p:nvPr>
        </p:nvSpPr>
        <p:spPr/>
        <p:txBody>
          <a:bodyPr/>
          <a:lstStyle/>
          <a:p>
            <a:fld id="{C8E4E8FF-2AB6-469F-842B-CFB1803AE0ED}" type="slidenum">
              <a:rPr lang="en-GB" smtClean="0"/>
              <a:t>‹#›</a:t>
            </a:fld>
            <a:endParaRPr lang="en-GB"/>
          </a:p>
        </p:txBody>
      </p:sp>
    </p:spTree>
    <p:extLst>
      <p:ext uri="{BB962C8B-B14F-4D97-AF65-F5344CB8AC3E}">
        <p14:creationId xmlns:p14="http://schemas.microsoft.com/office/powerpoint/2010/main" val="166020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D367-765C-490F-D78B-F5BF77A515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46CA23-64AC-1FF4-72EF-BD4DE8292A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147097-BD26-CC2D-A2BD-421B2F85F92B}"/>
              </a:ext>
            </a:extLst>
          </p:cNvPr>
          <p:cNvSpPr>
            <a:spLocks noGrp="1"/>
          </p:cNvSpPr>
          <p:nvPr>
            <p:ph type="dt" sz="half" idx="10"/>
          </p:nvPr>
        </p:nvSpPr>
        <p:spPr/>
        <p:txBody>
          <a:bodyPr/>
          <a:lstStyle/>
          <a:p>
            <a:fld id="{93A26573-9EC4-4A6D-BC18-8589EB5687B2}" type="datetimeFigureOut">
              <a:rPr lang="en-US" smtClean="0"/>
              <a:t>9/29/2023</a:t>
            </a:fld>
            <a:endParaRPr lang="en-US"/>
          </a:p>
        </p:txBody>
      </p:sp>
      <p:sp>
        <p:nvSpPr>
          <p:cNvPr id="5" name="Footer Placeholder 4">
            <a:extLst>
              <a:ext uri="{FF2B5EF4-FFF2-40B4-BE49-F238E27FC236}">
                <a16:creationId xmlns:a16="http://schemas.microsoft.com/office/drawing/2014/main" id="{B4869BC9-B4F8-84C2-A17E-EBFAAB08A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EE976-0444-AC01-844B-475D76AED552}"/>
              </a:ext>
            </a:extLst>
          </p:cNvPr>
          <p:cNvSpPr>
            <a:spLocks noGrp="1"/>
          </p:cNvSpPr>
          <p:nvPr>
            <p:ph type="sldNum" sz="quarter" idx="12"/>
          </p:nvPr>
        </p:nvSpPr>
        <p:spPr/>
        <p:txBody>
          <a:bodyPr/>
          <a:lstStyle/>
          <a:p>
            <a:fld id="{BC153A19-7730-4D06-B249-B199B9A466AC}" type="slidenum">
              <a:rPr lang="en-US" smtClean="0"/>
              <a:t>‹#›</a:t>
            </a:fld>
            <a:endParaRPr lang="en-US"/>
          </a:p>
        </p:txBody>
      </p:sp>
    </p:spTree>
    <p:extLst>
      <p:ext uri="{BB962C8B-B14F-4D97-AF65-F5344CB8AC3E}">
        <p14:creationId xmlns:p14="http://schemas.microsoft.com/office/powerpoint/2010/main" val="332123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209E-DB8E-0158-1DF2-6FE9371E9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FDD11-28E2-91E8-1BEE-DCE5E2B8A7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A9CA4B-3081-F6F9-4E2A-E3E2C2F072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64B8E-CCAC-C80E-0A36-3A43323D4220}"/>
              </a:ext>
            </a:extLst>
          </p:cNvPr>
          <p:cNvSpPr>
            <a:spLocks noGrp="1"/>
          </p:cNvSpPr>
          <p:nvPr>
            <p:ph type="dt" sz="half" idx="10"/>
          </p:nvPr>
        </p:nvSpPr>
        <p:spPr/>
        <p:txBody>
          <a:bodyPr/>
          <a:lstStyle/>
          <a:p>
            <a:fld id="{93A26573-9EC4-4A6D-BC18-8589EB5687B2}" type="datetimeFigureOut">
              <a:rPr lang="en-US" smtClean="0"/>
              <a:t>9/29/2023</a:t>
            </a:fld>
            <a:endParaRPr lang="en-US"/>
          </a:p>
        </p:txBody>
      </p:sp>
      <p:sp>
        <p:nvSpPr>
          <p:cNvPr id="6" name="Footer Placeholder 5">
            <a:extLst>
              <a:ext uri="{FF2B5EF4-FFF2-40B4-BE49-F238E27FC236}">
                <a16:creationId xmlns:a16="http://schemas.microsoft.com/office/drawing/2014/main" id="{B1C58BBD-9F24-F5EC-9596-ABBFD3DD3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FEA4B-8B10-39E6-3E56-F925732F4A98}"/>
              </a:ext>
            </a:extLst>
          </p:cNvPr>
          <p:cNvSpPr>
            <a:spLocks noGrp="1"/>
          </p:cNvSpPr>
          <p:nvPr>
            <p:ph type="sldNum" sz="quarter" idx="12"/>
          </p:nvPr>
        </p:nvSpPr>
        <p:spPr/>
        <p:txBody>
          <a:bodyPr/>
          <a:lstStyle/>
          <a:p>
            <a:fld id="{BC153A19-7730-4D06-B249-B199B9A466AC}" type="slidenum">
              <a:rPr lang="en-US" smtClean="0"/>
              <a:t>‹#›</a:t>
            </a:fld>
            <a:endParaRPr lang="en-US"/>
          </a:p>
        </p:txBody>
      </p:sp>
    </p:spTree>
    <p:extLst>
      <p:ext uri="{BB962C8B-B14F-4D97-AF65-F5344CB8AC3E}">
        <p14:creationId xmlns:p14="http://schemas.microsoft.com/office/powerpoint/2010/main" val="351406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9BD5-A4F3-97C2-47FC-C8A37F66B2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CCA39-2DDB-A6CB-6EAA-8987CE320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C451D8-02D9-1195-2CFE-02151C63C5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E51EA9-6DCB-2C26-2DDB-59A5ABD8BB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C3C010-0A2B-3A69-8F52-44CBEEAC73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C1A18-9F8D-EB47-33E2-9B3F489D0B2D}"/>
              </a:ext>
            </a:extLst>
          </p:cNvPr>
          <p:cNvSpPr>
            <a:spLocks noGrp="1"/>
          </p:cNvSpPr>
          <p:nvPr>
            <p:ph type="dt" sz="half" idx="10"/>
          </p:nvPr>
        </p:nvSpPr>
        <p:spPr/>
        <p:txBody>
          <a:bodyPr/>
          <a:lstStyle/>
          <a:p>
            <a:fld id="{93A26573-9EC4-4A6D-BC18-8589EB5687B2}" type="datetimeFigureOut">
              <a:rPr lang="en-US" smtClean="0"/>
              <a:t>9/29/2023</a:t>
            </a:fld>
            <a:endParaRPr lang="en-US"/>
          </a:p>
        </p:txBody>
      </p:sp>
      <p:sp>
        <p:nvSpPr>
          <p:cNvPr id="8" name="Footer Placeholder 7">
            <a:extLst>
              <a:ext uri="{FF2B5EF4-FFF2-40B4-BE49-F238E27FC236}">
                <a16:creationId xmlns:a16="http://schemas.microsoft.com/office/drawing/2014/main" id="{90777E4E-B0BC-4611-AD20-7A692FE6D9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C4C37F-553A-B44C-9FAE-B85456DE5D32}"/>
              </a:ext>
            </a:extLst>
          </p:cNvPr>
          <p:cNvSpPr>
            <a:spLocks noGrp="1"/>
          </p:cNvSpPr>
          <p:nvPr>
            <p:ph type="sldNum" sz="quarter" idx="12"/>
          </p:nvPr>
        </p:nvSpPr>
        <p:spPr/>
        <p:txBody>
          <a:bodyPr/>
          <a:lstStyle/>
          <a:p>
            <a:fld id="{BC153A19-7730-4D06-B249-B199B9A466AC}" type="slidenum">
              <a:rPr lang="en-US" smtClean="0"/>
              <a:t>‹#›</a:t>
            </a:fld>
            <a:endParaRPr lang="en-US"/>
          </a:p>
        </p:txBody>
      </p:sp>
    </p:spTree>
    <p:extLst>
      <p:ext uri="{BB962C8B-B14F-4D97-AF65-F5344CB8AC3E}">
        <p14:creationId xmlns:p14="http://schemas.microsoft.com/office/powerpoint/2010/main" val="30622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A5B6-7893-F454-2B12-07C642DCFD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2D9F7-9AAE-FB82-3D50-6F2680DC3693}"/>
              </a:ext>
            </a:extLst>
          </p:cNvPr>
          <p:cNvSpPr>
            <a:spLocks noGrp="1"/>
          </p:cNvSpPr>
          <p:nvPr>
            <p:ph type="dt" sz="half" idx="10"/>
          </p:nvPr>
        </p:nvSpPr>
        <p:spPr/>
        <p:txBody>
          <a:bodyPr/>
          <a:lstStyle/>
          <a:p>
            <a:fld id="{93A26573-9EC4-4A6D-BC18-8589EB5687B2}" type="datetimeFigureOut">
              <a:rPr lang="en-US" smtClean="0"/>
              <a:t>9/29/2023</a:t>
            </a:fld>
            <a:endParaRPr lang="en-US"/>
          </a:p>
        </p:txBody>
      </p:sp>
      <p:sp>
        <p:nvSpPr>
          <p:cNvPr id="4" name="Footer Placeholder 3">
            <a:extLst>
              <a:ext uri="{FF2B5EF4-FFF2-40B4-BE49-F238E27FC236}">
                <a16:creationId xmlns:a16="http://schemas.microsoft.com/office/drawing/2014/main" id="{3C8E97FB-993F-845D-F81E-052CAC01C2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745C4B-90D2-2D84-2ED2-AE80526EDB98}"/>
              </a:ext>
            </a:extLst>
          </p:cNvPr>
          <p:cNvSpPr>
            <a:spLocks noGrp="1"/>
          </p:cNvSpPr>
          <p:nvPr>
            <p:ph type="sldNum" sz="quarter" idx="12"/>
          </p:nvPr>
        </p:nvSpPr>
        <p:spPr/>
        <p:txBody>
          <a:bodyPr/>
          <a:lstStyle/>
          <a:p>
            <a:fld id="{BC153A19-7730-4D06-B249-B199B9A466AC}" type="slidenum">
              <a:rPr lang="en-US" smtClean="0"/>
              <a:t>‹#›</a:t>
            </a:fld>
            <a:endParaRPr lang="en-US"/>
          </a:p>
        </p:txBody>
      </p:sp>
    </p:spTree>
    <p:extLst>
      <p:ext uri="{BB962C8B-B14F-4D97-AF65-F5344CB8AC3E}">
        <p14:creationId xmlns:p14="http://schemas.microsoft.com/office/powerpoint/2010/main" val="48505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31C40-5E83-FF01-32CB-F1E1F8AD1655}"/>
              </a:ext>
            </a:extLst>
          </p:cNvPr>
          <p:cNvSpPr>
            <a:spLocks noGrp="1"/>
          </p:cNvSpPr>
          <p:nvPr>
            <p:ph type="dt" sz="half" idx="10"/>
          </p:nvPr>
        </p:nvSpPr>
        <p:spPr/>
        <p:txBody>
          <a:bodyPr/>
          <a:lstStyle/>
          <a:p>
            <a:fld id="{93A26573-9EC4-4A6D-BC18-8589EB5687B2}" type="datetimeFigureOut">
              <a:rPr lang="en-US" smtClean="0"/>
              <a:t>9/29/2023</a:t>
            </a:fld>
            <a:endParaRPr lang="en-US"/>
          </a:p>
        </p:txBody>
      </p:sp>
      <p:sp>
        <p:nvSpPr>
          <p:cNvPr id="3" name="Footer Placeholder 2">
            <a:extLst>
              <a:ext uri="{FF2B5EF4-FFF2-40B4-BE49-F238E27FC236}">
                <a16:creationId xmlns:a16="http://schemas.microsoft.com/office/drawing/2014/main" id="{2C92D643-197A-F9A3-01BC-6FA61BACA7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DC7E1A-3CD3-20B4-E044-CD9772C824C1}"/>
              </a:ext>
            </a:extLst>
          </p:cNvPr>
          <p:cNvSpPr>
            <a:spLocks noGrp="1"/>
          </p:cNvSpPr>
          <p:nvPr>
            <p:ph type="sldNum" sz="quarter" idx="12"/>
          </p:nvPr>
        </p:nvSpPr>
        <p:spPr/>
        <p:txBody>
          <a:bodyPr/>
          <a:lstStyle/>
          <a:p>
            <a:fld id="{BC153A19-7730-4D06-B249-B199B9A466AC}" type="slidenum">
              <a:rPr lang="en-US" smtClean="0"/>
              <a:t>‹#›</a:t>
            </a:fld>
            <a:endParaRPr lang="en-US"/>
          </a:p>
        </p:txBody>
      </p:sp>
    </p:spTree>
    <p:extLst>
      <p:ext uri="{BB962C8B-B14F-4D97-AF65-F5344CB8AC3E}">
        <p14:creationId xmlns:p14="http://schemas.microsoft.com/office/powerpoint/2010/main" val="387086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1148-C39F-556C-F59F-D97857DBC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881E01-3034-4B8F-2963-AE01371D4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F0706C-3B5E-2398-6743-6AC2F0A12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7069F6-4B1C-EA71-CF9C-5A850D5D3AAE}"/>
              </a:ext>
            </a:extLst>
          </p:cNvPr>
          <p:cNvSpPr>
            <a:spLocks noGrp="1"/>
          </p:cNvSpPr>
          <p:nvPr>
            <p:ph type="dt" sz="half" idx="10"/>
          </p:nvPr>
        </p:nvSpPr>
        <p:spPr/>
        <p:txBody>
          <a:bodyPr/>
          <a:lstStyle/>
          <a:p>
            <a:fld id="{93A26573-9EC4-4A6D-BC18-8589EB5687B2}" type="datetimeFigureOut">
              <a:rPr lang="en-US" smtClean="0"/>
              <a:t>9/29/2023</a:t>
            </a:fld>
            <a:endParaRPr lang="en-US"/>
          </a:p>
        </p:txBody>
      </p:sp>
      <p:sp>
        <p:nvSpPr>
          <p:cNvPr id="6" name="Footer Placeholder 5">
            <a:extLst>
              <a:ext uri="{FF2B5EF4-FFF2-40B4-BE49-F238E27FC236}">
                <a16:creationId xmlns:a16="http://schemas.microsoft.com/office/drawing/2014/main" id="{87C5449D-8923-7B26-41BC-83BC3D2DC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05B4F-1032-7BA6-19DA-BC84710698B6}"/>
              </a:ext>
            </a:extLst>
          </p:cNvPr>
          <p:cNvSpPr>
            <a:spLocks noGrp="1"/>
          </p:cNvSpPr>
          <p:nvPr>
            <p:ph type="sldNum" sz="quarter" idx="12"/>
          </p:nvPr>
        </p:nvSpPr>
        <p:spPr/>
        <p:txBody>
          <a:bodyPr/>
          <a:lstStyle/>
          <a:p>
            <a:fld id="{BC153A19-7730-4D06-B249-B199B9A466AC}" type="slidenum">
              <a:rPr lang="en-US" smtClean="0"/>
              <a:t>‹#›</a:t>
            </a:fld>
            <a:endParaRPr lang="en-US"/>
          </a:p>
        </p:txBody>
      </p:sp>
    </p:spTree>
    <p:extLst>
      <p:ext uri="{BB962C8B-B14F-4D97-AF65-F5344CB8AC3E}">
        <p14:creationId xmlns:p14="http://schemas.microsoft.com/office/powerpoint/2010/main" val="311318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06C9-9E84-6EBF-BA0F-64723FA5A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38ADB0-9B86-F847-FC19-01B0AC0FF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9CD114-766E-26A1-8108-AD0019D1F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058AFB-150C-FADC-F693-7ACB9409CB1B}"/>
              </a:ext>
            </a:extLst>
          </p:cNvPr>
          <p:cNvSpPr>
            <a:spLocks noGrp="1"/>
          </p:cNvSpPr>
          <p:nvPr>
            <p:ph type="dt" sz="half" idx="10"/>
          </p:nvPr>
        </p:nvSpPr>
        <p:spPr/>
        <p:txBody>
          <a:bodyPr/>
          <a:lstStyle/>
          <a:p>
            <a:fld id="{93A26573-9EC4-4A6D-BC18-8589EB5687B2}" type="datetimeFigureOut">
              <a:rPr lang="en-US" smtClean="0"/>
              <a:t>9/29/2023</a:t>
            </a:fld>
            <a:endParaRPr lang="en-US"/>
          </a:p>
        </p:txBody>
      </p:sp>
      <p:sp>
        <p:nvSpPr>
          <p:cNvPr id="6" name="Footer Placeholder 5">
            <a:extLst>
              <a:ext uri="{FF2B5EF4-FFF2-40B4-BE49-F238E27FC236}">
                <a16:creationId xmlns:a16="http://schemas.microsoft.com/office/drawing/2014/main" id="{A7135344-9D8B-2940-6175-D3CC7F86D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9FD25C-0359-65FA-116B-93903536CD4B}"/>
              </a:ext>
            </a:extLst>
          </p:cNvPr>
          <p:cNvSpPr>
            <a:spLocks noGrp="1"/>
          </p:cNvSpPr>
          <p:nvPr>
            <p:ph type="sldNum" sz="quarter" idx="12"/>
          </p:nvPr>
        </p:nvSpPr>
        <p:spPr/>
        <p:txBody>
          <a:bodyPr/>
          <a:lstStyle/>
          <a:p>
            <a:fld id="{BC153A19-7730-4D06-B249-B199B9A466AC}" type="slidenum">
              <a:rPr lang="en-US" smtClean="0"/>
              <a:t>‹#›</a:t>
            </a:fld>
            <a:endParaRPr lang="en-US"/>
          </a:p>
        </p:txBody>
      </p:sp>
    </p:spTree>
    <p:extLst>
      <p:ext uri="{BB962C8B-B14F-4D97-AF65-F5344CB8AC3E}">
        <p14:creationId xmlns:p14="http://schemas.microsoft.com/office/powerpoint/2010/main" val="99195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CBC38-A735-3FED-5AEE-7670774E39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3927CF-DF69-6793-EC8E-7B29E3C6C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8CDB2-1C88-5712-D940-6ED94C45F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26573-9EC4-4A6D-BC18-8589EB5687B2}" type="datetimeFigureOut">
              <a:rPr lang="en-US" smtClean="0"/>
              <a:t>9/29/2023</a:t>
            </a:fld>
            <a:endParaRPr lang="en-US"/>
          </a:p>
        </p:txBody>
      </p:sp>
      <p:sp>
        <p:nvSpPr>
          <p:cNvPr id="5" name="Footer Placeholder 4">
            <a:extLst>
              <a:ext uri="{FF2B5EF4-FFF2-40B4-BE49-F238E27FC236}">
                <a16:creationId xmlns:a16="http://schemas.microsoft.com/office/drawing/2014/main" id="{615B09F7-E8CF-0E57-A36D-15174A64A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22C432-8D0E-1287-83A9-039D47F32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53A19-7730-4D06-B249-B199B9A466AC}" type="slidenum">
              <a:rPr lang="en-US" smtClean="0"/>
              <a:t>‹#›</a:t>
            </a:fld>
            <a:endParaRPr lang="en-US"/>
          </a:p>
        </p:txBody>
      </p:sp>
    </p:spTree>
    <p:extLst>
      <p:ext uri="{BB962C8B-B14F-4D97-AF65-F5344CB8AC3E}">
        <p14:creationId xmlns:p14="http://schemas.microsoft.com/office/powerpoint/2010/main" val="1738489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D14EEB-3E5F-41A0-948B-80FA1B0287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54132E-A662-459B-8625-4B1A1341A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46B599-EE32-4A45-8748-5B82F4934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A8C5B-6C6B-4766-AFC2-23CFB4ED84D4}" type="datetimeFigureOut">
              <a:rPr lang="en-GB" smtClean="0"/>
              <a:t>29/09/2023</a:t>
            </a:fld>
            <a:endParaRPr lang="en-GB"/>
          </a:p>
        </p:txBody>
      </p:sp>
      <p:sp>
        <p:nvSpPr>
          <p:cNvPr id="5" name="Footer Placeholder 4">
            <a:extLst>
              <a:ext uri="{FF2B5EF4-FFF2-40B4-BE49-F238E27FC236}">
                <a16:creationId xmlns:a16="http://schemas.microsoft.com/office/drawing/2014/main" id="{76604061-E264-4EEA-9F9D-2EF537B90E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1CE983-4C9F-4A78-B95C-72DC3E7BC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4E8FF-2AB6-469F-842B-CFB1803AE0ED}" type="slidenum">
              <a:rPr lang="en-GB" smtClean="0"/>
              <a:t>‹#›</a:t>
            </a:fld>
            <a:endParaRPr lang="en-GB"/>
          </a:p>
        </p:txBody>
      </p:sp>
    </p:spTree>
    <p:extLst>
      <p:ext uri="{BB962C8B-B14F-4D97-AF65-F5344CB8AC3E}">
        <p14:creationId xmlns:p14="http://schemas.microsoft.com/office/powerpoint/2010/main" val="2296245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0.pn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58B88B-59A4-5BE7-257C-B436080D6A84}"/>
              </a:ext>
            </a:extLst>
          </p:cNvPr>
          <p:cNvPicPr>
            <a:picLocks noChangeAspect="1"/>
          </p:cNvPicPr>
          <p:nvPr/>
        </p:nvPicPr>
        <p:blipFill>
          <a:blip r:embed="rId2"/>
          <a:stretch>
            <a:fillRect/>
          </a:stretch>
        </p:blipFill>
        <p:spPr>
          <a:xfrm>
            <a:off x="3671817" y="4984845"/>
            <a:ext cx="5730737" cy="1639966"/>
          </a:xfrm>
          <a:prstGeom prst="rect">
            <a:avLst/>
          </a:prstGeom>
        </p:spPr>
      </p:pic>
      <p:pic>
        <p:nvPicPr>
          <p:cNvPr id="5" name="Picture 4">
            <a:extLst>
              <a:ext uri="{FF2B5EF4-FFF2-40B4-BE49-F238E27FC236}">
                <a16:creationId xmlns:a16="http://schemas.microsoft.com/office/drawing/2014/main" id="{E91C38EA-5385-E861-A5EA-2B8F587579A5}"/>
              </a:ext>
            </a:extLst>
          </p:cNvPr>
          <p:cNvPicPr>
            <a:picLocks noChangeAspect="1"/>
          </p:cNvPicPr>
          <p:nvPr/>
        </p:nvPicPr>
        <p:blipFill>
          <a:blip r:embed="rId3"/>
          <a:stretch>
            <a:fillRect/>
          </a:stretch>
        </p:blipFill>
        <p:spPr>
          <a:xfrm>
            <a:off x="3218438" y="520211"/>
            <a:ext cx="6637497" cy="900000"/>
          </a:xfrm>
          <a:prstGeom prst="rect">
            <a:avLst/>
          </a:prstGeom>
        </p:spPr>
      </p:pic>
      <p:sp>
        <p:nvSpPr>
          <p:cNvPr id="7" name="TextBox 6">
            <a:extLst>
              <a:ext uri="{FF2B5EF4-FFF2-40B4-BE49-F238E27FC236}">
                <a16:creationId xmlns:a16="http://schemas.microsoft.com/office/drawing/2014/main" id="{249B8E9B-EF8C-6952-2A69-F8CC1474C6C9}"/>
              </a:ext>
            </a:extLst>
          </p:cNvPr>
          <p:cNvSpPr txBox="1"/>
          <p:nvPr/>
        </p:nvSpPr>
        <p:spPr>
          <a:xfrm>
            <a:off x="1124804" y="2459504"/>
            <a:ext cx="9942391" cy="1938992"/>
          </a:xfrm>
          <a:prstGeom prst="rect">
            <a:avLst/>
          </a:prstGeom>
          <a:noFill/>
        </p:spPr>
        <p:txBody>
          <a:bodyPr wrap="square">
            <a:spAutoFit/>
          </a:bodyPr>
          <a:lstStyle/>
          <a:p>
            <a:pPr algn="ctr"/>
            <a:r>
              <a:rPr lang="en-US" sz="4000" b="1" dirty="0">
                <a:solidFill>
                  <a:srgbClr val="000066"/>
                </a:solidFill>
                <a:latin typeface="Arial Black" panose="020B0A04020102020204" pitchFamily="34" charset="0"/>
              </a:rPr>
              <a:t>National Smart Slum Upgrading</a:t>
            </a:r>
          </a:p>
          <a:p>
            <a:pPr algn="ctr"/>
            <a:r>
              <a:rPr lang="en-US" sz="4000" b="1" dirty="0">
                <a:solidFill>
                  <a:srgbClr val="000066"/>
                </a:solidFill>
                <a:latin typeface="Arial Black" panose="020B0A04020102020204" pitchFamily="34" charset="0"/>
              </a:rPr>
              <a:t>and Prevention Strategy</a:t>
            </a:r>
          </a:p>
          <a:p>
            <a:pPr algn="ctr"/>
            <a:r>
              <a:rPr lang="en-US" sz="4000" b="1" dirty="0">
                <a:solidFill>
                  <a:srgbClr val="000066"/>
                </a:solidFill>
                <a:latin typeface="Arial Black" panose="020B0A04020102020204" pitchFamily="34" charset="0"/>
              </a:rPr>
              <a:t>and Action Plan</a:t>
            </a:r>
            <a:endParaRPr lang="en-US" sz="3200" b="1" dirty="0">
              <a:solidFill>
                <a:srgbClr val="000066"/>
              </a:solidFill>
              <a:latin typeface="Arial Black" panose="020B0A04020102020204" pitchFamily="34" charset="0"/>
            </a:endParaRPr>
          </a:p>
        </p:txBody>
      </p:sp>
    </p:spTree>
    <p:extLst>
      <p:ext uri="{BB962C8B-B14F-4D97-AF65-F5344CB8AC3E}">
        <p14:creationId xmlns:p14="http://schemas.microsoft.com/office/powerpoint/2010/main" val="1135789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53977A3-C095-5104-E024-A2C4CEED373A}"/>
              </a:ext>
            </a:extLst>
          </p:cNvPr>
          <p:cNvGraphicFramePr>
            <a:graphicFrameLocks noGrp="1"/>
          </p:cNvGraphicFramePr>
          <p:nvPr>
            <p:extLst>
              <p:ext uri="{D42A27DB-BD31-4B8C-83A1-F6EECF244321}">
                <p14:modId xmlns:p14="http://schemas.microsoft.com/office/powerpoint/2010/main" val="4029930801"/>
              </p:ext>
            </p:extLst>
          </p:nvPr>
        </p:nvGraphicFramePr>
        <p:xfrm>
          <a:off x="318000" y="480518"/>
          <a:ext cx="11556000" cy="5575554"/>
        </p:xfrm>
        <a:graphic>
          <a:graphicData uri="http://schemas.openxmlformats.org/drawingml/2006/table">
            <a:tbl>
              <a:tblPr firstRow="1" firstCol="1" bandRow="1"/>
              <a:tblGrid>
                <a:gridCol w="1115840">
                  <a:extLst>
                    <a:ext uri="{9D8B030D-6E8A-4147-A177-3AD203B41FA5}">
                      <a16:colId xmlns:a16="http://schemas.microsoft.com/office/drawing/2014/main" val="2981151193"/>
                    </a:ext>
                  </a:extLst>
                </a:gridCol>
                <a:gridCol w="2751193">
                  <a:extLst>
                    <a:ext uri="{9D8B030D-6E8A-4147-A177-3AD203B41FA5}">
                      <a16:colId xmlns:a16="http://schemas.microsoft.com/office/drawing/2014/main" val="793117364"/>
                    </a:ext>
                  </a:extLst>
                </a:gridCol>
                <a:gridCol w="2468887">
                  <a:extLst>
                    <a:ext uri="{9D8B030D-6E8A-4147-A177-3AD203B41FA5}">
                      <a16:colId xmlns:a16="http://schemas.microsoft.com/office/drawing/2014/main" val="3295013277"/>
                    </a:ext>
                  </a:extLst>
                </a:gridCol>
                <a:gridCol w="2821451">
                  <a:extLst>
                    <a:ext uri="{9D8B030D-6E8A-4147-A177-3AD203B41FA5}">
                      <a16:colId xmlns:a16="http://schemas.microsoft.com/office/drawing/2014/main" val="4265758760"/>
                    </a:ext>
                  </a:extLst>
                </a:gridCol>
                <a:gridCol w="2398629">
                  <a:extLst>
                    <a:ext uri="{9D8B030D-6E8A-4147-A177-3AD203B41FA5}">
                      <a16:colId xmlns:a16="http://schemas.microsoft.com/office/drawing/2014/main" val="2091506414"/>
                    </a:ext>
                  </a:extLst>
                </a:gridCol>
              </a:tblGrid>
              <a:tr h="0">
                <a:tc>
                  <a:txBody>
                    <a:bodyPr/>
                    <a:lstStyle/>
                    <a:p>
                      <a:pPr algn="ctr">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Factor</a:t>
                      </a:r>
                      <a:endParaRPr lang="en-US" sz="190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Strengths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Weaknesses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Opportunities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Threats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extLst>
                  <a:ext uri="{0D108BD9-81ED-4DB2-BD59-A6C34878D82A}">
                    <a16:rowId xmlns:a16="http://schemas.microsoft.com/office/drawing/2014/main" val="2080275277"/>
                  </a:ext>
                </a:extLst>
              </a:tr>
              <a:tr h="0">
                <a:tc>
                  <a:txBody>
                    <a:bodyPr/>
                    <a:lstStyle/>
                    <a:p>
                      <a:pPr algn="just">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Political</a:t>
                      </a:r>
                      <a:endParaRPr lang="en-US" sz="190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Political stability</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Ruling party, NRM, supports slum upgrading as shown in 2021-2026 Manifesto</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Government has launched enabling policies, strategies and legislation</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City/Municipal Development Forums (CDFs/MDFs) provide multistakeholder participatory governance platform in which slum dwellers have a voice</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Lack of awareness amongst politicians and government officials about the Strategy and Action Plan  </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Lack of political support from higher level.</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Lack of capacity in municipalities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Weak cooperation between local and national authorities and NGOs, CBOs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Existing policy, strategy</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Political stability enables development of short, medium and long term strategic planning scenarios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Enabling policy, legal, and institutional framework </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Capacity development of local, central, and regional institutions and key stakeholders in slum upgrading by applying good governance and management approaches.</a:t>
                      </a: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tabLst>
                          <a:tab pos="791845" algn="l"/>
                        </a:tabLst>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Myopic vision and lack of commitment of political class of urban authorities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tabLst>
                          <a:tab pos="791845" algn="l"/>
                        </a:tabLst>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Negative perception of slums among some politicians, governmental officials and the media</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951948735"/>
                  </a:ext>
                </a:extLst>
              </a:tr>
            </a:tbl>
          </a:graphicData>
        </a:graphic>
      </p:graphicFrame>
    </p:spTree>
    <p:extLst>
      <p:ext uri="{BB962C8B-B14F-4D97-AF65-F5344CB8AC3E}">
        <p14:creationId xmlns:p14="http://schemas.microsoft.com/office/powerpoint/2010/main" val="307240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53977A3-C095-5104-E024-A2C4CEED373A}"/>
              </a:ext>
            </a:extLst>
          </p:cNvPr>
          <p:cNvGraphicFramePr>
            <a:graphicFrameLocks noGrp="1"/>
          </p:cNvGraphicFramePr>
          <p:nvPr>
            <p:extLst>
              <p:ext uri="{D42A27DB-BD31-4B8C-83A1-F6EECF244321}">
                <p14:modId xmlns:p14="http://schemas.microsoft.com/office/powerpoint/2010/main" val="788077545"/>
              </p:ext>
            </p:extLst>
          </p:nvPr>
        </p:nvGraphicFramePr>
        <p:xfrm>
          <a:off x="246000" y="682768"/>
          <a:ext cx="11700000" cy="5870893"/>
        </p:xfrm>
        <a:graphic>
          <a:graphicData uri="http://schemas.openxmlformats.org/drawingml/2006/table">
            <a:tbl>
              <a:tblPr firstRow="1" firstCol="1" bandRow="1"/>
              <a:tblGrid>
                <a:gridCol w="1129744">
                  <a:extLst>
                    <a:ext uri="{9D8B030D-6E8A-4147-A177-3AD203B41FA5}">
                      <a16:colId xmlns:a16="http://schemas.microsoft.com/office/drawing/2014/main" val="2981151193"/>
                    </a:ext>
                  </a:extLst>
                </a:gridCol>
                <a:gridCol w="2642564">
                  <a:extLst>
                    <a:ext uri="{9D8B030D-6E8A-4147-A177-3AD203B41FA5}">
                      <a16:colId xmlns:a16="http://schemas.microsoft.com/office/drawing/2014/main" val="793117364"/>
                    </a:ext>
                  </a:extLst>
                </a:gridCol>
                <a:gridCol w="2642564">
                  <a:extLst>
                    <a:ext uri="{9D8B030D-6E8A-4147-A177-3AD203B41FA5}">
                      <a16:colId xmlns:a16="http://schemas.microsoft.com/office/drawing/2014/main" val="3295013277"/>
                    </a:ext>
                  </a:extLst>
                </a:gridCol>
                <a:gridCol w="2884181">
                  <a:extLst>
                    <a:ext uri="{9D8B030D-6E8A-4147-A177-3AD203B41FA5}">
                      <a16:colId xmlns:a16="http://schemas.microsoft.com/office/drawing/2014/main" val="4265758760"/>
                    </a:ext>
                  </a:extLst>
                </a:gridCol>
                <a:gridCol w="2400947">
                  <a:extLst>
                    <a:ext uri="{9D8B030D-6E8A-4147-A177-3AD203B41FA5}">
                      <a16:colId xmlns:a16="http://schemas.microsoft.com/office/drawing/2014/main" val="2091506414"/>
                    </a:ext>
                  </a:extLst>
                </a:gridCol>
              </a:tblGrid>
              <a:tr h="0">
                <a:tc>
                  <a:txBody>
                    <a:bodyPr/>
                    <a:lstStyle/>
                    <a:p>
                      <a:pPr algn="ctr">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Factor</a:t>
                      </a:r>
                      <a:endParaRPr lang="en-US" sz="190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Strengths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Weaknesses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Opportunities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a:solidFill>
                            <a:srgbClr val="FFFFFF"/>
                          </a:solidFill>
                          <a:effectLst/>
                          <a:latin typeface="Arial" panose="020B0604020202020204" pitchFamily="34" charset="0"/>
                          <a:ea typeface="Calibri" panose="020F0502020204030204" pitchFamily="34" charset="0"/>
                          <a:cs typeface="Arial" panose="020B0604020202020204" pitchFamily="34" charset="0"/>
                        </a:rPr>
                        <a:t>Threats</a:t>
                      </a:r>
                      <a:endParaRPr lang="en-US" sz="1900" baseline="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extLst>
                  <a:ext uri="{0D108BD9-81ED-4DB2-BD59-A6C34878D82A}">
                    <a16:rowId xmlns:a16="http://schemas.microsoft.com/office/drawing/2014/main" val="2080275277"/>
                  </a:ext>
                </a:extLst>
              </a:tr>
              <a:tr h="0">
                <a:tc>
                  <a:txBody>
                    <a:bodyPr/>
                    <a:lstStyle/>
                    <a:p>
                      <a:pPr algn="ctr">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Political</a:t>
                      </a:r>
                      <a:endParaRPr lang="en-US" sz="190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Existing local socio-political institutions exist in many slums </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Promotion of TSUPU amongst politicians and government officials about slum upgrading and affordable housing initiatives</a:t>
                      </a:r>
                      <a:r>
                        <a:rPr lang="en-GB" sz="1900" baseline="0" dirty="0">
                          <a:effectLst/>
                          <a:latin typeface="Arial" panose="020B0604020202020204" pitchFamily="34" charset="0"/>
                          <a:ea typeface="Calibri" panose="020F0502020204030204" pitchFamily="34" charset="0"/>
                          <a:cs typeface="Arial" panose="020B0604020202020204" pitchFamily="34" charset="0"/>
                        </a:rPr>
                        <a:t> </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Limited sensitization and awareness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Lack of funding for implementation of the action plan</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Momentum for change in status quo of slums.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Municipalities that are supportive of slum upgrading and prevention</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Capacity building for municipalities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More networking among key stakeholders — to achieve better coordination and more comprehensive improvements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Development partners coordination platforms/forums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36000" lvl="0" indent="0" algn="l">
                        <a:lnSpc>
                          <a:spcPct val="102000"/>
                        </a:lnSpc>
                        <a:spcAft>
                          <a:spcPts val="300"/>
                        </a:spcAft>
                        <a:buFont typeface="Wingdings" panose="05000000000000000000" pitchFamily="2" charset="2"/>
                        <a:buNone/>
                        <a:tabLst>
                          <a:tab pos="791845" algn="l"/>
                        </a:tabLst>
                      </a:pP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951948735"/>
                  </a:ext>
                </a:extLst>
              </a:tr>
            </a:tbl>
          </a:graphicData>
        </a:graphic>
      </p:graphicFrame>
    </p:spTree>
    <p:extLst>
      <p:ext uri="{BB962C8B-B14F-4D97-AF65-F5344CB8AC3E}">
        <p14:creationId xmlns:p14="http://schemas.microsoft.com/office/powerpoint/2010/main" val="72883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6B95DDC-D5E6-46A5-196C-4B035026E2BD}"/>
              </a:ext>
            </a:extLst>
          </p:cNvPr>
          <p:cNvGraphicFramePr>
            <a:graphicFrameLocks noGrp="1"/>
          </p:cNvGraphicFramePr>
          <p:nvPr>
            <p:extLst>
              <p:ext uri="{D42A27DB-BD31-4B8C-83A1-F6EECF244321}">
                <p14:modId xmlns:p14="http://schemas.microsoft.com/office/powerpoint/2010/main" val="3683149116"/>
              </p:ext>
            </p:extLst>
          </p:nvPr>
        </p:nvGraphicFramePr>
        <p:xfrm>
          <a:off x="209999" y="490263"/>
          <a:ext cx="11772001" cy="5974705"/>
        </p:xfrm>
        <a:graphic>
          <a:graphicData uri="http://schemas.openxmlformats.org/drawingml/2006/table">
            <a:tbl>
              <a:tblPr firstRow="1" firstCol="1" bandRow="1"/>
              <a:tblGrid>
                <a:gridCol w="1299411">
                  <a:extLst>
                    <a:ext uri="{9D8B030D-6E8A-4147-A177-3AD203B41FA5}">
                      <a16:colId xmlns:a16="http://schemas.microsoft.com/office/drawing/2014/main" val="2981151193"/>
                    </a:ext>
                  </a:extLst>
                </a:gridCol>
                <a:gridCol w="2677579">
                  <a:extLst>
                    <a:ext uri="{9D8B030D-6E8A-4147-A177-3AD203B41FA5}">
                      <a16:colId xmlns:a16="http://schemas.microsoft.com/office/drawing/2014/main" val="793117364"/>
                    </a:ext>
                  </a:extLst>
                </a:gridCol>
                <a:gridCol w="2551785">
                  <a:extLst>
                    <a:ext uri="{9D8B030D-6E8A-4147-A177-3AD203B41FA5}">
                      <a16:colId xmlns:a16="http://schemas.microsoft.com/office/drawing/2014/main" val="3295013277"/>
                    </a:ext>
                  </a:extLst>
                </a:gridCol>
                <a:gridCol w="2804887">
                  <a:extLst>
                    <a:ext uri="{9D8B030D-6E8A-4147-A177-3AD203B41FA5}">
                      <a16:colId xmlns:a16="http://schemas.microsoft.com/office/drawing/2014/main" val="4265758760"/>
                    </a:ext>
                  </a:extLst>
                </a:gridCol>
                <a:gridCol w="2438339">
                  <a:extLst>
                    <a:ext uri="{9D8B030D-6E8A-4147-A177-3AD203B41FA5}">
                      <a16:colId xmlns:a16="http://schemas.microsoft.com/office/drawing/2014/main" val="2091506414"/>
                    </a:ext>
                  </a:extLst>
                </a:gridCol>
              </a:tblGrid>
              <a:tr h="355038">
                <a:tc>
                  <a:txBody>
                    <a:bodyPr/>
                    <a:lstStyle/>
                    <a:p>
                      <a:pPr algn="ctr">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Factor</a:t>
                      </a:r>
                      <a:endParaRPr lang="en-US" sz="190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Strengths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Weaknesses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Opportunities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Threats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extLst>
                  <a:ext uri="{0D108BD9-81ED-4DB2-BD59-A6C34878D82A}">
                    <a16:rowId xmlns:a16="http://schemas.microsoft.com/office/drawing/2014/main" val="2080275277"/>
                  </a:ext>
                </a:extLst>
              </a:tr>
              <a:tr h="5619667">
                <a:tc>
                  <a:txBody>
                    <a:bodyPr/>
                    <a:lstStyle/>
                    <a:p>
                      <a:pPr algn="just">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Economic</a:t>
                      </a:r>
                      <a:endParaRPr lang="en-US" sz="190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Initiative from Government to seek for donor support on slum upgrading and affordable housing development </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Donors willing to work with the Government and financially support slum upgrading interventions </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Programmes/projects </a:t>
                      </a: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implemented with financial support from development partners (e.g. PSUP, TSUPU, USMID)</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Weak municipal revenue base</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Inadequate commitment of public funds to slum upgrading</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Poor coordination of donor funded slum upgrading-related interventions, e.g. TSUPU, PSUP. </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Legal mandate to create funds for slum upgrading and prevention/ affordable housing development </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Potential expansion of municipalities’ revenue bases</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Private sector investment in slum upgrading </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Low income financial transformation:  Leveraging of digital financial services</a:t>
                      </a: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Improved slum dweller connectivity to </a:t>
                      </a:r>
                      <a:r>
                        <a:rPr lang="en-GB" sz="1900" b="0" spc="-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economic opportunities.</a:t>
                      </a:r>
                      <a:endParaRPr lang="en-US" sz="1900" b="0" spc="-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Inadequate budgetary allocations for slum upgrading and affordable housing development </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Donor volatility</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Inflation rate</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Exchange rate</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Lack of interest by private sector in getting involved in slum upgrading </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951948735"/>
                  </a:ext>
                </a:extLst>
              </a:tr>
            </a:tbl>
          </a:graphicData>
        </a:graphic>
      </p:graphicFrame>
    </p:spTree>
    <p:extLst>
      <p:ext uri="{BB962C8B-B14F-4D97-AF65-F5344CB8AC3E}">
        <p14:creationId xmlns:p14="http://schemas.microsoft.com/office/powerpoint/2010/main" val="76123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6B95DDC-D5E6-46A5-196C-4B035026E2BD}"/>
              </a:ext>
            </a:extLst>
          </p:cNvPr>
          <p:cNvGraphicFramePr>
            <a:graphicFrameLocks noGrp="1"/>
          </p:cNvGraphicFramePr>
          <p:nvPr>
            <p:extLst>
              <p:ext uri="{D42A27DB-BD31-4B8C-83A1-F6EECF244321}">
                <p14:modId xmlns:p14="http://schemas.microsoft.com/office/powerpoint/2010/main" val="3493003679"/>
              </p:ext>
            </p:extLst>
          </p:nvPr>
        </p:nvGraphicFramePr>
        <p:xfrm>
          <a:off x="209999" y="541409"/>
          <a:ext cx="11772001" cy="5775182"/>
        </p:xfrm>
        <a:graphic>
          <a:graphicData uri="http://schemas.openxmlformats.org/drawingml/2006/table">
            <a:tbl>
              <a:tblPr firstRow="1" firstCol="1" bandRow="1"/>
              <a:tblGrid>
                <a:gridCol w="1169622">
                  <a:extLst>
                    <a:ext uri="{9D8B030D-6E8A-4147-A177-3AD203B41FA5}">
                      <a16:colId xmlns:a16="http://schemas.microsoft.com/office/drawing/2014/main" val="2981151193"/>
                    </a:ext>
                  </a:extLst>
                </a:gridCol>
                <a:gridCol w="2695074">
                  <a:extLst>
                    <a:ext uri="{9D8B030D-6E8A-4147-A177-3AD203B41FA5}">
                      <a16:colId xmlns:a16="http://schemas.microsoft.com/office/drawing/2014/main" val="793117364"/>
                    </a:ext>
                  </a:extLst>
                </a:gridCol>
                <a:gridCol w="2566737">
                  <a:extLst>
                    <a:ext uri="{9D8B030D-6E8A-4147-A177-3AD203B41FA5}">
                      <a16:colId xmlns:a16="http://schemas.microsoft.com/office/drawing/2014/main" val="3295013277"/>
                    </a:ext>
                  </a:extLst>
                </a:gridCol>
                <a:gridCol w="2662989">
                  <a:extLst>
                    <a:ext uri="{9D8B030D-6E8A-4147-A177-3AD203B41FA5}">
                      <a16:colId xmlns:a16="http://schemas.microsoft.com/office/drawing/2014/main" val="4265758760"/>
                    </a:ext>
                  </a:extLst>
                </a:gridCol>
                <a:gridCol w="2677579">
                  <a:extLst>
                    <a:ext uri="{9D8B030D-6E8A-4147-A177-3AD203B41FA5}">
                      <a16:colId xmlns:a16="http://schemas.microsoft.com/office/drawing/2014/main" val="2091506414"/>
                    </a:ext>
                  </a:extLst>
                </a:gridCol>
              </a:tblGrid>
              <a:tr h="363846">
                <a:tc>
                  <a:txBody>
                    <a:bodyPr/>
                    <a:lstStyle/>
                    <a:p>
                      <a:pPr algn="ctr">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Factor</a:t>
                      </a:r>
                      <a:endParaRPr lang="en-US" sz="190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Strengths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Weaknesses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Opportunities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Threats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extLst>
                  <a:ext uri="{0D108BD9-81ED-4DB2-BD59-A6C34878D82A}">
                    <a16:rowId xmlns:a16="http://schemas.microsoft.com/office/drawing/2014/main" val="2080275277"/>
                  </a:ext>
                </a:extLst>
              </a:tr>
              <a:tr h="5411336">
                <a:tc>
                  <a:txBody>
                    <a:bodyPr/>
                    <a:lstStyle/>
                    <a:p>
                      <a:pPr algn="ctr">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Social</a:t>
                      </a:r>
                      <a:endParaRPr lang="en-US" sz="19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Parish Development Model (PDM).</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Slum communities willing and able to undertake slum profiling and enumeration.</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Domestically financed Youth Livelihood Programme (YLP) and Women-led enterprises (Uganda Women Enterprise Programme (UWEP).</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Community contracting model adopted for TSUPU.</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Slum dwellers unaware of their rights and responsibilities </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Slum dwellers unwilling to participate in upgrading interventions </a:t>
                      </a:r>
                    </a:p>
                    <a:p>
                      <a:pPr marL="273050" lvl="0" indent="0" algn="l">
                        <a:lnSpc>
                          <a:spcPct val="102000"/>
                        </a:lnSpc>
                        <a:spcAft>
                          <a:spcPts val="300"/>
                        </a:spcAft>
                        <a:buFont typeface="Wingdings" panose="05000000000000000000" pitchFamily="2" charset="2"/>
                        <a:buNone/>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(e.g. PSUP, TSUPU)</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Slum dwellers desire for change which can be harnessed in participatory slum upgrading initiatives</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tremendous human and economic potential of slum dwellers </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YLP provides interest free revolving funds to unemployed and poor youth (aged 18-30 years) including youth living in slums,</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tabLst>
                          <a:tab pos="791845" algn="l"/>
                        </a:tabLst>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Fast growing urban population</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Youth unemployment</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Weak CSOs/ CBOs </a:t>
                      </a: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High crime rates in some slums</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Weak disaster preparedness</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Difficulty of obtaining accurate data for planning purposes.</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Displacement as a result of slum upgrading  interventions</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Slum dweller “fatigue”</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951948735"/>
                  </a:ext>
                </a:extLst>
              </a:tr>
            </a:tbl>
          </a:graphicData>
        </a:graphic>
      </p:graphicFrame>
    </p:spTree>
    <p:extLst>
      <p:ext uri="{BB962C8B-B14F-4D97-AF65-F5344CB8AC3E}">
        <p14:creationId xmlns:p14="http://schemas.microsoft.com/office/powerpoint/2010/main" val="3548206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6B95DDC-D5E6-46A5-196C-4B035026E2BD}"/>
              </a:ext>
            </a:extLst>
          </p:cNvPr>
          <p:cNvGraphicFramePr>
            <a:graphicFrameLocks noGrp="1"/>
          </p:cNvGraphicFramePr>
          <p:nvPr>
            <p:extLst>
              <p:ext uri="{D42A27DB-BD31-4B8C-83A1-F6EECF244321}">
                <p14:modId xmlns:p14="http://schemas.microsoft.com/office/powerpoint/2010/main" val="2406940872"/>
              </p:ext>
            </p:extLst>
          </p:nvPr>
        </p:nvGraphicFramePr>
        <p:xfrm>
          <a:off x="209999" y="1276048"/>
          <a:ext cx="11772001" cy="4305903"/>
        </p:xfrm>
        <a:graphic>
          <a:graphicData uri="http://schemas.openxmlformats.org/drawingml/2006/table">
            <a:tbl>
              <a:tblPr firstRow="1" firstCol="1" bandRow="1"/>
              <a:tblGrid>
                <a:gridCol w="1795264">
                  <a:extLst>
                    <a:ext uri="{9D8B030D-6E8A-4147-A177-3AD203B41FA5}">
                      <a16:colId xmlns:a16="http://schemas.microsoft.com/office/drawing/2014/main" val="2981151193"/>
                    </a:ext>
                  </a:extLst>
                </a:gridCol>
                <a:gridCol w="2069432">
                  <a:extLst>
                    <a:ext uri="{9D8B030D-6E8A-4147-A177-3AD203B41FA5}">
                      <a16:colId xmlns:a16="http://schemas.microsoft.com/office/drawing/2014/main" val="793117364"/>
                    </a:ext>
                  </a:extLst>
                </a:gridCol>
                <a:gridCol w="2374231">
                  <a:extLst>
                    <a:ext uri="{9D8B030D-6E8A-4147-A177-3AD203B41FA5}">
                      <a16:colId xmlns:a16="http://schemas.microsoft.com/office/drawing/2014/main" val="3295013277"/>
                    </a:ext>
                  </a:extLst>
                </a:gridCol>
                <a:gridCol w="2855495">
                  <a:extLst>
                    <a:ext uri="{9D8B030D-6E8A-4147-A177-3AD203B41FA5}">
                      <a16:colId xmlns:a16="http://schemas.microsoft.com/office/drawing/2014/main" val="4265758760"/>
                    </a:ext>
                  </a:extLst>
                </a:gridCol>
                <a:gridCol w="2677579">
                  <a:extLst>
                    <a:ext uri="{9D8B030D-6E8A-4147-A177-3AD203B41FA5}">
                      <a16:colId xmlns:a16="http://schemas.microsoft.com/office/drawing/2014/main" val="2091506414"/>
                    </a:ext>
                  </a:extLst>
                </a:gridCol>
              </a:tblGrid>
              <a:tr h="266062">
                <a:tc>
                  <a:txBody>
                    <a:bodyPr/>
                    <a:lstStyle/>
                    <a:p>
                      <a:pPr algn="ctr">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Factor</a:t>
                      </a:r>
                      <a:endParaRPr lang="en-US" sz="190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Strengths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Weaknesses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Opportunities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Threats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extLst>
                  <a:ext uri="{0D108BD9-81ED-4DB2-BD59-A6C34878D82A}">
                    <a16:rowId xmlns:a16="http://schemas.microsoft.com/office/drawing/2014/main" val="2080275277"/>
                  </a:ext>
                </a:extLst>
              </a:tr>
              <a:tr h="3957034">
                <a:tc>
                  <a:txBody>
                    <a:bodyPr/>
                    <a:lstStyle/>
                    <a:p>
                      <a:pPr algn="ctr">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Technological</a:t>
                      </a:r>
                      <a:endParaRPr lang="en-US" sz="1900" b="1" baseline="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Aerial mapping and satellite imagery</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NWSC pre-paid meter </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Inadequate infrastructure and service delivery</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Poor quality of existing infrastructure in many slums</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Drone technology</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Growing internet coverage</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Growing number of smart-phone users</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Digitization of the land registry</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Move towards digital certificates of customary ownership to secure land rights and improve land use</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Urban sprawl</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Financial constraints to infrastructure development </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951948735"/>
                  </a:ext>
                </a:extLst>
              </a:tr>
            </a:tbl>
          </a:graphicData>
        </a:graphic>
      </p:graphicFrame>
    </p:spTree>
    <p:extLst>
      <p:ext uri="{BB962C8B-B14F-4D97-AF65-F5344CB8AC3E}">
        <p14:creationId xmlns:p14="http://schemas.microsoft.com/office/powerpoint/2010/main" val="325132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6B95DDC-D5E6-46A5-196C-4B035026E2BD}"/>
              </a:ext>
            </a:extLst>
          </p:cNvPr>
          <p:cNvGraphicFramePr>
            <a:graphicFrameLocks noGrp="1"/>
          </p:cNvGraphicFramePr>
          <p:nvPr>
            <p:extLst>
              <p:ext uri="{D42A27DB-BD31-4B8C-83A1-F6EECF244321}">
                <p14:modId xmlns:p14="http://schemas.microsoft.com/office/powerpoint/2010/main" val="410085760"/>
              </p:ext>
            </p:extLst>
          </p:nvPr>
        </p:nvGraphicFramePr>
        <p:xfrm>
          <a:off x="209999" y="361648"/>
          <a:ext cx="11772001" cy="5870893"/>
        </p:xfrm>
        <a:graphic>
          <a:graphicData uri="http://schemas.openxmlformats.org/drawingml/2006/table">
            <a:tbl>
              <a:tblPr firstRow="1" firstCol="1" bandRow="1"/>
              <a:tblGrid>
                <a:gridCol w="1073369">
                  <a:extLst>
                    <a:ext uri="{9D8B030D-6E8A-4147-A177-3AD203B41FA5}">
                      <a16:colId xmlns:a16="http://schemas.microsoft.com/office/drawing/2014/main" val="2981151193"/>
                    </a:ext>
                  </a:extLst>
                </a:gridCol>
                <a:gridCol w="2550695">
                  <a:extLst>
                    <a:ext uri="{9D8B030D-6E8A-4147-A177-3AD203B41FA5}">
                      <a16:colId xmlns:a16="http://schemas.microsoft.com/office/drawing/2014/main" val="793117364"/>
                    </a:ext>
                  </a:extLst>
                </a:gridCol>
                <a:gridCol w="3015916">
                  <a:extLst>
                    <a:ext uri="{9D8B030D-6E8A-4147-A177-3AD203B41FA5}">
                      <a16:colId xmlns:a16="http://schemas.microsoft.com/office/drawing/2014/main" val="3295013277"/>
                    </a:ext>
                  </a:extLst>
                </a:gridCol>
                <a:gridCol w="2743200">
                  <a:extLst>
                    <a:ext uri="{9D8B030D-6E8A-4147-A177-3AD203B41FA5}">
                      <a16:colId xmlns:a16="http://schemas.microsoft.com/office/drawing/2014/main" val="4265758760"/>
                    </a:ext>
                  </a:extLst>
                </a:gridCol>
                <a:gridCol w="2388821">
                  <a:extLst>
                    <a:ext uri="{9D8B030D-6E8A-4147-A177-3AD203B41FA5}">
                      <a16:colId xmlns:a16="http://schemas.microsoft.com/office/drawing/2014/main" val="2091506414"/>
                    </a:ext>
                  </a:extLst>
                </a:gridCol>
              </a:tblGrid>
              <a:tr h="266062">
                <a:tc>
                  <a:txBody>
                    <a:bodyPr/>
                    <a:lstStyle/>
                    <a:p>
                      <a:pPr algn="ctr">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Factor</a:t>
                      </a:r>
                      <a:endParaRPr lang="en-US" sz="190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Strengths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Weaknesses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Opportunities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Threats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extLst>
                  <a:ext uri="{0D108BD9-81ED-4DB2-BD59-A6C34878D82A}">
                    <a16:rowId xmlns:a16="http://schemas.microsoft.com/office/drawing/2014/main" val="2080275277"/>
                  </a:ext>
                </a:extLst>
              </a:tr>
              <a:tr h="3957034">
                <a:tc>
                  <a:txBody>
                    <a:bodyPr/>
                    <a:lstStyle/>
                    <a:p>
                      <a:pPr algn="ctr">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Legal</a:t>
                      </a:r>
                      <a:endParaRPr lang="en-US" sz="1900" b="1"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Enabling legal and regulatory framework.</a:t>
                      </a:r>
                      <a:endParaRPr lang="en-US"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Participatory land ownership and tenure analysis was conducted which allowed slum communities to be consulted to verify ‘official’ census data. </a:t>
                      </a:r>
                      <a:endParaRPr lang="en-US"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52000" lvl="0" indent="0" algn="l">
                        <a:lnSpc>
                          <a:spcPct val="102000"/>
                        </a:lnSpc>
                        <a:spcAft>
                          <a:spcPts val="300"/>
                        </a:spcAft>
                        <a:buFont typeface="Wingdings" panose="05000000000000000000" pitchFamily="2" charset="2"/>
                        <a:buNone/>
                      </a:pPr>
                      <a:endParaRPr lang="en-US"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Lack of awareness and weak enforcement of legal and regulatory framework governing slum upgrading </a:t>
                      </a:r>
                      <a:endParaRPr lang="en-US"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Slum dwellers unaware of rights and obligations</a:t>
                      </a:r>
                      <a:endParaRPr lang="en-US"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Weak application and enforcement of legal and regulatory framework </a:t>
                      </a:r>
                      <a:endParaRPr lang="en-US"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Incorrect categorization of land tenure systems in NSDFU and ACTogether slum profiles, and inconsistences in data.</a:t>
                      </a:r>
                      <a:endParaRPr lang="en-US"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Inadequate land  tenure security and insecure land-related investments</a:t>
                      </a:r>
                      <a:endParaRPr lang="en-US"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Women’s land rights have a strong legal basis, grounded in the Constitution, and are recognized in Land Act and Land acquisition Act. </a:t>
                      </a:r>
                      <a:endParaRPr lang="en-US"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Land Acquisition Act provides for acquisition of land for public purposes which includes for public housing and infrastructure..</a:t>
                      </a:r>
                      <a:endParaRPr lang="en-US"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6000" lvl="0" indent="0" algn="l">
                        <a:lnSpc>
                          <a:spcPct val="102000"/>
                        </a:lnSpc>
                        <a:spcAft>
                          <a:spcPts val="300"/>
                        </a:spcAft>
                        <a:buFont typeface="Wingdings" panose="05000000000000000000" pitchFamily="2" charset="2"/>
                        <a:buNone/>
                      </a:pPr>
                      <a:endParaRPr lang="en-US"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Residents of many slums on private and municipal land face the threat of eviction.</a:t>
                      </a:r>
                      <a:endParaRPr lang="en-US" sz="19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951948735"/>
                  </a:ext>
                </a:extLst>
              </a:tr>
            </a:tbl>
          </a:graphicData>
        </a:graphic>
      </p:graphicFrame>
    </p:spTree>
    <p:extLst>
      <p:ext uri="{BB962C8B-B14F-4D97-AF65-F5344CB8AC3E}">
        <p14:creationId xmlns:p14="http://schemas.microsoft.com/office/powerpoint/2010/main" val="278612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6B95DDC-D5E6-46A5-196C-4B035026E2BD}"/>
              </a:ext>
            </a:extLst>
          </p:cNvPr>
          <p:cNvGraphicFramePr>
            <a:graphicFrameLocks noGrp="1"/>
          </p:cNvGraphicFramePr>
          <p:nvPr>
            <p:extLst>
              <p:ext uri="{D42A27DB-BD31-4B8C-83A1-F6EECF244321}">
                <p14:modId xmlns:p14="http://schemas.microsoft.com/office/powerpoint/2010/main" val="3563270010"/>
              </p:ext>
            </p:extLst>
          </p:nvPr>
        </p:nvGraphicFramePr>
        <p:xfrm>
          <a:off x="273441" y="754329"/>
          <a:ext cx="11645117" cy="5349342"/>
        </p:xfrm>
        <a:graphic>
          <a:graphicData uri="http://schemas.openxmlformats.org/drawingml/2006/table">
            <a:tbl>
              <a:tblPr firstRow="1" firstCol="1" bandRow="1"/>
              <a:tblGrid>
                <a:gridCol w="1891517">
                  <a:extLst>
                    <a:ext uri="{9D8B030D-6E8A-4147-A177-3AD203B41FA5}">
                      <a16:colId xmlns:a16="http://schemas.microsoft.com/office/drawing/2014/main" val="2981151193"/>
                    </a:ext>
                  </a:extLst>
                </a:gridCol>
                <a:gridCol w="2470121">
                  <a:extLst>
                    <a:ext uri="{9D8B030D-6E8A-4147-A177-3AD203B41FA5}">
                      <a16:colId xmlns:a16="http://schemas.microsoft.com/office/drawing/2014/main" val="793117364"/>
                    </a:ext>
                  </a:extLst>
                </a:gridCol>
                <a:gridCol w="2326468">
                  <a:extLst>
                    <a:ext uri="{9D8B030D-6E8A-4147-A177-3AD203B41FA5}">
                      <a16:colId xmlns:a16="http://schemas.microsoft.com/office/drawing/2014/main" val="3295013277"/>
                    </a:ext>
                  </a:extLst>
                </a:gridCol>
                <a:gridCol w="2486527">
                  <a:extLst>
                    <a:ext uri="{9D8B030D-6E8A-4147-A177-3AD203B41FA5}">
                      <a16:colId xmlns:a16="http://schemas.microsoft.com/office/drawing/2014/main" val="4265758760"/>
                    </a:ext>
                  </a:extLst>
                </a:gridCol>
                <a:gridCol w="2470484">
                  <a:extLst>
                    <a:ext uri="{9D8B030D-6E8A-4147-A177-3AD203B41FA5}">
                      <a16:colId xmlns:a16="http://schemas.microsoft.com/office/drawing/2014/main" val="2091506414"/>
                    </a:ext>
                  </a:extLst>
                </a:gridCol>
              </a:tblGrid>
              <a:tr h="358611">
                <a:tc>
                  <a:txBody>
                    <a:bodyPr/>
                    <a:lstStyle/>
                    <a:p>
                      <a:pPr algn="ctr">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Factor</a:t>
                      </a:r>
                      <a:endParaRPr lang="en-US" sz="1900" baseline="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Strengths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Weaknesses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Opportunities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125730" indent="-180340" algn="ctr">
                        <a:lnSpc>
                          <a:spcPct val="102000"/>
                        </a:lnSpc>
                        <a:spcAft>
                          <a:spcPts val="3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Threats</a:t>
                      </a:r>
                      <a:endParaRPr lang="en-US" sz="1900" baseline="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extLst>
                  <a:ext uri="{0D108BD9-81ED-4DB2-BD59-A6C34878D82A}">
                    <a16:rowId xmlns:a16="http://schemas.microsoft.com/office/drawing/2014/main" val="2080275277"/>
                  </a:ext>
                </a:extLst>
              </a:tr>
              <a:tr h="4990731">
                <a:tc>
                  <a:txBody>
                    <a:bodyPr/>
                    <a:lstStyle/>
                    <a:p>
                      <a:pPr algn="ctr">
                        <a:lnSpc>
                          <a:spcPct val="102000"/>
                        </a:lnSpc>
                        <a:spcAft>
                          <a:spcPts val="800"/>
                        </a:spcAft>
                      </a:pPr>
                      <a:r>
                        <a:rPr lang="en-GB" sz="19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Environmental</a:t>
                      </a:r>
                      <a:endParaRPr lang="en-US" sz="1900" b="1" baseline="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496"/>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Constitution of Uganda that guarantees a clean and healthy environment for all.</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Policies, legislation and regulations designed to protect the environment including The Water Policy, Wetlands Policy</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Despite formal policy, acts and regulations, wetlands have continued to be drained and converted, including for development of slums. impacting adversely on the environment.</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Draw on lessons learned from the Cities and Climate Change Initiative (CCCI) with respect to strengthening the climate change response of cities and local governments.</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Environmental degradation owing to development of slums on environmentally sensitive sites</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Environmental pollution due to poor solid waste management</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52000" lvl="0" indent="-216000" algn="l">
                        <a:lnSpc>
                          <a:spcPct val="102000"/>
                        </a:lnSpc>
                        <a:spcAft>
                          <a:spcPts val="300"/>
                        </a:spcAft>
                        <a:buFont typeface="Wingdings" panose="05000000000000000000" pitchFamily="2" charset="2"/>
                        <a:buChar char=""/>
                      </a:pPr>
                      <a:r>
                        <a:rPr lang="en-GB"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Threat of disease due to inadequate access to safe water and improved sanitation facilities in slums</a:t>
                      </a:r>
                      <a:endParaRPr lang="en-US" sz="19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36195" marB="3619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951948735"/>
                  </a:ext>
                </a:extLst>
              </a:tr>
            </a:tbl>
          </a:graphicData>
        </a:graphic>
      </p:graphicFrame>
    </p:spTree>
    <p:extLst>
      <p:ext uri="{BB962C8B-B14F-4D97-AF65-F5344CB8AC3E}">
        <p14:creationId xmlns:p14="http://schemas.microsoft.com/office/powerpoint/2010/main" val="89762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0C125921-B847-F49C-96F7-EA025CE7DD38}"/>
              </a:ext>
            </a:extLst>
          </p:cNvPr>
          <p:cNvSpPr>
            <a:spLocks noChangeArrowheads="1"/>
          </p:cNvSpPr>
          <p:nvPr/>
        </p:nvSpPr>
        <p:spPr bwMode="auto">
          <a:xfrm>
            <a:off x="2090176" y="254704"/>
            <a:ext cx="86237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bmk="_Toc112756690">
                <a:ln>
                  <a:noFill/>
                </a:ln>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Combining the elements of a SWOT to create actionable strategies</a:t>
            </a:r>
            <a:endParaRPr kumimoji="0" lang="en-GB" altLang="en-US" sz="4800" b="0" i="0" u="none" strike="noStrike" cap="none" normalizeH="0" baseline="0" dirty="0">
              <a:ln>
                <a:noFill/>
              </a:ln>
              <a:solidFill>
                <a:schemeClr val="tx1"/>
              </a:solidFill>
              <a:effectLst/>
              <a:latin typeface="Arial" panose="020B0604020202020204" pitchFamily="34" charset="0"/>
            </a:endParaRPr>
          </a:p>
        </p:txBody>
      </p:sp>
      <p:grpSp>
        <p:nvGrpSpPr>
          <p:cNvPr id="18" name="Group 17">
            <a:extLst>
              <a:ext uri="{FF2B5EF4-FFF2-40B4-BE49-F238E27FC236}">
                <a16:creationId xmlns:a16="http://schemas.microsoft.com/office/drawing/2014/main" id="{F47A36B0-4C97-5148-9F58-662F00996177}"/>
              </a:ext>
            </a:extLst>
          </p:cNvPr>
          <p:cNvGrpSpPr>
            <a:grpSpLocks/>
          </p:cNvGrpSpPr>
          <p:nvPr/>
        </p:nvGrpSpPr>
        <p:grpSpPr>
          <a:xfrm>
            <a:off x="901700" y="999490"/>
            <a:ext cx="10553700" cy="5541010"/>
            <a:chOff x="0" y="0"/>
            <a:chExt cx="5943600" cy="3187700"/>
          </a:xfrm>
        </p:grpSpPr>
        <p:cxnSp>
          <p:nvCxnSpPr>
            <p:cNvPr id="19" name="Straight Connector 18">
              <a:extLst>
                <a:ext uri="{FF2B5EF4-FFF2-40B4-BE49-F238E27FC236}">
                  <a16:creationId xmlns:a16="http://schemas.microsoft.com/office/drawing/2014/main" id="{D63B96AA-26DB-9E92-CDBA-15E23CB93528}"/>
                </a:ext>
              </a:extLst>
            </p:cNvPr>
            <p:cNvCxnSpPr/>
            <p:nvPr/>
          </p:nvCxnSpPr>
          <p:spPr>
            <a:xfrm>
              <a:off x="3035300" y="0"/>
              <a:ext cx="0" cy="318770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2E955A3-2374-C978-84A9-BED2743B75DB}"/>
                </a:ext>
              </a:extLst>
            </p:cNvPr>
            <p:cNvCxnSpPr/>
            <p:nvPr/>
          </p:nvCxnSpPr>
          <p:spPr>
            <a:xfrm>
              <a:off x="0" y="1562100"/>
              <a:ext cx="5943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722CF91-96F2-9227-C58E-D67CB7E284B6}"/>
                </a:ext>
              </a:extLst>
            </p:cNvPr>
            <p:cNvGrpSpPr/>
            <p:nvPr/>
          </p:nvGrpSpPr>
          <p:grpSpPr>
            <a:xfrm>
              <a:off x="304800" y="279400"/>
              <a:ext cx="5473700" cy="2595245"/>
              <a:chOff x="0" y="0"/>
              <a:chExt cx="5473700" cy="2595245"/>
            </a:xfrm>
          </p:grpSpPr>
          <p:sp>
            <p:nvSpPr>
              <p:cNvPr id="23" name="Rectangle 22">
                <a:extLst>
                  <a:ext uri="{FF2B5EF4-FFF2-40B4-BE49-F238E27FC236}">
                    <a16:creationId xmlns:a16="http://schemas.microsoft.com/office/drawing/2014/main" id="{66BB40B1-3860-735E-B8B9-9A2E96F03352}"/>
                  </a:ext>
                </a:extLst>
              </p:cNvPr>
              <p:cNvSpPr/>
              <p:nvPr/>
            </p:nvSpPr>
            <p:spPr>
              <a:xfrm>
                <a:off x="1917700" y="12700"/>
                <a:ext cx="1613033" cy="899988"/>
              </a:xfrm>
              <a:prstGeom prst="rect">
                <a:avLst/>
              </a:prstGeom>
              <a:solidFill>
                <a:srgbClr val="CCECFF"/>
              </a:solidFill>
              <a:ln w="12700" cap="flat" cmpd="sng" algn="ctr">
                <a:noFill/>
                <a:prstDash val="solid"/>
                <a:miter lim="800000"/>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02000"/>
                  </a:lnSpc>
                  <a:spcAft>
                    <a:spcPts val="800"/>
                  </a:spcAft>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O-W</a:t>
                </a: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Strategies that make use of opportunities to overcome the</a:t>
                </a:r>
                <a:b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weakness points</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8914D4E9-5011-910C-C388-F5635D3D339C}"/>
                  </a:ext>
                </a:extLst>
              </p:cNvPr>
              <p:cNvSpPr/>
              <p:nvPr/>
            </p:nvSpPr>
            <p:spPr>
              <a:xfrm>
                <a:off x="1917700" y="1689100"/>
                <a:ext cx="1612793" cy="899783"/>
              </a:xfrm>
              <a:prstGeom prst="rect">
                <a:avLst/>
              </a:prstGeom>
              <a:solidFill>
                <a:srgbClr val="CCECFF"/>
              </a:solidFill>
              <a:ln w="12700" cap="flat" cmpd="sng" algn="ctr">
                <a:noFill/>
                <a:prstDash val="solid"/>
                <a:miter lim="800000"/>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02000"/>
                  </a:lnSpc>
                  <a:spcAft>
                    <a:spcPts val="800"/>
                  </a:spcAft>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
                </a: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Strategies that make use of strength points</a:t>
                </a:r>
                <a:b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avoid or mitigate</a:t>
                </a:r>
                <a:b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threats</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B1876CF-5AF2-8946-BEED-98C23850839D}"/>
                  </a:ext>
                </a:extLst>
              </p:cNvPr>
              <p:cNvSpPr/>
              <p:nvPr/>
            </p:nvSpPr>
            <p:spPr>
              <a:xfrm>
                <a:off x="3848100" y="800100"/>
                <a:ext cx="1612265" cy="899160"/>
              </a:xfrm>
              <a:prstGeom prst="rect">
                <a:avLst/>
              </a:prstGeom>
              <a:solidFill>
                <a:srgbClr val="CCECFF"/>
              </a:solidFill>
              <a:ln w="12700" cap="flat" cmpd="sng" algn="ctr">
                <a:noFill/>
                <a:prstDash val="solid"/>
                <a:miter lim="800000"/>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02000"/>
                  </a:lnSpc>
                  <a:spcAft>
                    <a:spcPts val="800"/>
                  </a:spcAft>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W-T</a:t>
                </a: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Strategies that deal</a:t>
                </a:r>
                <a:b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 the weakness</a:t>
                </a:r>
                <a:b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points to control</a:t>
                </a:r>
                <a:b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threats</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4EAF3E20-1B5C-23E0-611C-37092B116C77}"/>
                  </a:ext>
                </a:extLst>
              </p:cNvPr>
              <p:cNvSpPr/>
              <p:nvPr/>
            </p:nvSpPr>
            <p:spPr>
              <a:xfrm>
                <a:off x="0" y="800100"/>
                <a:ext cx="1612265" cy="899160"/>
              </a:xfrm>
              <a:prstGeom prst="rect">
                <a:avLst/>
              </a:prstGeom>
              <a:solidFill>
                <a:srgbClr val="CCECFF"/>
              </a:solidFill>
              <a:ln w="12700" cap="flat" cmpd="sng" algn="ctr">
                <a:noFill/>
                <a:prstDash val="solid"/>
                <a:miter lim="800000"/>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02000"/>
                  </a:lnSpc>
                  <a:spcAft>
                    <a:spcPts val="800"/>
                  </a:spcAft>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a:t>
                </a: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Strategies capitalizing on the strength points</a:t>
                </a:r>
                <a:b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through making use of opportunities</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67DF616C-935A-9DEE-FCC7-4BFEEB6D3562}"/>
                  </a:ext>
                </a:extLst>
              </p:cNvPr>
              <p:cNvSpPr/>
              <p:nvPr/>
            </p:nvSpPr>
            <p:spPr>
              <a:xfrm>
                <a:off x="0" y="25400"/>
                <a:ext cx="1612900" cy="474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2000"/>
                  </a:lnSpc>
                  <a:spcAft>
                    <a:spcPts val="800"/>
                  </a:spcAft>
                </a:pPr>
                <a:r>
                  <a:rPr lang="en-US" sz="3600" b="1" dirty="0">
                    <a:effectLst/>
                    <a:ea typeface="Times New Roman" panose="02020603050405020304" pitchFamily="18" charset="0"/>
                    <a:cs typeface="Calibri" panose="020F0502020204030204" pitchFamily="34" charset="0"/>
                  </a:rPr>
                  <a:t>S</a:t>
                </a:r>
                <a:endParaRPr lang="en-US" dirty="0">
                  <a:effectLst/>
                  <a:ea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926A0137-267F-07F1-73EC-E30C15E18F7F}"/>
                  </a:ext>
                </a:extLst>
              </p:cNvPr>
              <p:cNvSpPr/>
              <p:nvPr/>
            </p:nvSpPr>
            <p:spPr>
              <a:xfrm>
                <a:off x="3835400" y="0"/>
                <a:ext cx="1612900" cy="474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2000"/>
                  </a:lnSpc>
                  <a:spcAft>
                    <a:spcPts val="800"/>
                  </a:spcAft>
                </a:pPr>
                <a:r>
                  <a:rPr lang="en-US" sz="3600" b="1" dirty="0">
                    <a:effectLst/>
                    <a:ea typeface="Times New Roman" panose="02020603050405020304" pitchFamily="18" charset="0"/>
                    <a:cs typeface="Calibri" panose="020F0502020204030204" pitchFamily="34" charset="0"/>
                  </a:rPr>
                  <a:t>W</a:t>
                </a:r>
                <a:endParaRPr lang="en-US" sz="1100" dirty="0">
                  <a:effectLst/>
                  <a:ea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810977D1-2547-20D9-1782-21EDE31FDB3E}"/>
                  </a:ext>
                </a:extLst>
              </p:cNvPr>
              <p:cNvSpPr/>
              <p:nvPr/>
            </p:nvSpPr>
            <p:spPr>
              <a:xfrm>
                <a:off x="25400" y="2120900"/>
                <a:ext cx="1612900" cy="474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2000"/>
                  </a:lnSpc>
                  <a:spcAft>
                    <a:spcPts val="800"/>
                  </a:spcAft>
                </a:pPr>
                <a:r>
                  <a:rPr lang="en-US" sz="3600" b="1" dirty="0">
                    <a:effectLst/>
                    <a:ea typeface="Times New Roman" panose="02020603050405020304" pitchFamily="18" charset="0"/>
                    <a:cs typeface="Calibri" panose="020F0502020204030204" pitchFamily="34" charset="0"/>
                  </a:rPr>
                  <a:t>O</a:t>
                </a:r>
                <a:endParaRPr lang="en-US" sz="1100" dirty="0">
                  <a:effectLst/>
                  <a:ea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18376AAE-9086-A6CA-48B8-295EFEB5BD92}"/>
                  </a:ext>
                </a:extLst>
              </p:cNvPr>
              <p:cNvSpPr/>
              <p:nvPr/>
            </p:nvSpPr>
            <p:spPr>
              <a:xfrm>
                <a:off x="3860800" y="2108200"/>
                <a:ext cx="1612900" cy="474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2000"/>
                  </a:lnSpc>
                  <a:spcAft>
                    <a:spcPts val="800"/>
                  </a:spcAft>
                </a:pPr>
                <a:r>
                  <a:rPr lang="en-US" sz="3600" b="1" dirty="0">
                    <a:effectLst/>
                    <a:ea typeface="Times New Roman" panose="02020603050405020304" pitchFamily="18" charset="0"/>
                    <a:cs typeface="Calibri" panose="020F0502020204030204" pitchFamily="34" charset="0"/>
                  </a:rPr>
                  <a:t>T</a:t>
                </a:r>
                <a:endParaRPr lang="en-US" sz="1100" dirty="0">
                  <a:effectLst/>
                  <a:ea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10013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A6B0C0-2D64-76EC-24FC-5D7CAC74DF04}"/>
              </a:ext>
            </a:extLst>
          </p:cNvPr>
          <p:cNvSpPr txBox="1"/>
          <p:nvPr/>
        </p:nvSpPr>
        <p:spPr>
          <a:xfrm>
            <a:off x="238626" y="1720840"/>
            <a:ext cx="5422232" cy="3416320"/>
          </a:xfrm>
          <a:prstGeom prst="rect">
            <a:avLst/>
          </a:prstGeom>
          <a:noFill/>
        </p:spPr>
        <p:txBody>
          <a:bodyPr wrap="square">
            <a:spAutoFit/>
          </a:bodyPr>
          <a:lstStyle/>
          <a:p>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b="1" i="1" dirty="0">
                <a:effectLst/>
                <a:latin typeface="Calibri" panose="020F0502020204030204" pitchFamily="34" charset="0"/>
                <a:ea typeface="Times New Roman" panose="02020603050405020304" pitchFamily="18" charset="0"/>
                <a:cs typeface="Times New Roman" panose="02020603050405020304" pitchFamily="18" charset="0"/>
              </a:rPr>
              <a:t>Definition</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p>
          <a:p>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2400" i="1" dirty="0">
                <a:latin typeface="Calibri" panose="020F0502020204030204" pitchFamily="34" charset="0"/>
                <a:ea typeface="Times New Roman" panose="02020603050405020304" pitchFamily="18" charset="0"/>
                <a:cs typeface="Times New Roman" panose="02020603050405020304" pitchFamily="18" charset="0"/>
              </a:rPr>
              <a:t>A </a:t>
            </a:r>
            <a:r>
              <a:rPr lang="en-GB" sz="2400" i="1" dirty="0">
                <a:effectLst/>
                <a:latin typeface="Calibri" panose="020F0502020204030204" pitchFamily="34" charset="0"/>
                <a:ea typeface="Times New Roman" panose="02020603050405020304" pitchFamily="18" charset="0"/>
                <a:cs typeface="Times New Roman" panose="02020603050405020304" pitchFamily="18" charset="0"/>
              </a:rPr>
              <a:t>smart city brings together technology, government and society to enable the following characteristics: a smart economy, smart mobility, a smart environment, smart people, smart living, smart governance.</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p>
          <a:p>
            <a:r>
              <a:rPr lang="en-US" sz="2400" dirty="0"/>
              <a:t>Institute of Electrical and Electronics Engineers (IEEE):</a:t>
            </a:r>
          </a:p>
        </p:txBody>
      </p:sp>
      <p:pic>
        <p:nvPicPr>
          <p:cNvPr id="4" name="Picture 3" descr="A screenshot of a smart city&#10;&#10;Description automatically generated">
            <a:extLst>
              <a:ext uri="{FF2B5EF4-FFF2-40B4-BE49-F238E27FC236}">
                <a16:creationId xmlns:a16="http://schemas.microsoft.com/office/drawing/2014/main" id="{6E558FDE-887C-A076-E556-C1AE1B8A20F0}"/>
              </a:ext>
            </a:extLst>
          </p:cNvPr>
          <p:cNvPicPr>
            <a:picLocks noChangeAspect="1"/>
          </p:cNvPicPr>
          <p:nvPr/>
        </p:nvPicPr>
        <p:blipFill>
          <a:blip r:embed="rId2"/>
          <a:stretch>
            <a:fillRect/>
          </a:stretch>
        </p:blipFill>
        <p:spPr>
          <a:xfrm>
            <a:off x="5805237" y="722985"/>
            <a:ext cx="5715000" cy="5143500"/>
          </a:xfrm>
          <a:prstGeom prst="rect">
            <a:avLst/>
          </a:prstGeom>
        </p:spPr>
      </p:pic>
      <p:sp>
        <p:nvSpPr>
          <p:cNvPr id="7" name="TextBox 6">
            <a:extLst>
              <a:ext uri="{FF2B5EF4-FFF2-40B4-BE49-F238E27FC236}">
                <a16:creationId xmlns:a16="http://schemas.microsoft.com/office/drawing/2014/main" id="{D59B2CC8-2181-F3E3-D2C9-939ACACFBE2E}"/>
              </a:ext>
            </a:extLst>
          </p:cNvPr>
          <p:cNvSpPr txBox="1"/>
          <p:nvPr/>
        </p:nvSpPr>
        <p:spPr>
          <a:xfrm>
            <a:off x="465221" y="806849"/>
            <a:ext cx="3721768" cy="584775"/>
          </a:xfrm>
          <a:prstGeom prst="rect">
            <a:avLst/>
          </a:prstGeom>
          <a:noFill/>
        </p:spPr>
        <p:txBody>
          <a:bodyPr wrap="square">
            <a:spAutoFit/>
          </a:bodyPr>
          <a:lstStyle/>
          <a:p>
            <a:r>
              <a:rPr lang="en-US" sz="3200" b="1" dirty="0"/>
              <a:t>Smart City Concept</a:t>
            </a:r>
          </a:p>
        </p:txBody>
      </p:sp>
    </p:spTree>
    <p:extLst>
      <p:ext uri="{BB962C8B-B14F-4D97-AF65-F5344CB8AC3E}">
        <p14:creationId xmlns:p14="http://schemas.microsoft.com/office/powerpoint/2010/main" val="3391060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C1BE36-721E-2DC8-D673-8B7760172EEC}"/>
              </a:ext>
            </a:extLst>
          </p:cNvPr>
          <p:cNvGraphicFramePr>
            <a:graphicFrameLocks noGrp="1"/>
          </p:cNvGraphicFramePr>
          <p:nvPr>
            <p:extLst>
              <p:ext uri="{D42A27DB-BD31-4B8C-83A1-F6EECF244321}">
                <p14:modId xmlns:p14="http://schemas.microsoft.com/office/powerpoint/2010/main" val="332584455"/>
              </p:ext>
            </p:extLst>
          </p:nvPr>
        </p:nvGraphicFramePr>
        <p:xfrm>
          <a:off x="318000" y="921300"/>
          <a:ext cx="11556000" cy="5721536"/>
        </p:xfrm>
        <a:graphic>
          <a:graphicData uri="http://schemas.openxmlformats.org/drawingml/2006/table">
            <a:tbl>
              <a:tblPr firstRow="1" firstCol="1" bandRow="1"/>
              <a:tblGrid>
                <a:gridCol w="3322078">
                  <a:extLst>
                    <a:ext uri="{9D8B030D-6E8A-4147-A177-3AD203B41FA5}">
                      <a16:colId xmlns:a16="http://schemas.microsoft.com/office/drawing/2014/main" val="779475301"/>
                    </a:ext>
                  </a:extLst>
                </a:gridCol>
                <a:gridCol w="4024542">
                  <a:extLst>
                    <a:ext uri="{9D8B030D-6E8A-4147-A177-3AD203B41FA5}">
                      <a16:colId xmlns:a16="http://schemas.microsoft.com/office/drawing/2014/main" val="3344559180"/>
                    </a:ext>
                  </a:extLst>
                </a:gridCol>
                <a:gridCol w="4209380">
                  <a:extLst>
                    <a:ext uri="{9D8B030D-6E8A-4147-A177-3AD203B41FA5}">
                      <a16:colId xmlns:a16="http://schemas.microsoft.com/office/drawing/2014/main" val="3574834409"/>
                    </a:ext>
                  </a:extLst>
                </a:gridCol>
              </a:tblGrid>
              <a:tr h="684000">
                <a:tc>
                  <a:txBody>
                    <a:bodyPr/>
                    <a:lstStyle/>
                    <a:p>
                      <a:pPr algn="ctr">
                        <a:lnSpc>
                          <a:spcPct val="102000"/>
                        </a:lnSpc>
                        <a:spcAft>
                          <a:spcPts val="0"/>
                        </a:spcAft>
                      </a:pPr>
                      <a:r>
                        <a:rPr lang="en-GB" sz="1850" b="1"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SMART GOVERNANCE</a:t>
                      </a:r>
                      <a:endParaRPr lang="en-US" sz="1850" baseline="0" dirty="0">
                        <a:effectLst/>
                        <a:latin typeface="Arial" panose="020B0604020202020204" pitchFamily="34" charset="0"/>
                        <a:ea typeface="Times New Roman" panose="02020603050405020304" pitchFamily="18" charset="0"/>
                        <a:cs typeface="Times New Roman" panose="02020603050405020304" pitchFamily="18" charset="0"/>
                      </a:endParaRPr>
                    </a:p>
                    <a:p>
                      <a:pPr marL="36195" algn="ctr">
                        <a:lnSpc>
                          <a:spcPct val="102000"/>
                        </a:lnSpc>
                        <a:spcAft>
                          <a:spcPts val="0"/>
                        </a:spcAft>
                      </a:pPr>
                      <a:r>
                        <a:rPr lang="en-GB" sz="1850" b="1"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(Participation)</a:t>
                      </a:r>
                      <a:endParaRPr lang="en-US" sz="185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795" marR="31795" marT="72000" marB="7200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0099"/>
                    </a:solidFill>
                  </a:tcPr>
                </a:tc>
                <a:tc>
                  <a:txBody>
                    <a:bodyPr/>
                    <a:lstStyle/>
                    <a:p>
                      <a:pPr algn="ctr">
                        <a:lnSpc>
                          <a:spcPct val="102000"/>
                        </a:lnSpc>
                        <a:spcAft>
                          <a:spcPts val="0"/>
                        </a:spcAft>
                      </a:pPr>
                      <a:r>
                        <a:rPr lang="en-GB" sz="1850" b="1"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SMART ECONOMY</a:t>
                      </a:r>
                      <a:endParaRPr lang="en-US" sz="1850" baseline="0" dirty="0">
                        <a:effectLst/>
                        <a:latin typeface="Arial" panose="020B0604020202020204" pitchFamily="34" charset="0"/>
                        <a:ea typeface="Times New Roman" panose="02020603050405020304" pitchFamily="18" charset="0"/>
                        <a:cs typeface="Times New Roman" panose="02020603050405020304" pitchFamily="18" charset="0"/>
                      </a:endParaRPr>
                    </a:p>
                    <a:p>
                      <a:pPr marL="36195" algn="ctr">
                        <a:lnSpc>
                          <a:spcPct val="102000"/>
                        </a:lnSpc>
                        <a:spcAft>
                          <a:spcPts val="0"/>
                        </a:spcAft>
                      </a:pPr>
                      <a:r>
                        <a:rPr lang="en-GB" sz="1850" b="1"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(Competitiveness)</a:t>
                      </a:r>
                      <a:endParaRPr lang="en-US" sz="185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795" marR="31795" marT="72000" marB="7200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0099"/>
                    </a:solidFill>
                  </a:tcPr>
                </a:tc>
                <a:tc>
                  <a:txBody>
                    <a:bodyPr/>
                    <a:lstStyle/>
                    <a:p>
                      <a:pPr algn="ctr">
                        <a:lnSpc>
                          <a:spcPct val="102000"/>
                        </a:lnSpc>
                        <a:spcAft>
                          <a:spcPts val="0"/>
                        </a:spcAft>
                      </a:pPr>
                      <a:r>
                        <a:rPr lang="en-GB" sz="1850" b="1"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SMART PEOPLE</a:t>
                      </a:r>
                      <a:endParaRPr lang="en-US" sz="1850" baseline="0" dirty="0">
                        <a:effectLst/>
                        <a:latin typeface="Arial" panose="020B0604020202020204" pitchFamily="34" charset="0"/>
                        <a:ea typeface="Times New Roman" panose="02020603050405020304" pitchFamily="18" charset="0"/>
                        <a:cs typeface="Times New Roman" panose="02020603050405020304" pitchFamily="18" charset="0"/>
                      </a:endParaRPr>
                    </a:p>
                    <a:p>
                      <a:pPr marL="36195" algn="ctr">
                        <a:lnSpc>
                          <a:spcPct val="102000"/>
                        </a:lnSpc>
                        <a:spcAft>
                          <a:spcPts val="0"/>
                        </a:spcAft>
                      </a:pPr>
                      <a:r>
                        <a:rPr lang="en-GB" sz="1850" b="1"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(Social and Human Capital)</a:t>
                      </a:r>
                      <a:endParaRPr lang="en-US" sz="185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795" marR="31795" marT="72000" marB="7200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0099"/>
                    </a:solidFill>
                  </a:tcPr>
                </a:tc>
                <a:extLst>
                  <a:ext uri="{0D108BD9-81ED-4DB2-BD59-A6C34878D82A}">
                    <a16:rowId xmlns:a16="http://schemas.microsoft.com/office/drawing/2014/main" val="3091271334"/>
                  </a:ext>
                </a:extLst>
              </a:tr>
              <a:tr h="2160000">
                <a:tc>
                  <a:txBody>
                    <a:bodyPr/>
                    <a:lstStyle/>
                    <a:p>
                      <a:pPr marL="252000" lvl="0" indent="-216000" algn="l" defTabSz="546100" rtl="0" eaLnBrk="1" latinLnBrk="0" hangingPunct="1">
                        <a:lnSpc>
                          <a:spcPct val="102000"/>
                        </a:lnSpc>
                        <a:spcBef>
                          <a:spcPts val="600"/>
                        </a:spcBef>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Political perspectives and agendas </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Participation in decision-making</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 and social services</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Transparent governance</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6000" lvl="0" indent="0" algn="l" defTabSz="546100" rtl="0" eaLnBrk="1" latinLnBrk="0" hangingPunct="1">
                        <a:lnSpc>
                          <a:spcPct val="102000"/>
                        </a:lnSpc>
                        <a:spcAft>
                          <a:spcPts val="0"/>
                        </a:spcAft>
                        <a:buFont typeface="Wingdings" panose="05000000000000000000" pitchFamily="2" charset="2"/>
                        <a:buNone/>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795" marR="31795" marT="72000" marB="7200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BDD6EE"/>
                    </a:solidFill>
                  </a:tcPr>
                </a:tc>
                <a:tc>
                  <a:txBody>
                    <a:bodyPr/>
                    <a:lstStyle/>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Innovative spirit</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Entrepreneurship</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Economic image and trademarks</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Productivity</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Flexibility of labour market</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International embeddedness</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Ability to transform</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795" marR="31795" marT="72000" marB="7200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BDD6EE"/>
                    </a:solidFill>
                  </a:tcPr>
                </a:tc>
                <a:tc>
                  <a:txBody>
                    <a:bodyPr/>
                    <a:lstStyle/>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Level of qualification</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Affinity to life-long learning</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Social and ethnic plurality</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Flexibility</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Creativity</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Cosmopolitanism</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Participation in public life</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795" marR="31795" marT="72000" marB="7200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BDD6EE"/>
                    </a:solidFill>
                  </a:tcPr>
                </a:tc>
                <a:extLst>
                  <a:ext uri="{0D108BD9-81ED-4DB2-BD59-A6C34878D82A}">
                    <a16:rowId xmlns:a16="http://schemas.microsoft.com/office/drawing/2014/main" val="826907822"/>
                  </a:ext>
                </a:extLst>
              </a:tr>
              <a:tr h="684000">
                <a:tc>
                  <a:txBody>
                    <a:bodyPr/>
                    <a:lstStyle/>
                    <a:p>
                      <a:pPr algn="ctr">
                        <a:lnSpc>
                          <a:spcPct val="102000"/>
                        </a:lnSpc>
                        <a:spcAft>
                          <a:spcPts val="0"/>
                        </a:spcAft>
                      </a:pPr>
                      <a:r>
                        <a:rPr lang="en-GB" sz="1850" b="1"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SMART MOBILITY</a:t>
                      </a:r>
                      <a:endParaRPr lang="en-US" sz="1850" baseline="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2000"/>
                        </a:lnSpc>
                        <a:spcAft>
                          <a:spcPts val="0"/>
                        </a:spcAft>
                      </a:pPr>
                      <a:r>
                        <a:rPr lang="en-GB" sz="1850" b="1"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(Transport and ICT)</a:t>
                      </a:r>
                      <a:endParaRPr lang="en-US" sz="185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795" marR="31795" marT="72000" marB="7200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0099"/>
                    </a:solidFill>
                  </a:tcPr>
                </a:tc>
                <a:tc>
                  <a:txBody>
                    <a:bodyPr/>
                    <a:lstStyle/>
                    <a:p>
                      <a:pPr algn="ctr">
                        <a:lnSpc>
                          <a:spcPct val="102000"/>
                        </a:lnSpc>
                        <a:spcAft>
                          <a:spcPts val="0"/>
                        </a:spcAft>
                      </a:pPr>
                      <a:r>
                        <a:rPr lang="en-GB" sz="1850" b="1"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SMART ENVIRONMENT</a:t>
                      </a:r>
                      <a:endParaRPr lang="en-US" sz="1850" baseline="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2000"/>
                        </a:lnSpc>
                        <a:spcAft>
                          <a:spcPts val="0"/>
                        </a:spcAft>
                      </a:pPr>
                      <a:r>
                        <a:rPr lang="en-GB" sz="1850" b="1"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(Natural resources)</a:t>
                      </a:r>
                      <a:endParaRPr lang="en-US" sz="185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795" marR="31795" marT="72000" marB="7200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0099"/>
                    </a:solidFill>
                  </a:tcPr>
                </a:tc>
                <a:tc>
                  <a:txBody>
                    <a:bodyPr/>
                    <a:lstStyle/>
                    <a:p>
                      <a:pPr algn="ctr">
                        <a:lnSpc>
                          <a:spcPct val="102000"/>
                        </a:lnSpc>
                        <a:spcAft>
                          <a:spcPts val="0"/>
                        </a:spcAft>
                      </a:pPr>
                      <a:r>
                        <a:rPr lang="en-GB" sz="1850" b="1"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SMART LIVING</a:t>
                      </a:r>
                      <a:endParaRPr lang="en-US" sz="1850" baseline="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2000"/>
                        </a:lnSpc>
                        <a:spcAft>
                          <a:spcPts val="0"/>
                        </a:spcAft>
                      </a:pPr>
                      <a:r>
                        <a:rPr lang="en-GB" sz="1850" b="1"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(Quality of life)</a:t>
                      </a:r>
                      <a:endParaRPr lang="en-US" sz="185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795" marR="31795" marT="72000" marB="7200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0099"/>
                    </a:solidFill>
                  </a:tcPr>
                </a:tc>
                <a:extLst>
                  <a:ext uri="{0D108BD9-81ED-4DB2-BD59-A6C34878D82A}">
                    <a16:rowId xmlns:a16="http://schemas.microsoft.com/office/drawing/2014/main" val="165751423"/>
                  </a:ext>
                </a:extLst>
              </a:tr>
              <a:tr h="2160000">
                <a:tc>
                  <a:txBody>
                    <a:bodyPr/>
                    <a:lstStyle/>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Local accessibility</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(Inter-)national accessibility</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Availability of ICT infrastructure</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Sustainable, innovative and safe transport systems </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795" marR="31795" marT="72000" marB="7200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BDD6EE"/>
                    </a:solidFill>
                  </a:tcPr>
                </a:tc>
                <a:tc>
                  <a:txBody>
                    <a:bodyPr/>
                    <a:lstStyle/>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Attractivity of natural resources and conditions</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Pollution</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Environmental protection</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Sustainable resource management</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795" marR="31795" marT="72000" marB="7200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BDD6EE"/>
                    </a:solidFill>
                  </a:tcPr>
                </a:tc>
                <a:tc>
                  <a:txBody>
                    <a:bodyPr/>
                    <a:lstStyle/>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Housing quality</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Access to infrastructure &amp;  services</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Health conditions</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Individual safety</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Education facilities</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Cultural facilities</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16000" algn="l" defTabSz="546100" rtl="0" eaLnBrk="1" latinLnBrk="0" hangingPunct="1">
                        <a:lnSpc>
                          <a:spcPct val="102000"/>
                        </a:lnSpc>
                        <a:spcAft>
                          <a:spcPts val="0"/>
                        </a:spcAft>
                        <a:buFont typeface="Wingdings" panose="05000000000000000000" pitchFamily="2" charset="2"/>
                        <a:buChar char="§"/>
                        <a:tabLst>
                          <a:tab pos="977900" algn="l"/>
                        </a:tabLst>
                      </a:pPr>
                      <a:r>
                        <a:rPr lang="en-GB"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Social cohesion</a:t>
                      </a:r>
                      <a:endParaRPr lang="en-US" sz="185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795" marR="31795" marT="72000" marB="7200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BDD6EE"/>
                    </a:solidFill>
                  </a:tcPr>
                </a:tc>
                <a:extLst>
                  <a:ext uri="{0D108BD9-81ED-4DB2-BD59-A6C34878D82A}">
                    <a16:rowId xmlns:a16="http://schemas.microsoft.com/office/drawing/2014/main" val="1439248139"/>
                  </a:ext>
                </a:extLst>
              </a:tr>
            </a:tbl>
          </a:graphicData>
        </a:graphic>
      </p:graphicFrame>
      <p:sp>
        <p:nvSpPr>
          <p:cNvPr id="4" name="TextBox 3">
            <a:extLst>
              <a:ext uri="{FF2B5EF4-FFF2-40B4-BE49-F238E27FC236}">
                <a16:creationId xmlns:a16="http://schemas.microsoft.com/office/drawing/2014/main" id="{095BCCF2-9E9B-4FFC-201F-4BA28DAAB224}"/>
              </a:ext>
            </a:extLst>
          </p:cNvPr>
          <p:cNvSpPr txBox="1"/>
          <p:nvPr/>
        </p:nvSpPr>
        <p:spPr>
          <a:xfrm>
            <a:off x="2855494" y="301991"/>
            <a:ext cx="6481012" cy="461665"/>
          </a:xfrm>
          <a:prstGeom prst="rect">
            <a:avLst/>
          </a:prstGeom>
          <a:noFill/>
        </p:spPr>
        <p:txBody>
          <a:bodyPr wrap="square">
            <a:spAutoFit/>
          </a:bodyPr>
          <a:lstStyle/>
          <a:p>
            <a:pPr algn="ctr"/>
            <a:r>
              <a:rPr lang="en-GB" sz="2400" b="1" dirty="0">
                <a:solidFill>
                  <a:srgbClr val="000066"/>
                </a:solidFill>
                <a:effectLst/>
                <a:latin typeface="Arial" panose="020B0604020202020204" pitchFamily="34" charset="0"/>
                <a:ea typeface="Times New Roman" panose="02020603050405020304" pitchFamily="18" charset="0"/>
                <a:cs typeface="Arial" panose="020B0604020202020204" pitchFamily="34" charset="0"/>
              </a:rPr>
              <a:t>Characteristics and Factors of a Smart City</a:t>
            </a:r>
            <a:endParaRPr lang="en-US" sz="40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3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9B8E9B-EF8C-6952-2A69-F8CC1474C6C9}"/>
              </a:ext>
            </a:extLst>
          </p:cNvPr>
          <p:cNvSpPr txBox="1"/>
          <p:nvPr/>
        </p:nvSpPr>
        <p:spPr>
          <a:xfrm>
            <a:off x="1124804" y="235818"/>
            <a:ext cx="9942391" cy="6386364"/>
          </a:xfrm>
          <a:prstGeom prst="rect">
            <a:avLst/>
          </a:prstGeom>
          <a:noFill/>
        </p:spPr>
        <p:txBody>
          <a:bodyPr wrap="square">
            <a:spAutoFit/>
          </a:bodyPr>
          <a:lstStyle/>
          <a:p>
            <a:pPr algn="ctr">
              <a:spcAft>
                <a:spcPts val="1200"/>
              </a:spcAft>
            </a:pPr>
            <a:r>
              <a:rPr lang="en-US" sz="2800" b="1" dirty="0">
                <a:solidFill>
                  <a:srgbClr val="000066"/>
                </a:solidFill>
                <a:latin typeface="Arial Black" panose="020B0A04020102020204" pitchFamily="34" charset="0"/>
              </a:rPr>
              <a:t>Presentation Outline</a:t>
            </a:r>
          </a:p>
          <a:p>
            <a:pPr marL="360000" marR="0" lvl="0" indent="-4320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The Slum Challenge in Uganda</a:t>
            </a:r>
          </a:p>
          <a:p>
            <a:pPr marL="360000" marR="0" lvl="0" indent="-4320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National Slum Upgrading Strategy and Action Plan 2008</a:t>
            </a:r>
          </a:p>
          <a:p>
            <a:pPr marL="360000" marR="0" lvl="0" indent="-4320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Participatory Slum Upgrading Programme (PSUP)</a:t>
            </a:r>
          </a:p>
          <a:p>
            <a:pPr marL="360000" marR="0" lvl="0" indent="-4320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Rationale for the Revised Strategy and Action Plan</a:t>
            </a:r>
          </a:p>
          <a:p>
            <a:pPr marL="360000" marR="0" lvl="0" indent="-4320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Integrated PESTLE framework and SWOT analysis</a:t>
            </a:r>
          </a:p>
          <a:p>
            <a:pPr marL="360000" marR="0" lvl="0" indent="-4320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Smart City Concept</a:t>
            </a:r>
          </a:p>
          <a:p>
            <a:pPr marL="360000" marR="0" lvl="0" indent="-4320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Concept, Definition and Operationalization of Smart Slum Upgrading</a:t>
            </a:r>
          </a:p>
          <a:p>
            <a:pPr marL="360000" marR="0" lvl="0" indent="-432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Smart Slum Upgrading  and Prevention Strategy Framework</a:t>
            </a:r>
          </a:p>
          <a:p>
            <a:pPr marL="864000" marR="0" lvl="0" indent="-3600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2400" b="1" dirty="0">
                <a:solidFill>
                  <a:srgbClr val="4472C4">
                    <a:lumMod val="50000"/>
                  </a:srgbClr>
                </a:solidFill>
                <a:latin typeface="Calibri" panose="020F0502020204030204"/>
              </a:rPr>
              <a:t>Principles</a:t>
            </a:r>
          </a:p>
          <a:p>
            <a:pPr marL="864000" marR="0" lvl="0" indent="-3600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Enablers</a:t>
            </a:r>
          </a:p>
          <a:p>
            <a:pPr marL="864000" marR="0" lvl="0" indent="-3600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2400" b="1" dirty="0">
                <a:solidFill>
                  <a:srgbClr val="4472C4">
                    <a:lumMod val="50000"/>
                  </a:srgbClr>
                </a:solidFill>
                <a:latin typeface="Calibri" panose="020F0502020204030204"/>
              </a:rPr>
              <a:t>Actions</a:t>
            </a:r>
          </a:p>
          <a:p>
            <a:pPr marL="360000" marR="0" lvl="0" indent="-432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Smart Slum Upgrading and Prevention Strategy Results Framework</a:t>
            </a:r>
          </a:p>
          <a:p>
            <a:pPr marL="828000" marR="0" lvl="0" indent="-4320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Outcomes</a:t>
            </a:r>
          </a:p>
          <a:p>
            <a:pPr marL="360000" marR="0" lvl="0" indent="-4320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b="1" dirty="0">
                <a:solidFill>
                  <a:srgbClr val="4472C4">
                    <a:lumMod val="50000"/>
                  </a:srgbClr>
                </a:solidFill>
                <a:latin typeface="Calibri" panose="020F0502020204030204"/>
              </a:rPr>
              <a:t>Smart Upgraded Slums Descriptors</a:t>
            </a:r>
          </a:p>
        </p:txBody>
      </p:sp>
    </p:spTree>
    <p:extLst>
      <p:ext uri="{BB962C8B-B14F-4D97-AF65-F5344CB8AC3E}">
        <p14:creationId xmlns:p14="http://schemas.microsoft.com/office/powerpoint/2010/main" val="3262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diagram of smart city&#10;&#10;Description automatically generated">
            <a:extLst>
              <a:ext uri="{FF2B5EF4-FFF2-40B4-BE49-F238E27FC236}">
                <a16:creationId xmlns:a16="http://schemas.microsoft.com/office/drawing/2014/main" id="{F9BE61FE-146C-58AA-C3B8-B28270BA9A4A}"/>
              </a:ext>
            </a:extLst>
          </p:cNvPr>
          <p:cNvPicPr>
            <a:picLocks noChangeAspect="1"/>
          </p:cNvPicPr>
          <p:nvPr/>
        </p:nvPicPr>
        <p:blipFill rotWithShape="1">
          <a:blip r:embed="rId2"/>
          <a:srcRect l="4507" r="4743"/>
          <a:stretch/>
        </p:blipFill>
        <p:spPr>
          <a:xfrm>
            <a:off x="5765305" y="294286"/>
            <a:ext cx="6228000" cy="5661902"/>
          </a:xfrm>
          <a:prstGeom prst="rect">
            <a:avLst/>
          </a:prstGeom>
        </p:spPr>
      </p:pic>
      <p:sp>
        <p:nvSpPr>
          <p:cNvPr id="4" name="TextBox 3">
            <a:extLst>
              <a:ext uri="{FF2B5EF4-FFF2-40B4-BE49-F238E27FC236}">
                <a16:creationId xmlns:a16="http://schemas.microsoft.com/office/drawing/2014/main" id="{45E179EF-6738-EF6B-745F-59B83D6FA5D1}"/>
              </a:ext>
            </a:extLst>
          </p:cNvPr>
          <p:cNvSpPr txBox="1"/>
          <p:nvPr/>
        </p:nvSpPr>
        <p:spPr>
          <a:xfrm>
            <a:off x="465221" y="2535925"/>
            <a:ext cx="4219073" cy="830997"/>
          </a:xfrm>
          <a:prstGeom prst="rect">
            <a:avLst/>
          </a:prstGeom>
          <a:noFill/>
        </p:spPr>
        <p:txBody>
          <a:bodyPr wrap="square">
            <a:spAutoFit/>
          </a:bodyPr>
          <a:lstStyle/>
          <a:p>
            <a:pPr algn="ctr"/>
            <a: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KCCA Smart City Strategic Plan 2020-2026</a:t>
            </a:r>
            <a:endParaRPr lang="en-US" sz="2400" b="1" dirty="0">
              <a:solidFill>
                <a:srgbClr val="000066"/>
              </a:solidFill>
            </a:endParaRPr>
          </a:p>
        </p:txBody>
      </p:sp>
      <p:sp>
        <p:nvSpPr>
          <p:cNvPr id="6" name="TextBox 5">
            <a:extLst>
              <a:ext uri="{FF2B5EF4-FFF2-40B4-BE49-F238E27FC236}">
                <a16:creationId xmlns:a16="http://schemas.microsoft.com/office/drawing/2014/main" id="{C9D09E45-E973-CCDF-BB8F-9B3717BDBE43}"/>
              </a:ext>
            </a:extLst>
          </p:cNvPr>
          <p:cNvSpPr txBox="1"/>
          <p:nvPr/>
        </p:nvSpPr>
        <p:spPr>
          <a:xfrm>
            <a:off x="352926" y="3491079"/>
            <a:ext cx="5040000" cy="2503249"/>
          </a:xfrm>
          <a:prstGeom prst="rect">
            <a:avLst/>
          </a:prstGeom>
          <a:noFill/>
        </p:spPr>
        <p:txBody>
          <a:bodyPr wrap="square">
            <a:spAutoFit/>
          </a:bodyPr>
          <a:lstStyle/>
          <a:p>
            <a:pPr>
              <a:spcAft>
                <a:spcPts val="100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The Strategic Plan defines a Smart City as: </a:t>
            </a:r>
          </a:p>
          <a:p>
            <a:pPr>
              <a:spcAft>
                <a:spcPts val="100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a:t>
            </a:r>
            <a:r>
              <a:rPr lang="en-GB" sz="2000" i="1" dirty="0">
                <a:effectLst/>
                <a:latin typeface="Arial" panose="020B0604020202020204" pitchFamily="34" charset="0"/>
                <a:ea typeface="Times New Roman" panose="02020603050405020304" pitchFamily="18" charset="0"/>
                <a:cs typeface="Arial" panose="020B0604020202020204" pitchFamily="34" charset="0"/>
              </a:rPr>
              <a:t>A City area that solves its core issues through innovation and collaboration, and that applies new technologies and data for the benefit of all</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r>
              <a:rPr lang="en-GB" sz="2000" dirty="0">
                <a:effectLst/>
                <a:latin typeface="Arial" panose="020B0604020202020204" pitchFamily="34" charset="0"/>
                <a:ea typeface="Times New Roman" panose="02020603050405020304" pitchFamily="18" charset="0"/>
                <a:cs typeface="Arial" panose="020B0604020202020204" pitchFamily="34" charset="0"/>
              </a:rPr>
              <a:t>KCCA’s Smart City interpretation is using technology to provide services to citizens.</a:t>
            </a:r>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B5F28B-114B-C57B-11E2-65B5DBC7CD0A}"/>
              </a:ext>
            </a:extLst>
          </p:cNvPr>
          <p:cNvSpPr txBox="1"/>
          <p:nvPr/>
        </p:nvSpPr>
        <p:spPr>
          <a:xfrm>
            <a:off x="6321162" y="6102049"/>
            <a:ext cx="511628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Smart City Strategic Plan </a:t>
            </a:r>
            <a:r>
              <a:rPr lang="en-GB" sz="2000" b="1" dirty="0">
                <a:solidFill>
                  <a:srgbClr val="000066"/>
                </a:solidFill>
                <a:latin typeface="Calibri" panose="020F0502020204030204" pitchFamily="34" charset="0"/>
                <a:ea typeface="Times New Roman" panose="02020603050405020304" pitchFamily="18" charset="0"/>
                <a:cs typeface="Times New Roman" panose="02020603050405020304" pitchFamily="18" charset="0"/>
              </a:rPr>
              <a:t>focus</a:t>
            </a:r>
            <a:r>
              <a:rPr kumimoji="0" lang="en-GB" sz="2000" b="1" i="0" u="none" strike="noStrike" kern="1200" cap="none" spc="0" normalizeH="0" baseline="0" noProof="0" dirty="0">
                <a:ln>
                  <a:noFill/>
                </a:ln>
                <a:solidFill>
                  <a:srgbClr val="000066"/>
                </a:solidFill>
                <a:effectLst/>
                <a:uLnTx/>
                <a:uFillTx/>
                <a:latin typeface="Calibri" panose="020F0502020204030204" pitchFamily="34" charset="0"/>
                <a:ea typeface="Times New Roman" panose="02020603050405020304" pitchFamily="18" charset="0"/>
                <a:cs typeface="Times New Roman" panose="02020603050405020304" pitchFamily="18" charset="0"/>
              </a:rPr>
              <a:t> areas</a:t>
            </a:r>
            <a:endParaRPr kumimoji="0" lang="en-US" sz="2000" b="1"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267E05F-34F1-D2C1-62D5-C698D1BEB9BC}"/>
              </a:ext>
            </a:extLst>
          </p:cNvPr>
          <p:cNvPicPr>
            <a:picLocks noChangeAspect="1"/>
          </p:cNvPicPr>
          <p:nvPr/>
        </p:nvPicPr>
        <p:blipFill rotWithShape="1">
          <a:blip r:embed="rId3"/>
          <a:srcRect l="15596" t="3469" r="25265" b="9729"/>
          <a:stretch/>
        </p:blipFill>
        <p:spPr>
          <a:xfrm>
            <a:off x="1333793" y="363983"/>
            <a:ext cx="2779166" cy="2124000"/>
          </a:xfrm>
          <a:prstGeom prst="rect">
            <a:avLst/>
          </a:prstGeom>
        </p:spPr>
      </p:pic>
    </p:spTree>
    <p:extLst>
      <p:ext uri="{BB962C8B-B14F-4D97-AF65-F5344CB8AC3E}">
        <p14:creationId xmlns:p14="http://schemas.microsoft.com/office/powerpoint/2010/main" val="1295485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diagram of a diagram&#10;&#10;Description automatically generated">
            <a:extLst>
              <a:ext uri="{FF2B5EF4-FFF2-40B4-BE49-F238E27FC236}">
                <a16:creationId xmlns:a16="http://schemas.microsoft.com/office/drawing/2014/main" id="{2AFBFBCD-54AC-EFDC-5181-884230EB1C97}"/>
              </a:ext>
            </a:extLst>
          </p:cNvPr>
          <p:cNvPicPr>
            <a:picLocks noChangeAspect="1"/>
          </p:cNvPicPr>
          <p:nvPr/>
        </p:nvPicPr>
        <p:blipFill>
          <a:blip r:embed="rId2"/>
          <a:stretch>
            <a:fillRect/>
          </a:stretch>
        </p:blipFill>
        <p:spPr>
          <a:xfrm>
            <a:off x="0" y="1134948"/>
            <a:ext cx="12168000" cy="5262658"/>
          </a:xfrm>
          <a:prstGeom prst="rect">
            <a:avLst/>
          </a:prstGeom>
        </p:spPr>
      </p:pic>
      <p:sp>
        <p:nvSpPr>
          <p:cNvPr id="6" name="TextBox 5">
            <a:extLst>
              <a:ext uri="{FF2B5EF4-FFF2-40B4-BE49-F238E27FC236}">
                <a16:creationId xmlns:a16="http://schemas.microsoft.com/office/drawing/2014/main" id="{75CE4A85-083A-DCB2-1492-0408577F66E7}"/>
              </a:ext>
            </a:extLst>
          </p:cNvPr>
          <p:cNvSpPr txBox="1"/>
          <p:nvPr/>
        </p:nvSpPr>
        <p:spPr>
          <a:xfrm>
            <a:off x="939354" y="309179"/>
            <a:ext cx="10313291" cy="523220"/>
          </a:xfrm>
          <a:prstGeom prst="rect">
            <a:avLst/>
          </a:prstGeom>
          <a:noFill/>
        </p:spPr>
        <p:txBody>
          <a:bodyPr wrap="square">
            <a:spAutoFit/>
          </a:bodyPr>
          <a:lstStyle/>
          <a:p>
            <a:r>
              <a:rPr lang="en-GB" sz="2800" b="1" dirty="0">
                <a:solidFill>
                  <a:srgbClr val="000066"/>
                </a:solidFill>
                <a:latin typeface="Arial Black" panose="020B0A04020102020204" pitchFamily="34" charset="0"/>
                <a:cs typeface="Arial" panose="020B0604020202020204" pitchFamily="34" charset="0"/>
              </a:rPr>
              <a:t>7 Pillars of </a:t>
            </a:r>
            <a:r>
              <a:rPr lang="en-GB" sz="2800" b="1" dirty="0" err="1">
                <a:solidFill>
                  <a:srgbClr val="000066"/>
                </a:solidFill>
                <a:latin typeface="Arial Black" panose="020B0A04020102020204" pitchFamily="34" charset="0"/>
                <a:cs typeface="Arial" panose="020B0604020202020204" pitchFamily="34" charset="0"/>
              </a:rPr>
              <a:t>the3</a:t>
            </a:r>
            <a:r>
              <a:rPr lang="en-GB" sz="2800" b="1" dirty="0">
                <a:solidFill>
                  <a:srgbClr val="000066"/>
                </a:solidFill>
                <a:latin typeface="Arial Black" panose="020B0A04020102020204" pitchFamily="34" charset="0"/>
                <a:cs typeface="Arial" panose="020B0604020202020204" pitchFamily="34" charset="0"/>
              </a:rPr>
              <a:t> Parish Development Model (PDM)</a:t>
            </a:r>
            <a:endParaRPr lang="en-US" sz="2800" b="1" dirty="0">
              <a:solidFill>
                <a:srgbClr val="000066"/>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84871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EBACC5-5232-3D26-B525-07316A88D224}"/>
              </a:ext>
            </a:extLst>
          </p:cNvPr>
          <p:cNvSpPr txBox="1"/>
          <p:nvPr/>
        </p:nvSpPr>
        <p:spPr>
          <a:xfrm>
            <a:off x="994611" y="1220689"/>
            <a:ext cx="10202777" cy="476489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a:ln>
                  <a:noFill/>
                </a:ln>
                <a:solidFill>
                  <a:srgbClr val="000066"/>
                </a:solidFill>
                <a:effectLst/>
                <a:uLnTx/>
                <a:uFillTx/>
                <a:latin typeface="Arial Black" panose="020B0A04020102020204" pitchFamily="34" charset="0"/>
                <a:ea typeface="Times New Roman" panose="02020603050405020304" pitchFamily="18" charset="0"/>
                <a:cs typeface="Arial" panose="020B0604020202020204" pitchFamily="34" charset="0"/>
              </a:rPr>
              <a:t>Concept, Definition and Operationalization of Smart Slum Upgrading</a:t>
            </a:r>
            <a:endParaRPr kumimoji="0" lang="en-US" sz="2400" b="1" i="0" u="none" strike="noStrike" kern="1200" cap="none" spc="0" normalizeH="0" baseline="0" noProof="0" dirty="0">
              <a:ln>
                <a:noFill/>
              </a:ln>
              <a:solidFill>
                <a:srgbClr val="000066"/>
              </a:solidFill>
              <a:effectLst/>
              <a:uLnTx/>
              <a:uFillTx/>
              <a:latin typeface="Arial Black" panose="020B0A04020102020204" pitchFamily="34" charset="0"/>
              <a:cs typeface="Arial" panose="020B0604020202020204" pitchFamily="34" charset="0"/>
            </a:endParaRPr>
          </a:p>
          <a:p>
            <a:pPr algn="just">
              <a:lnSpc>
                <a:spcPct val="102000"/>
              </a:lnSpc>
              <a:spcAft>
                <a:spcPts val="800"/>
              </a:spcAft>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2000"/>
              </a:lnSpc>
              <a:spcAft>
                <a:spcPts val="80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2400" b="1" i="1" dirty="0">
                <a:effectLst/>
                <a:latin typeface="Calibri" panose="020F0502020204030204" pitchFamily="34" charset="0"/>
                <a:ea typeface="Times New Roman" panose="02020603050405020304" pitchFamily="18" charset="0"/>
                <a:cs typeface="Times New Roman" panose="02020603050405020304" pitchFamily="18" charset="0"/>
              </a:rPr>
              <a:t>Smart slum upgrading</a:t>
            </a: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 as articulated in the revised </a:t>
            </a:r>
            <a:r>
              <a:rPr lang="en-GB" sz="2400" b="1" dirty="0">
                <a:latin typeface="Calibri" panose="020F0502020204030204" pitchFamily="34" charset="0"/>
                <a:ea typeface="Times New Roman" panose="02020603050405020304" pitchFamily="18" charset="0"/>
                <a:cs typeface="Times New Roman" panose="02020603050405020304" pitchFamily="18" charset="0"/>
              </a:rPr>
              <a:t>strategy, draws on the IEEE definition of a smart city, and </a:t>
            </a: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is defined as :</a:t>
            </a:r>
          </a:p>
          <a:p>
            <a:pPr algn="just">
              <a:lnSpc>
                <a:spcPct val="102000"/>
              </a:lnSpc>
              <a:spcAft>
                <a:spcPts val="800"/>
              </a:spcAft>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b="1" i="1" dirty="0">
                <a:effectLst/>
                <a:latin typeface="Calibri" panose="020F0502020204030204" pitchFamily="34" charset="0"/>
                <a:ea typeface="Times New Roman" panose="02020603050405020304" pitchFamily="18" charset="0"/>
                <a:cs typeface="Times New Roman" panose="02020603050405020304" pitchFamily="18" charset="0"/>
              </a:rPr>
              <a:t>bringing together government, slum communities and technology to sustainably transform slums through smart governance, smart people, smart living, smart mobility, a smart economy and a smart environment</a:t>
            </a: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02000"/>
              </a:lnSpc>
              <a:spcAft>
                <a:spcPts val="800"/>
              </a:spcAft>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The smart slum upgrading concept puts people first and uses technology and smart approaches to transform the living conditions and lives of slum communities.</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620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E76C59-6D5D-D0B5-601C-7F450BB174D0}"/>
              </a:ext>
            </a:extLst>
          </p:cNvPr>
          <p:cNvPicPr>
            <a:picLocks noChangeAspect="1"/>
          </p:cNvPicPr>
          <p:nvPr/>
        </p:nvPicPr>
        <p:blipFill rotWithShape="1">
          <a:blip r:embed="rId2"/>
          <a:srcRect t="4049" r="5530"/>
          <a:stretch/>
        </p:blipFill>
        <p:spPr>
          <a:xfrm>
            <a:off x="4381461" y="333000"/>
            <a:ext cx="7810539" cy="6192000"/>
          </a:xfrm>
          <a:prstGeom prst="rect">
            <a:avLst/>
          </a:prstGeom>
        </p:spPr>
      </p:pic>
      <p:sp>
        <p:nvSpPr>
          <p:cNvPr id="4" name="TextBox 3">
            <a:extLst>
              <a:ext uri="{FF2B5EF4-FFF2-40B4-BE49-F238E27FC236}">
                <a16:creationId xmlns:a16="http://schemas.microsoft.com/office/drawing/2014/main" id="{0A9C7768-DD2D-8247-1A84-6478764DF722}"/>
              </a:ext>
            </a:extLst>
          </p:cNvPr>
          <p:cNvSpPr txBox="1"/>
          <p:nvPr/>
        </p:nvSpPr>
        <p:spPr>
          <a:xfrm>
            <a:off x="136832" y="2644170"/>
            <a:ext cx="4140000" cy="1246495"/>
          </a:xfrm>
          <a:prstGeom prst="rect">
            <a:avLst/>
          </a:prstGeom>
          <a:noFill/>
        </p:spPr>
        <p:txBody>
          <a:bodyPr wrap="square">
            <a:spAutoFit/>
          </a:bodyPr>
          <a:lstStyle/>
          <a:p>
            <a:pPr algn="ctr"/>
            <a:r>
              <a:rPr lang="en-GB" sz="2500" b="1" dirty="0">
                <a:solidFill>
                  <a:srgbClr val="000066"/>
                </a:solidFill>
                <a:effectLst/>
                <a:latin typeface="Arial Black" panose="020B0A04020102020204" pitchFamily="34" charset="0"/>
                <a:ea typeface="Times New Roman" panose="02020603050405020304" pitchFamily="18" charset="0"/>
                <a:cs typeface="Arial" panose="020B0604020202020204" pitchFamily="34" charset="0"/>
              </a:rPr>
              <a:t>Smart Slum Upgrading </a:t>
            </a:r>
          </a:p>
          <a:p>
            <a:pPr algn="ctr"/>
            <a:r>
              <a:rPr lang="en-GB" sz="2500" b="1" dirty="0">
                <a:solidFill>
                  <a:srgbClr val="000066"/>
                </a:solidFill>
                <a:latin typeface="Arial Black" panose="020B0A04020102020204" pitchFamily="34" charset="0"/>
                <a:ea typeface="Times New Roman" panose="02020603050405020304" pitchFamily="18" charset="0"/>
                <a:cs typeface="Arial" panose="020B0604020202020204" pitchFamily="34" charset="0"/>
              </a:rPr>
              <a:t>a</a:t>
            </a:r>
            <a:r>
              <a:rPr lang="en-GB" sz="2500" b="1" dirty="0">
                <a:solidFill>
                  <a:srgbClr val="000066"/>
                </a:solidFill>
                <a:effectLst/>
                <a:latin typeface="Arial Black" panose="020B0A04020102020204" pitchFamily="34" charset="0"/>
                <a:ea typeface="Times New Roman" panose="02020603050405020304" pitchFamily="18" charset="0"/>
                <a:cs typeface="Arial" panose="020B0604020202020204" pitchFamily="34" charset="0"/>
              </a:rPr>
              <a:t>nd Prevention</a:t>
            </a:r>
            <a:br>
              <a:rPr lang="en-GB" sz="2500" b="1" dirty="0">
                <a:solidFill>
                  <a:srgbClr val="000066"/>
                </a:solidFill>
                <a:effectLst/>
                <a:latin typeface="Arial Black" panose="020B0A04020102020204" pitchFamily="34" charset="0"/>
                <a:ea typeface="Times New Roman" panose="02020603050405020304" pitchFamily="18" charset="0"/>
                <a:cs typeface="Arial" panose="020B0604020202020204" pitchFamily="34" charset="0"/>
              </a:rPr>
            </a:br>
            <a:r>
              <a:rPr lang="en-GB" sz="2500" b="1" dirty="0">
                <a:solidFill>
                  <a:srgbClr val="000066"/>
                </a:solidFill>
                <a:effectLst/>
                <a:latin typeface="Arial Black" panose="020B0A04020102020204" pitchFamily="34" charset="0"/>
                <a:ea typeface="Times New Roman" panose="02020603050405020304" pitchFamily="18" charset="0"/>
                <a:cs typeface="Arial" panose="020B0604020202020204" pitchFamily="34" charset="0"/>
              </a:rPr>
              <a:t>Strategy Framework</a:t>
            </a:r>
            <a:endParaRPr lang="en-US" sz="2500" b="1" dirty="0">
              <a:solidFill>
                <a:srgbClr val="000066"/>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30353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92AFED-7E40-07EB-B01C-9E12BC3B5086}"/>
              </a:ext>
            </a:extLst>
          </p:cNvPr>
          <p:cNvSpPr txBox="1"/>
          <p:nvPr/>
        </p:nvSpPr>
        <p:spPr>
          <a:xfrm>
            <a:off x="521363" y="252783"/>
            <a:ext cx="11149265" cy="909801"/>
          </a:xfrm>
          <a:prstGeom prst="rect">
            <a:avLst/>
          </a:prstGeom>
          <a:noFill/>
        </p:spPr>
        <p:txBody>
          <a:bodyPr wrap="square">
            <a:spAutoFit/>
          </a:bodyPr>
          <a:lstStyle/>
          <a:p>
            <a:pPr algn="ctr">
              <a:lnSpc>
                <a:spcPct val="102000"/>
              </a:lnSpc>
              <a:spcAft>
                <a:spcPts val="600"/>
              </a:spcAft>
            </a:pPr>
            <a:r>
              <a:rPr lang="en-GB" sz="2400" b="1" dirty="0">
                <a:effectLst/>
                <a:ea typeface="Times New Roman" panose="02020603050405020304" pitchFamily="18" charset="0"/>
                <a:cs typeface="Times New Roman" panose="02020603050405020304" pitchFamily="18" charset="0"/>
              </a:rPr>
              <a:t>Vision</a:t>
            </a:r>
            <a:r>
              <a:rPr lang="en-GB" sz="2400" dirty="0">
                <a:effectLst/>
                <a:ea typeface="Times New Roman" panose="02020603050405020304" pitchFamily="18" charset="0"/>
                <a:cs typeface="Times New Roman" panose="02020603050405020304" pitchFamily="18" charset="0"/>
              </a:rPr>
              <a:t>: </a:t>
            </a:r>
            <a:r>
              <a:rPr lang="en-GB" sz="2400" i="1" dirty="0">
                <a:effectLst/>
                <a:ea typeface="Times New Roman" panose="02020603050405020304" pitchFamily="18" charset="0"/>
                <a:cs typeface="Times New Roman" panose="02020603050405020304" pitchFamily="18" charset="0"/>
              </a:rPr>
              <a:t>Adequate housing for all</a:t>
            </a:r>
          </a:p>
          <a:p>
            <a:pPr algn="ctr">
              <a:lnSpc>
                <a:spcPct val="102000"/>
              </a:lnSpc>
              <a:spcAft>
                <a:spcPts val="800"/>
              </a:spcAft>
            </a:pPr>
            <a:r>
              <a:rPr lang="en-GB" sz="2400" b="1" dirty="0">
                <a:effectLst/>
                <a:ea typeface="Times New Roman" panose="02020603050405020304" pitchFamily="18" charset="0"/>
                <a:cs typeface="Times New Roman" panose="02020603050405020304" pitchFamily="18" charset="0"/>
              </a:rPr>
              <a:t>Goal</a:t>
            </a:r>
            <a:r>
              <a:rPr lang="en-GB" sz="2400" dirty="0">
                <a:effectLst/>
                <a:ea typeface="Times New Roman" panose="02020603050405020304" pitchFamily="18" charset="0"/>
                <a:cs typeface="Times New Roman" panose="02020603050405020304" pitchFamily="18" charset="0"/>
              </a:rPr>
              <a:t>: </a:t>
            </a:r>
            <a:r>
              <a:rPr lang="en-GB" sz="2400" i="1" dirty="0">
                <a:effectLst/>
                <a:ea typeface="Times New Roman" panose="02020603050405020304" pitchFamily="18" charset="0"/>
                <a:cs typeface="Times New Roman" panose="02020603050405020304" pitchFamily="18" charset="0"/>
              </a:rPr>
              <a:t>Sustainable transformation of exiting slums and prevention of new slum formation</a:t>
            </a:r>
            <a:endParaRPr lang="en-US" sz="2200" i="1" dirty="0">
              <a:effectLst/>
              <a:ea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2AB8515B-977B-1FEB-D9DF-6E02D2B14EAB}"/>
              </a:ext>
            </a:extLst>
          </p:cNvPr>
          <p:cNvGraphicFramePr>
            <a:graphicFrameLocks noGrp="1"/>
          </p:cNvGraphicFramePr>
          <p:nvPr>
            <p:extLst>
              <p:ext uri="{D42A27DB-BD31-4B8C-83A1-F6EECF244321}">
                <p14:modId xmlns:p14="http://schemas.microsoft.com/office/powerpoint/2010/main" val="4251030124"/>
              </p:ext>
            </p:extLst>
          </p:nvPr>
        </p:nvGraphicFramePr>
        <p:xfrm>
          <a:off x="389996" y="1274879"/>
          <a:ext cx="11412000" cy="5201766"/>
        </p:xfrm>
        <a:graphic>
          <a:graphicData uri="http://schemas.openxmlformats.org/drawingml/2006/table">
            <a:tbl>
              <a:tblPr firstRow="1" firstCol="1" bandRow="1"/>
              <a:tblGrid>
                <a:gridCol w="11412000">
                  <a:extLst>
                    <a:ext uri="{9D8B030D-6E8A-4147-A177-3AD203B41FA5}">
                      <a16:colId xmlns:a16="http://schemas.microsoft.com/office/drawing/2014/main" val="1568051018"/>
                    </a:ext>
                  </a:extLst>
                </a:gridCol>
              </a:tblGrid>
              <a:tr h="0">
                <a:tc>
                  <a:txBody>
                    <a:bodyPr/>
                    <a:lstStyle/>
                    <a:p>
                      <a:pPr algn="just">
                        <a:lnSpc>
                          <a:spcPct val="115000"/>
                        </a:lnSpc>
                        <a:spcAft>
                          <a:spcPts val="600"/>
                        </a:spcAft>
                      </a:pPr>
                      <a:r>
                        <a:rPr lang="en-GB" sz="2100" b="1"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Strategy Objectives</a:t>
                      </a:r>
                      <a:r>
                        <a:rPr lang="en-GB" sz="21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100" b="1" dirty="0">
                        <a:effectLst/>
                        <a:latin typeface="Calibri" panose="020F0502020204030204" pitchFamily="34" charset="0"/>
                        <a:ea typeface="Times New Roman" panose="02020603050405020304" pitchFamily="18" charset="0"/>
                        <a:cs typeface="Arial" panose="020B0604020202020204" pitchFamily="34" charset="0"/>
                      </a:endParaRPr>
                    </a:p>
                    <a:p>
                      <a:pPr marL="342900" lvl="2" indent="-342900" algn="just">
                        <a:lnSpc>
                          <a:spcPct val="100000"/>
                        </a:lnSpc>
                        <a:spcAft>
                          <a:spcPts val="600"/>
                        </a:spcAft>
                        <a:buSzPct val="100000"/>
                        <a:buFont typeface="+mj-lt"/>
                        <a:buAutoNum type="arabicPeriod"/>
                        <a:tabLst>
                          <a:tab pos="182563" algn="l"/>
                        </a:tabLst>
                      </a:pPr>
                      <a:r>
                        <a:rPr lang="en-GB" sz="2100" b="1"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Strengthen participatory, transparent and accountable governance</a:t>
                      </a:r>
                      <a:r>
                        <a:rPr lang="en-GB" sz="21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of slums by improving implementation and enforcement of the policy, strategy, legal and institutional framework.</a:t>
                      </a:r>
                      <a:endParaRPr lang="en-US" sz="2100" baseline="0" dirty="0">
                        <a:effectLst/>
                        <a:latin typeface="Calibri" panose="020F0502020204030204" pitchFamily="34" charset="0"/>
                        <a:ea typeface="Calibri" panose="020F0502020204030204" pitchFamily="34" charset="0"/>
                        <a:cs typeface="Arial" panose="020B0604020202020204" pitchFamily="34" charset="0"/>
                      </a:endParaRPr>
                    </a:p>
                    <a:p>
                      <a:pPr marL="342900" lvl="2" indent="-342900" algn="just">
                        <a:lnSpc>
                          <a:spcPct val="100000"/>
                        </a:lnSpc>
                        <a:spcAft>
                          <a:spcPts val="600"/>
                        </a:spcAft>
                        <a:buSzPct val="100000"/>
                        <a:buFont typeface="+mj-lt"/>
                        <a:buAutoNum type="arabicPeriod"/>
                      </a:pPr>
                      <a:r>
                        <a:rPr lang="en-GB" sz="2100" b="1"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Empower people and communities </a:t>
                      </a:r>
                      <a:r>
                        <a:rPr lang="en-GB" sz="21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living in slums</a:t>
                      </a:r>
                      <a:r>
                        <a:rPr lang="en-GB" sz="2100" b="1"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21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to effectively participate in decision making on and implementation of the Smart Slum Upgrading Strategy and ensure that interventions are inclusive and “leave no one behind (</a:t>
                      </a:r>
                      <a:r>
                        <a:rPr lang="en-GB" sz="2100" baseline="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LNOB</a:t>
                      </a:r>
                      <a:r>
                        <a:rPr lang="en-GB" sz="21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2100" baseline="0" dirty="0">
                        <a:effectLst/>
                        <a:latin typeface="Calibri" panose="020F0502020204030204" pitchFamily="34" charset="0"/>
                        <a:ea typeface="Calibri" panose="020F0502020204030204" pitchFamily="34" charset="0"/>
                        <a:cs typeface="Arial" panose="020B0604020202020204" pitchFamily="34" charset="0"/>
                      </a:endParaRPr>
                    </a:p>
                    <a:p>
                      <a:pPr marL="342900" lvl="2" indent="-342900" algn="just">
                        <a:lnSpc>
                          <a:spcPct val="100000"/>
                        </a:lnSpc>
                        <a:spcAft>
                          <a:spcPts val="600"/>
                        </a:spcAft>
                        <a:buSzPct val="100000"/>
                        <a:buFont typeface="+mj-lt"/>
                        <a:buAutoNum type="arabicPeriod"/>
                      </a:pPr>
                      <a:r>
                        <a:rPr lang="en-GB" sz="2100" b="1"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Enhance local economic development (LED)</a:t>
                      </a:r>
                      <a:r>
                        <a:rPr lang="en-GB" sz="21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and livelihoods in slums by harnessing public, private, non-governmental and community resources, and integrate slums into the wider economy.</a:t>
                      </a:r>
                      <a:endParaRPr lang="en-US" sz="2100" baseline="0" dirty="0">
                        <a:effectLst/>
                        <a:latin typeface="Calibri" panose="020F0502020204030204" pitchFamily="34" charset="0"/>
                        <a:ea typeface="Calibri" panose="020F0502020204030204" pitchFamily="34" charset="0"/>
                        <a:cs typeface="Arial" panose="020B0604020202020204" pitchFamily="34" charset="0"/>
                      </a:endParaRPr>
                    </a:p>
                    <a:p>
                      <a:pPr marL="342900" lvl="2" indent="-342900" algn="just">
                        <a:lnSpc>
                          <a:spcPct val="100000"/>
                        </a:lnSpc>
                        <a:spcAft>
                          <a:spcPts val="600"/>
                        </a:spcAft>
                        <a:buSzPct val="100000"/>
                        <a:buFont typeface="+mj-lt"/>
                        <a:buAutoNum type="arabicPeriod"/>
                      </a:pPr>
                      <a:r>
                        <a:rPr lang="en-GB" sz="2100" b="1" spc="-4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Improve the living conditions and quality of life of slum communities </a:t>
                      </a:r>
                      <a:r>
                        <a:rPr lang="en-GB" sz="2100" spc="-4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by increasing tenure security and implementing affordable and participatory incremental upgrading of infrastructure, services and housing.</a:t>
                      </a:r>
                      <a:endParaRPr lang="en-US" sz="2100" spc="-40" baseline="0" dirty="0">
                        <a:effectLst/>
                        <a:latin typeface="Calibri" panose="020F0502020204030204" pitchFamily="34" charset="0"/>
                        <a:ea typeface="Calibri" panose="020F0502020204030204" pitchFamily="34" charset="0"/>
                        <a:cs typeface="Arial" panose="020B0604020202020204" pitchFamily="34" charset="0"/>
                      </a:endParaRPr>
                    </a:p>
                    <a:p>
                      <a:pPr marL="342900" lvl="2" indent="-342900" algn="just">
                        <a:lnSpc>
                          <a:spcPct val="100000"/>
                        </a:lnSpc>
                        <a:spcAft>
                          <a:spcPts val="600"/>
                        </a:spcAft>
                        <a:buSzPct val="100000"/>
                        <a:buFont typeface="+mj-lt"/>
                        <a:buAutoNum type="arabicPeriod"/>
                      </a:pPr>
                      <a:r>
                        <a:rPr lang="en-GB" sz="2100" b="1"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Improve mobility </a:t>
                      </a:r>
                      <a:r>
                        <a:rPr lang="en-GB" sz="21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within and between slums and the wider city, and </a:t>
                      </a:r>
                      <a:r>
                        <a:rPr lang="en-GB" sz="2100" b="1"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improve ICT connectivity</a:t>
                      </a:r>
                      <a:r>
                        <a:rPr lang="en-GB" sz="21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2100" b="1"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access</a:t>
                      </a:r>
                      <a:r>
                        <a:rPr lang="en-GB" sz="21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to link slums communities with local, national and international resources and opportunities.</a:t>
                      </a:r>
                      <a:endParaRPr lang="en-US" sz="2100" baseline="0" dirty="0">
                        <a:effectLst/>
                        <a:latin typeface="Calibri" panose="020F0502020204030204" pitchFamily="34" charset="0"/>
                        <a:ea typeface="Calibri" panose="020F0502020204030204" pitchFamily="34" charset="0"/>
                        <a:cs typeface="Arial" panose="020B0604020202020204" pitchFamily="34" charset="0"/>
                      </a:endParaRPr>
                    </a:p>
                    <a:p>
                      <a:pPr marL="342900" lvl="2" indent="-342900" algn="just">
                        <a:lnSpc>
                          <a:spcPct val="100000"/>
                        </a:lnSpc>
                        <a:spcAft>
                          <a:spcPts val="300"/>
                        </a:spcAft>
                        <a:buSzPct val="100000"/>
                        <a:buFont typeface="+mj-lt"/>
                        <a:buAutoNum type="arabicPeriod"/>
                      </a:pPr>
                      <a:r>
                        <a:rPr lang="en-GB" sz="2100" b="1"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Ensure sustainable environmental management and development </a:t>
                      </a:r>
                      <a:r>
                        <a:rPr lang="en-GB" sz="21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of upgraded slums</a:t>
                      </a:r>
                      <a:r>
                        <a:rPr lang="en-GB" sz="2100" b="1"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21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reduce vulnerability to climate change effects and natural disasters.</a:t>
                      </a:r>
                      <a:endParaRPr lang="en-US" sz="2100" baseline="0" dirty="0">
                        <a:effectLst/>
                        <a:latin typeface="Calibri" panose="020F0502020204030204" pitchFamily="34" charset="0"/>
                        <a:ea typeface="Calibri" panose="020F0502020204030204" pitchFamily="34" charset="0"/>
                        <a:cs typeface="Arial" panose="020B0604020202020204" pitchFamily="34" charset="0"/>
                      </a:endParaRPr>
                    </a:p>
                  </a:txBody>
                  <a:tcPr marL="108000" marR="108000" marT="108000" marB="108000">
                    <a:lnL>
                      <a:noFill/>
                    </a:lnL>
                    <a:lnR>
                      <a:noFill/>
                    </a:lnR>
                    <a:lnT>
                      <a:noFill/>
                    </a:lnT>
                    <a:lnB>
                      <a:noFill/>
                    </a:lnB>
                    <a:solidFill>
                      <a:srgbClr val="B4C6E7"/>
                    </a:solidFill>
                  </a:tcPr>
                </a:tc>
                <a:extLst>
                  <a:ext uri="{0D108BD9-81ED-4DB2-BD59-A6C34878D82A}">
                    <a16:rowId xmlns:a16="http://schemas.microsoft.com/office/drawing/2014/main" val="982434410"/>
                  </a:ext>
                </a:extLst>
              </a:tr>
            </a:tbl>
          </a:graphicData>
        </a:graphic>
      </p:graphicFrame>
    </p:spTree>
    <p:extLst>
      <p:ext uri="{BB962C8B-B14F-4D97-AF65-F5344CB8AC3E}">
        <p14:creationId xmlns:p14="http://schemas.microsoft.com/office/powerpoint/2010/main" val="2083499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E7AE7EC-06C0-432F-EBCD-7BF69528045A}"/>
              </a:ext>
            </a:extLst>
          </p:cNvPr>
          <p:cNvGraphicFramePr>
            <a:graphicFrameLocks noGrp="1"/>
          </p:cNvGraphicFramePr>
          <p:nvPr>
            <p:extLst>
              <p:ext uri="{D42A27DB-BD31-4B8C-83A1-F6EECF244321}">
                <p14:modId xmlns:p14="http://schemas.microsoft.com/office/powerpoint/2010/main" val="716206620"/>
              </p:ext>
            </p:extLst>
          </p:nvPr>
        </p:nvGraphicFramePr>
        <p:xfrm>
          <a:off x="3129280" y="9635809"/>
          <a:ext cx="5933440" cy="2413826"/>
        </p:xfrm>
        <a:graphic>
          <a:graphicData uri="http://schemas.openxmlformats.org/drawingml/2006/table">
            <a:tbl>
              <a:tblPr firstRow="1" firstCol="1" bandRow="1"/>
              <a:tblGrid>
                <a:gridCol w="5933440">
                  <a:extLst>
                    <a:ext uri="{9D8B030D-6E8A-4147-A177-3AD203B41FA5}">
                      <a16:colId xmlns:a16="http://schemas.microsoft.com/office/drawing/2014/main" val="3826628402"/>
                    </a:ext>
                  </a:extLst>
                </a:gridCol>
              </a:tblGrid>
              <a:tr h="0">
                <a:tc>
                  <a:txBody>
                    <a:bodyPr/>
                    <a:lstStyle/>
                    <a:p>
                      <a:pPr algn="just">
                        <a:lnSpc>
                          <a:spcPct val="102000"/>
                        </a:lnSpc>
                        <a:spcAft>
                          <a:spcPts val="300"/>
                        </a:spcAft>
                      </a:pPr>
                      <a:r>
                        <a:rPr lang="en-GB"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Strategy Principles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2000"/>
                        </a:lnSpc>
                        <a:spcAft>
                          <a:spcPts val="600"/>
                        </a:spcAft>
                        <a:buFont typeface="+mj-lt"/>
                        <a:buAutoNum type="arabicPeriod"/>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Participation</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All key stakeholders should be enabled to participate in decision making on, and implementation of the Smart Slum Upgrading Strategy and interventions.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2000"/>
                        </a:lnSpc>
                        <a:spcAft>
                          <a:spcPts val="300"/>
                        </a:spcAft>
                        <a:buFont typeface="+mj-lt"/>
                        <a:buAutoNum type="arabicPeriod"/>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Equity</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implementation of the Smart Slum Upgrading Strategy and interventions should achieve equitable outcomes for all slum dwellers and communities.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2000"/>
                        </a:lnSpc>
                        <a:spcAft>
                          <a:spcPts val="300"/>
                        </a:spcAft>
                        <a:buFont typeface="+mj-lt"/>
                        <a:buAutoNum type="arabicPeriod"/>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Affordability</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Smart slum upgrading interventions and related elements of the housing supply chain (land, infrastructure, building materials, housing finance) should be affordable to slum communities.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2000"/>
                        </a:lnSpc>
                        <a:spcAft>
                          <a:spcPts val="300"/>
                        </a:spcAft>
                        <a:buFont typeface="+mj-lt"/>
                        <a:buAutoNum type="arabicPeriod"/>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Localization</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Smart slum upgrading initiatives should optimize local content and be locally appropriate, acceptable (socio-culturally sensitive) and adaptable, and promote local ownership.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2000"/>
                        </a:lnSpc>
                        <a:spcAft>
                          <a:spcPts val="300"/>
                        </a:spcAft>
                        <a:buFont typeface="+mj-lt"/>
                        <a:buAutoNum type="arabicPeriod"/>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Cooperation</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Smart Slum Upgrading Strategy should facilitate the engagement of and coordinated, collaborative working between all key stakeholders at all levels and stages.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53975" marB="53975">
                    <a:lnL>
                      <a:noFill/>
                    </a:lnL>
                    <a:lnR>
                      <a:noFill/>
                    </a:lnR>
                    <a:lnT>
                      <a:noFill/>
                    </a:lnT>
                    <a:lnB>
                      <a:noFill/>
                    </a:lnB>
                    <a:solidFill>
                      <a:srgbClr val="D9D9D9"/>
                    </a:solidFill>
                  </a:tcPr>
                </a:tc>
                <a:extLst>
                  <a:ext uri="{0D108BD9-81ED-4DB2-BD59-A6C34878D82A}">
                    <a16:rowId xmlns:a16="http://schemas.microsoft.com/office/drawing/2014/main" val="2155577728"/>
                  </a:ext>
                </a:extLst>
              </a:tr>
            </a:tbl>
          </a:graphicData>
        </a:graphic>
      </p:graphicFrame>
      <p:graphicFrame>
        <p:nvGraphicFramePr>
          <p:cNvPr id="3" name="Table 2">
            <a:extLst>
              <a:ext uri="{FF2B5EF4-FFF2-40B4-BE49-F238E27FC236}">
                <a16:creationId xmlns:a16="http://schemas.microsoft.com/office/drawing/2014/main" id="{D7FFD742-5E6F-D81B-DD5C-C3110769929A}"/>
              </a:ext>
            </a:extLst>
          </p:cNvPr>
          <p:cNvGraphicFramePr>
            <a:graphicFrameLocks noGrp="1"/>
          </p:cNvGraphicFramePr>
          <p:nvPr>
            <p:extLst>
              <p:ext uri="{D42A27DB-BD31-4B8C-83A1-F6EECF244321}">
                <p14:modId xmlns:p14="http://schemas.microsoft.com/office/powerpoint/2010/main" val="3733098334"/>
              </p:ext>
            </p:extLst>
          </p:nvPr>
        </p:nvGraphicFramePr>
        <p:xfrm>
          <a:off x="655854" y="566061"/>
          <a:ext cx="10880291" cy="5725877"/>
        </p:xfrm>
        <a:graphic>
          <a:graphicData uri="http://schemas.openxmlformats.org/drawingml/2006/table">
            <a:tbl>
              <a:tblPr firstRow="1" firstCol="1" bandRow="1"/>
              <a:tblGrid>
                <a:gridCol w="10880291">
                  <a:extLst>
                    <a:ext uri="{9D8B030D-6E8A-4147-A177-3AD203B41FA5}">
                      <a16:colId xmlns:a16="http://schemas.microsoft.com/office/drawing/2014/main" val="3580956812"/>
                    </a:ext>
                  </a:extLst>
                </a:gridCol>
              </a:tblGrid>
              <a:tr h="0">
                <a:tc>
                  <a:txBody>
                    <a:bodyPr/>
                    <a:lstStyle/>
                    <a:p>
                      <a:pPr algn="ctr">
                        <a:lnSpc>
                          <a:spcPct val="102000"/>
                        </a:lnSpc>
                        <a:spcAft>
                          <a:spcPts val="1800"/>
                        </a:spcAft>
                      </a:pPr>
                      <a:r>
                        <a:rPr lang="en-GB"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Strategy Principles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2000"/>
                        </a:lnSpc>
                        <a:spcAft>
                          <a:spcPts val="1200"/>
                        </a:spcAft>
                        <a:buFont typeface="+mj-lt"/>
                        <a:buAutoNum type="arabicPeriod"/>
                      </a:pPr>
                      <a:r>
                        <a:rPr lang="en-GB" sz="22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Participation</a:t>
                      </a:r>
                      <a:r>
                        <a:rPr lang="en-GB" sz="2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All key stakeholders should be enabled to participate in decision making on, and implementation of the Smart Slum Upgrading Strategy and interventions.</a:t>
                      </a:r>
                      <a:endParaRPr lang="en-US" sz="2200" baseline="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2000"/>
                        </a:lnSpc>
                        <a:spcAft>
                          <a:spcPts val="1200"/>
                        </a:spcAft>
                        <a:buFont typeface="+mj-lt"/>
                        <a:buAutoNum type="arabicPeriod"/>
                      </a:pPr>
                      <a:r>
                        <a:rPr lang="en-GB" sz="22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Equity</a:t>
                      </a:r>
                      <a:r>
                        <a:rPr lang="en-GB" sz="2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implementation of the Smart Slum Upgrading Strategy and interventions should achieve equitable outcomes for all slum dwellers and communities.</a:t>
                      </a:r>
                      <a:endParaRPr lang="en-US" sz="2200" baseline="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2000"/>
                        </a:lnSpc>
                        <a:spcAft>
                          <a:spcPts val="1200"/>
                        </a:spcAft>
                        <a:buFont typeface="+mj-lt"/>
                        <a:buAutoNum type="arabicPeriod"/>
                      </a:pPr>
                      <a:r>
                        <a:rPr lang="en-GB" sz="22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Affordability</a:t>
                      </a:r>
                      <a:r>
                        <a:rPr lang="en-GB" sz="2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Smart slum upgrading interventions and related elements of the housing supply chain (land, infrastructure, building materials, housing finance) should be affordable to slum communities.</a:t>
                      </a:r>
                      <a:endParaRPr lang="en-US" sz="2200" baseline="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2000"/>
                        </a:lnSpc>
                        <a:spcAft>
                          <a:spcPts val="1200"/>
                        </a:spcAft>
                        <a:buFont typeface="+mj-lt"/>
                        <a:buAutoNum type="arabicPeriod"/>
                      </a:pPr>
                      <a:r>
                        <a:rPr lang="en-GB" sz="22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Localization</a:t>
                      </a:r>
                      <a:r>
                        <a:rPr lang="en-GB" sz="2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Smart slum upgrading initiatives should optimize local content and be locally appropriate, acceptable (socio-culturally sensitive) and adaptable, and promote local ownership.</a:t>
                      </a:r>
                      <a:endParaRPr lang="en-US" sz="2200" baseline="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2000"/>
                        </a:lnSpc>
                        <a:spcAft>
                          <a:spcPts val="300"/>
                        </a:spcAft>
                        <a:buFont typeface="+mj-lt"/>
                        <a:buAutoNum type="arabicPeriod"/>
                      </a:pPr>
                      <a:r>
                        <a:rPr lang="en-GB" sz="22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Cooperation</a:t>
                      </a:r>
                      <a:r>
                        <a:rPr lang="en-GB" sz="2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Smart Slum Upgrading Strategy should facilitate the engagement of and coordinated, collaborative working between all key stakeholders at all levels and stages.</a:t>
                      </a:r>
                      <a:endParaRPr lang="en-US" sz="2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80000" marR="180000" marT="180000" marB="180000">
                    <a:lnL>
                      <a:noFill/>
                    </a:lnL>
                    <a:lnR>
                      <a:noFill/>
                    </a:lnR>
                    <a:lnT>
                      <a:noFill/>
                    </a:lnT>
                    <a:lnB>
                      <a:noFill/>
                    </a:lnB>
                    <a:solidFill>
                      <a:srgbClr val="D9D9D9"/>
                    </a:solidFill>
                  </a:tcPr>
                </a:tc>
                <a:extLst>
                  <a:ext uri="{0D108BD9-81ED-4DB2-BD59-A6C34878D82A}">
                    <a16:rowId xmlns:a16="http://schemas.microsoft.com/office/drawing/2014/main" val="3179633012"/>
                  </a:ext>
                </a:extLst>
              </a:tr>
            </a:tbl>
          </a:graphicData>
        </a:graphic>
      </p:graphicFrame>
    </p:spTree>
    <p:extLst>
      <p:ext uri="{BB962C8B-B14F-4D97-AF65-F5344CB8AC3E}">
        <p14:creationId xmlns:p14="http://schemas.microsoft.com/office/powerpoint/2010/main" val="1367184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6D1BC6-5729-EB56-B5E9-9D662B3078B0}"/>
              </a:ext>
            </a:extLst>
          </p:cNvPr>
          <p:cNvSpPr txBox="1"/>
          <p:nvPr/>
        </p:nvSpPr>
        <p:spPr>
          <a:xfrm>
            <a:off x="649705" y="534618"/>
            <a:ext cx="10892589" cy="5788764"/>
          </a:xfrm>
          <a:prstGeom prst="rect">
            <a:avLst/>
          </a:prstGeom>
          <a:noFill/>
        </p:spPr>
        <p:txBody>
          <a:bodyPr wrap="square">
            <a:spAutoFit/>
          </a:bodyPr>
          <a:lstStyle/>
          <a:p>
            <a:pPr algn="ctr">
              <a:spcAft>
                <a:spcPts val="1800"/>
              </a:spcAft>
            </a:pPr>
            <a:r>
              <a:rPr lang="en-GB" sz="28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Strategy Enablers</a:t>
            </a:r>
          </a:p>
          <a:p>
            <a:pPr algn="just">
              <a:spcAft>
                <a:spcPts val="800"/>
              </a:spcAft>
            </a:pPr>
            <a:r>
              <a:rPr lang="en-GB" sz="2000" b="1" dirty="0">
                <a:effectLst/>
                <a:ea typeface="Times New Roman" panose="02020603050405020304" pitchFamily="18" charset="0"/>
                <a:cs typeface="Arial" panose="020B0604020202020204" pitchFamily="34" charset="0"/>
              </a:rPr>
              <a:t>Political will and support</a:t>
            </a:r>
            <a:r>
              <a:rPr lang="en-GB" sz="2000" dirty="0">
                <a:effectLst/>
                <a:ea typeface="Times New Roman" panose="02020603050405020304" pitchFamily="18" charset="0"/>
                <a:cs typeface="Arial" panose="020B0604020202020204" pitchFamily="34" charset="0"/>
              </a:rPr>
              <a:t>: The 2021-2025 Manifesto of the National Resistance Movement (NRM) elaborates measures to address the dual challenge of slums and affordable housing  in line with the objectives of the  Smart Slum Upgrading and Prevention Strategy .</a:t>
            </a:r>
          </a:p>
          <a:p>
            <a:pPr algn="just">
              <a:spcAft>
                <a:spcPts val="800"/>
              </a:spcAft>
            </a:pPr>
            <a:r>
              <a:rPr lang="en-GB" sz="2000" b="1" dirty="0">
                <a:effectLst/>
                <a:ea typeface="Times New Roman" panose="02020603050405020304" pitchFamily="18" charset="0"/>
                <a:cs typeface="Arial" panose="020B0604020202020204" pitchFamily="34" charset="0"/>
              </a:rPr>
              <a:t>Policy, strategy and legal framework</a:t>
            </a:r>
            <a:r>
              <a:rPr lang="en-GB" sz="2000" dirty="0">
                <a:effectLst/>
                <a:ea typeface="Times New Roman" panose="02020603050405020304" pitchFamily="18" charset="0"/>
                <a:cs typeface="Arial" panose="020B0604020202020204" pitchFamily="34" charset="0"/>
              </a:rPr>
              <a:t>: Uganda has an enabling policy, strategy and legal framework that can facilitate and support the implementation of the Strategy. </a:t>
            </a:r>
          </a:p>
          <a:p>
            <a:pPr algn="just">
              <a:spcAft>
                <a:spcPts val="800"/>
              </a:spcAft>
            </a:pPr>
            <a:r>
              <a:rPr lang="en-GB" sz="2000" b="1" dirty="0">
                <a:effectLst/>
                <a:ea typeface="Times New Roman" panose="02020603050405020304" pitchFamily="18" charset="0"/>
                <a:cs typeface="Arial" panose="020B0604020202020204" pitchFamily="34" charset="0"/>
              </a:rPr>
              <a:t>Institutional framework</a:t>
            </a:r>
            <a:r>
              <a:rPr lang="en-GB" sz="2000" dirty="0">
                <a:effectLst/>
                <a:ea typeface="Times New Roman" panose="02020603050405020304" pitchFamily="18" charset="0"/>
                <a:cs typeface="Arial" panose="020B0604020202020204" pitchFamily="34" charset="0"/>
              </a:rPr>
              <a:t>: </a:t>
            </a:r>
            <a:r>
              <a:rPr lang="en-GB" sz="2000" dirty="0">
                <a:cs typeface="Arial" panose="020B0604020202020204" pitchFamily="34" charset="0"/>
              </a:rPr>
              <a:t>The Local Government Act, Cap. 243 provides for the decentralisation and devolution of functions, powers and services at all levels of local governments to ensure good governance and democratic participation in decision making, thereby providing for a decentralized institutional framework conducive to implementing the Smart Slum Upgrading Strategy. There are also several ministries, departments and agencies (MDAs) with mandates related to slum upgrading.</a:t>
            </a:r>
          </a:p>
          <a:p>
            <a:pPr algn="just">
              <a:spcAft>
                <a:spcPts val="800"/>
              </a:spcAft>
            </a:pPr>
            <a:r>
              <a:rPr lang="en-GB" sz="2000" b="1" dirty="0">
                <a:effectLst/>
                <a:ea typeface="Times New Roman" panose="02020603050405020304" pitchFamily="18" charset="0"/>
                <a:cs typeface="Arial" panose="020B0604020202020204" pitchFamily="34" charset="0"/>
              </a:rPr>
              <a:t>Development Plans</a:t>
            </a:r>
            <a:r>
              <a:rPr lang="en-GB" sz="2000" dirty="0">
                <a:effectLst/>
                <a:ea typeface="Times New Roman" panose="02020603050405020304" pitchFamily="18" charset="0"/>
                <a:cs typeface="Arial" panose="020B0604020202020204" pitchFamily="34" charset="0"/>
              </a:rPr>
              <a:t>: The goal of the Third National Development Plan (NDP III) presents an overarching framework at the national level within which to implement the Smart Slum Upgrading Strategy.</a:t>
            </a:r>
          </a:p>
          <a:p>
            <a:pPr algn="just">
              <a:lnSpc>
                <a:spcPct val="102000"/>
              </a:lnSpc>
              <a:spcAft>
                <a:spcPts val="800"/>
              </a:spcAft>
            </a:pPr>
            <a:r>
              <a:rPr lang="en-GB" sz="2000" dirty="0">
                <a:effectLst/>
                <a:ea typeface="Times New Roman" panose="02020603050405020304" pitchFamily="18" charset="0"/>
                <a:cs typeface="Arial" panose="020B0604020202020204" pitchFamily="34" charset="0"/>
              </a:rPr>
              <a:t>The </a:t>
            </a:r>
            <a:r>
              <a:rPr lang="en-GB" sz="2000" i="1" dirty="0">
                <a:effectLst/>
                <a:ea typeface="Times New Roman" panose="02020603050405020304" pitchFamily="18" charset="0"/>
                <a:cs typeface="Arial" panose="020B0604020202020204" pitchFamily="34" charset="0"/>
              </a:rPr>
              <a:t>National Physical Development Plan (NPDP)</a:t>
            </a:r>
            <a:r>
              <a:rPr lang="en-GB" sz="2000" dirty="0">
                <a:effectLst/>
                <a:ea typeface="Times New Roman" panose="02020603050405020304" pitchFamily="18" charset="0"/>
                <a:cs typeface="Arial" panose="020B0604020202020204" pitchFamily="34" charset="0"/>
              </a:rPr>
              <a:t> and city and municipal physical development plans (PDPs) will also be critical enablers, as will be the Ministry of Lands, Housing and Urban Development (MLHUD) sector plans.</a:t>
            </a:r>
          </a:p>
        </p:txBody>
      </p:sp>
    </p:spTree>
    <p:extLst>
      <p:ext uri="{BB962C8B-B14F-4D97-AF65-F5344CB8AC3E}">
        <p14:creationId xmlns:p14="http://schemas.microsoft.com/office/powerpoint/2010/main" val="160828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11ED0E-0B46-635E-3F03-771EFB18FFD5}"/>
              </a:ext>
            </a:extLst>
          </p:cNvPr>
          <p:cNvSpPr txBox="1"/>
          <p:nvPr/>
        </p:nvSpPr>
        <p:spPr>
          <a:xfrm>
            <a:off x="529390" y="233109"/>
            <a:ext cx="11133220" cy="3666132"/>
          </a:xfrm>
          <a:prstGeom prst="rect">
            <a:avLst/>
          </a:prstGeom>
          <a:noFill/>
        </p:spPr>
        <p:txBody>
          <a:bodyPr wrap="square">
            <a:spAutoFit/>
          </a:bodyPr>
          <a:lstStyle/>
          <a:p>
            <a:pPr algn="ctr">
              <a:spcAft>
                <a:spcPts val="1200"/>
              </a:spcAft>
            </a:pPr>
            <a:r>
              <a:rPr lang="en-GB" sz="26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Strategy Enablers</a:t>
            </a:r>
          </a:p>
          <a:p>
            <a:pPr algn="just">
              <a:lnSpc>
                <a:spcPct val="102000"/>
              </a:lnSpc>
              <a:spcAft>
                <a:spcPts val="800"/>
              </a:spcAft>
            </a:pPr>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Financing mechanisms:</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Uganda’s large infrastructure investment needs have led to a focus on non‐traditional financing mechanisms (e.g. a public‐private infrastructure fund), facilitated in large part by </a:t>
            </a:r>
            <a:r>
              <a:rPr lang="en-GB" sz="2000" i="1" dirty="0">
                <a:effectLst/>
                <a:latin typeface="Calibri" panose="020F0502020204030204" pitchFamily="34" charset="0"/>
                <a:ea typeface="Times New Roman" panose="02020603050405020304" pitchFamily="18" charset="0"/>
                <a:cs typeface="Times New Roman" panose="02020603050405020304" pitchFamily="18" charset="0"/>
              </a:rPr>
              <a:t>The Public Private Partnership Act, 2015</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The Transforming the Settlements of the Urban Poor in Uganda (TSUPU) programme also established a number of innovative financing mechanisms.</a:t>
            </a:r>
          </a:p>
          <a:p>
            <a:pPr algn="just">
              <a:lnSpc>
                <a:spcPct val="102000"/>
              </a:lnSpc>
              <a:spcAft>
                <a:spcPts val="800"/>
              </a:spcAft>
            </a:pPr>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Multistakeholder collaboration</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The Uganda National Urban Forum (UNUF), the City Development Forums (CDFs) and Municipal Development Forums (MDFs) established under the TSUPU Programme will provide platforms for efficient, effective and sustainable stakeholder collaboration. </a:t>
            </a:r>
          </a:p>
          <a:p>
            <a:pPr algn="just">
              <a:lnSpc>
                <a:spcPct val="102000"/>
              </a:lnSpc>
              <a:spcAft>
                <a:spcPts val="800"/>
              </a:spcAft>
            </a:pPr>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The</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Demographic Dividend</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will be harnessed by turning the young population living and working in slums into a healthy, competitive, innovative and productive human capital base</a:t>
            </a:r>
            <a:endParaRPr lang="en-US" sz="2000" dirty="0"/>
          </a:p>
        </p:txBody>
      </p:sp>
    </p:spTree>
    <p:extLst>
      <p:ext uri="{BB962C8B-B14F-4D97-AF65-F5344CB8AC3E}">
        <p14:creationId xmlns:p14="http://schemas.microsoft.com/office/powerpoint/2010/main" val="1069048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B3FCB1-131E-FC95-4EA1-5189A0980B98}"/>
              </a:ext>
            </a:extLst>
          </p:cNvPr>
          <p:cNvGraphicFramePr>
            <a:graphicFrameLocks noGrp="1"/>
          </p:cNvGraphicFramePr>
          <p:nvPr>
            <p:extLst>
              <p:ext uri="{D42A27DB-BD31-4B8C-83A1-F6EECF244321}">
                <p14:modId xmlns:p14="http://schemas.microsoft.com/office/powerpoint/2010/main" val="4255547419"/>
              </p:ext>
            </p:extLst>
          </p:nvPr>
        </p:nvGraphicFramePr>
        <p:xfrm>
          <a:off x="653155" y="906475"/>
          <a:ext cx="10993688" cy="5761254"/>
        </p:xfrm>
        <a:graphic>
          <a:graphicData uri="http://schemas.openxmlformats.org/drawingml/2006/table">
            <a:tbl>
              <a:tblPr firstRow="1" firstCol="1" bandRow="1"/>
              <a:tblGrid>
                <a:gridCol w="1260000">
                  <a:extLst>
                    <a:ext uri="{9D8B030D-6E8A-4147-A177-3AD203B41FA5}">
                      <a16:colId xmlns:a16="http://schemas.microsoft.com/office/drawing/2014/main" val="2355758330"/>
                    </a:ext>
                  </a:extLst>
                </a:gridCol>
                <a:gridCol w="9733688">
                  <a:extLst>
                    <a:ext uri="{9D8B030D-6E8A-4147-A177-3AD203B41FA5}">
                      <a16:colId xmlns:a16="http://schemas.microsoft.com/office/drawing/2014/main" val="3718528114"/>
                    </a:ext>
                  </a:extLst>
                </a:gridCol>
              </a:tblGrid>
              <a:tr h="664586">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888" marR="28888"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1: Smart Governance (Participation)</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58997"/>
                  </a:ext>
                </a:extLst>
              </a:tr>
              <a:tr h="618126">
                <a:tc>
                  <a:txBody>
                    <a:bodyPr/>
                    <a:lstStyle/>
                    <a:p>
                      <a:pPr algn="just">
                        <a:lnSpc>
                          <a:spcPct val="100000"/>
                        </a:lnSpc>
                        <a:spcAft>
                          <a:spcPts val="0"/>
                        </a:spcAft>
                      </a:pPr>
                      <a:r>
                        <a:rPr lang="en-GB" sz="1900" b="1" baseline="0" dirty="0">
                          <a:effectLst/>
                          <a:latin typeface="Calibri" panose="020F0502020204030204" pitchFamily="34" charset="0"/>
                          <a:ea typeface="Times New Roman" panose="02020603050405020304" pitchFamily="18" charset="0"/>
                          <a:cs typeface="Times New Roman" panose="02020603050405020304" pitchFamily="18" charset="0"/>
                        </a:rPr>
                        <a:t>Objective:</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900" b="1" baseline="0" dirty="0">
                          <a:effectLst/>
                          <a:latin typeface="Calibri" panose="020F0502020204030204" pitchFamily="34" charset="0"/>
                          <a:ea typeface="Times New Roman" panose="02020603050405020304" pitchFamily="18" charset="0"/>
                          <a:cs typeface="Times New Roman" panose="02020603050405020304" pitchFamily="18" charset="0"/>
                        </a:rPr>
                        <a:t>Strengthen participatory, transparent and accountable governance</a:t>
                      </a:r>
                      <a:r>
                        <a:rPr lang="en-GB" sz="1900" baseline="0" dirty="0">
                          <a:effectLst/>
                          <a:latin typeface="Calibri" panose="020F0502020204030204" pitchFamily="34" charset="0"/>
                          <a:ea typeface="Times New Roman" panose="02020603050405020304" pitchFamily="18" charset="0"/>
                          <a:cs typeface="Times New Roman" panose="02020603050405020304" pitchFamily="18" charset="0"/>
                        </a:rPr>
                        <a:t> of slums by improving implementation and enforcement of the policy, strategy, legal and institutional framework.</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836878"/>
                  </a:ext>
                </a:extLst>
              </a:tr>
              <a:tr h="618126">
                <a:tc>
                  <a:txBody>
                    <a:bodyPr/>
                    <a:lstStyle/>
                    <a:p>
                      <a:pPr algn="just">
                        <a:lnSpc>
                          <a:spcPct val="100000"/>
                        </a:lnSpc>
                        <a:spcAft>
                          <a:spcPts val="0"/>
                        </a:spcAft>
                      </a:pPr>
                      <a:r>
                        <a:rPr lang="en-GB" sz="1900" b="1" baseline="0" dirty="0">
                          <a:effectLst/>
                          <a:latin typeface="Calibri" panose="020F0502020204030204" pitchFamily="34" charset="0"/>
                          <a:ea typeface="Times New Roman" panose="02020603050405020304" pitchFamily="18" charset="0"/>
                          <a:cs typeface="Times New Roman" panose="02020603050405020304" pitchFamily="18" charset="0"/>
                        </a:rPr>
                        <a:t>Rationale:</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900" baseline="0" dirty="0">
                          <a:effectLst/>
                          <a:latin typeface="Calibri" panose="020F0502020204030204" pitchFamily="34" charset="0"/>
                          <a:ea typeface="Times New Roman" panose="02020603050405020304" pitchFamily="18" charset="0"/>
                          <a:cs typeface="Times New Roman" panose="02020603050405020304" pitchFamily="18" charset="0"/>
                        </a:rPr>
                        <a:t>Involving slum communities in decision making and implementation of upgrading interventions that affect them will enhance ownership and sustainability of smart upgrading interventions.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143312"/>
                  </a:ext>
                </a:extLst>
              </a:tr>
              <a:tr h="3822876">
                <a:tc gridSpan="2">
                  <a:txBody>
                    <a:bodyPr/>
                    <a:lstStyle/>
                    <a:p>
                      <a:pPr marL="288000" indent="-216000" algn="just">
                        <a:lnSpc>
                          <a:spcPct val="102000"/>
                        </a:lnSpc>
                        <a:spcAft>
                          <a:spcPts val="0"/>
                        </a:spcAft>
                      </a:pPr>
                      <a:r>
                        <a:rPr lang="en-GB" sz="1800" b="1" baseline="0" dirty="0">
                          <a:effectLst/>
                          <a:latin typeface="Calibri" panose="020F0502020204030204" pitchFamily="34" charset="0"/>
                          <a:ea typeface="Times New Roman" panose="02020603050405020304" pitchFamily="18" charset="0"/>
                          <a:cs typeface="Times New Roman" panose="02020603050405020304" pitchFamily="18" charset="0"/>
                        </a:rPr>
                        <a:t>Actions:</a:t>
                      </a:r>
                      <a:endParaRPr lang="en-US"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288000" lvl="0" indent="-216000" algn="l">
                        <a:lnSpc>
                          <a:spcPct val="100000"/>
                        </a:lnSpc>
                        <a:spcAft>
                          <a:spcPts val="2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Leverage the political will to address the slum and affordable housing challenge expressed in the NRM Manifesto 2021-2025 through proactive targeted advocacy.</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a:lnSpc>
                          <a:spcPct val="100000"/>
                        </a:lnSpc>
                        <a:spcAft>
                          <a:spcPts val="2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Develop and implement, transparent and accountable urban governance by promoting e-Government and e-participation to reach a wider population.</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a:lnSpc>
                          <a:spcPct val="100000"/>
                        </a:lnSpc>
                        <a:spcAft>
                          <a:spcPts val="2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Optimize, strengthen and mainstream an enabling policy, strategy and legal framework for slum upgrading and new affordable housing development through multistakeholder engagement processes.</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a:lnSpc>
                          <a:spcPct val="100000"/>
                        </a:lnSpc>
                        <a:spcAft>
                          <a:spcPts val="2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Develop the capacity of, and enable the involvement of all key stakeholders in slum upgrading and affordable housing — including slum communities —in planning, decision making and budgeting through participatory approaches, using existing and new ICT systems where appropriate.</a:t>
                      </a:r>
                    </a:p>
                    <a:p>
                      <a:pPr marL="288000" lvl="0" indent="-216000" algn="l">
                        <a:lnSpc>
                          <a:spcPct val="1000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Create a collaborative institutional ecosystem to synergize and leverage expertise, experience and resources of stakeholders, including slum communities.</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8888" marR="28888"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6970716"/>
                  </a:ext>
                </a:extLst>
              </a:tr>
            </a:tbl>
          </a:graphicData>
        </a:graphic>
      </p:graphicFrame>
      <p:pic>
        <p:nvPicPr>
          <p:cNvPr id="2049" name="Picture 78">
            <a:extLst>
              <a:ext uri="{FF2B5EF4-FFF2-40B4-BE49-F238E27FC236}">
                <a16:creationId xmlns:a16="http://schemas.microsoft.com/office/drawing/2014/main" id="{C4F27CB9-9F28-3589-1F9D-D76598B3EC2C}"/>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113" y="901672"/>
            <a:ext cx="1260000" cy="68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5950F5C-460B-755D-98C8-30D0345CAFBC}"/>
              </a:ext>
            </a:extLst>
          </p:cNvPr>
          <p:cNvSpPr>
            <a:spLocks noChangeArrowheads="1"/>
          </p:cNvSpPr>
          <p:nvPr/>
        </p:nvSpPr>
        <p:spPr bwMode="auto">
          <a:xfrm>
            <a:off x="3725863"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E61C4061-C30D-D75E-7700-8CB03DB83E3F}"/>
              </a:ext>
            </a:extLst>
          </p:cNvPr>
          <p:cNvSpPr txBox="1"/>
          <p:nvPr/>
        </p:nvSpPr>
        <p:spPr>
          <a:xfrm>
            <a:off x="435536" y="240152"/>
            <a:ext cx="11320927" cy="523220"/>
          </a:xfrm>
          <a:prstGeom prst="rect">
            <a:avLst/>
          </a:prstGeom>
          <a:noFill/>
        </p:spPr>
        <p:txBody>
          <a:bodyPr wrap="square">
            <a:spAutoFit/>
          </a:bodyPr>
          <a:lstStyle/>
          <a:p>
            <a:pPr algn="ctr"/>
            <a:r>
              <a:rPr lang="en-US" sz="2800" b="1" dirty="0">
                <a:solidFill>
                  <a:srgbClr val="000066"/>
                </a:solidFill>
                <a:effectLst/>
                <a:latin typeface="Arial Black" panose="020B0A04020102020204" pitchFamily="34" charset="0"/>
                <a:ea typeface="Times New Roman" panose="02020603050405020304" pitchFamily="18" charset="0"/>
                <a:cs typeface="Times New Roman" panose="02020603050405020304" pitchFamily="18" charset="0"/>
              </a:rPr>
              <a:t>Smart Slum Upgrading  and Prevention Strategy Actions </a:t>
            </a:r>
            <a:endParaRPr lang="en-US" sz="2800" b="1" dirty="0">
              <a:solidFill>
                <a:srgbClr val="000066"/>
              </a:solidFill>
              <a:latin typeface="Arial Black" panose="020B0A04020102020204" pitchFamily="34" charset="0"/>
            </a:endParaRPr>
          </a:p>
        </p:txBody>
      </p:sp>
    </p:spTree>
    <p:extLst>
      <p:ext uri="{BB962C8B-B14F-4D97-AF65-F5344CB8AC3E}">
        <p14:creationId xmlns:p14="http://schemas.microsoft.com/office/powerpoint/2010/main" val="1646141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B3FCB1-131E-FC95-4EA1-5189A0980B98}"/>
              </a:ext>
            </a:extLst>
          </p:cNvPr>
          <p:cNvGraphicFramePr>
            <a:graphicFrameLocks noGrp="1"/>
          </p:cNvGraphicFramePr>
          <p:nvPr>
            <p:extLst>
              <p:ext uri="{D42A27DB-BD31-4B8C-83A1-F6EECF244321}">
                <p14:modId xmlns:p14="http://schemas.microsoft.com/office/powerpoint/2010/main" val="1413961365"/>
              </p:ext>
            </p:extLst>
          </p:nvPr>
        </p:nvGraphicFramePr>
        <p:xfrm>
          <a:off x="678672" y="682626"/>
          <a:ext cx="10834150" cy="4428000"/>
        </p:xfrm>
        <a:graphic>
          <a:graphicData uri="http://schemas.openxmlformats.org/drawingml/2006/table">
            <a:tbl>
              <a:tblPr firstRow="1" firstCol="1" bandRow="1"/>
              <a:tblGrid>
                <a:gridCol w="1224000">
                  <a:extLst>
                    <a:ext uri="{9D8B030D-6E8A-4147-A177-3AD203B41FA5}">
                      <a16:colId xmlns:a16="http://schemas.microsoft.com/office/drawing/2014/main" val="2355758330"/>
                    </a:ext>
                  </a:extLst>
                </a:gridCol>
                <a:gridCol w="9610150">
                  <a:extLst>
                    <a:ext uri="{9D8B030D-6E8A-4147-A177-3AD203B41FA5}">
                      <a16:colId xmlns:a16="http://schemas.microsoft.com/office/drawing/2014/main" val="3718528114"/>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1: Smart Governance (Participation)</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58997"/>
                  </a:ext>
                </a:extLst>
              </a:tr>
              <a:tr h="3780000">
                <a:tc gridSpan="2">
                  <a:txBody>
                    <a:bodyPr/>
                    <a:lstStyle/>
                    <a:p>
                      <a:pPr algn="just">
                        <a:lnSpc>
                          <a:spcPct val="102000"/>
                        </a:lnSpc>
                        <a:spcAft>
                          <a:spcPts val="0"/>
                        </a:spcAft>
                      </a:pPr>
                      <a:r>
                        <a:rPr lang="en-GB" sz="1900" b="1" baseline="0" dirty="0">
                          <a:effectLst/>
                          <a:latin typeface="Calibri" panose="020F0502020204030204" pitchFamily="34" charset="0"/>
                          <a:ea typeface="Times New Roman" panose="02020603050405020304" pitchFamily="18" charset="0"/>
                          <a:cs typeface="Times New Roman" panose="02020603050405020304" pitchFamily="18" charset="0"/>
                        </a:rPr>
                        <a:t>Actions: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288000" lvl="0" indent="-216000" algn="l" defTabSz="914400" rtl="0" eaLnBrk="1" latinLnBrk="0" hangingPunct="1">
                        <a:lnSpc>
                          <a:spcPct val="102000"/>
                        </a:lnSpc>
                        <a:spcAft>
                          <a:spcPts val="200"/>
                        </a:spcAft>
                        <a:buFont typeface="Wingdings" panose="05000000000000000000" pitchFamily="2" charset="2"/>
                        <a:buChar char=""/>
                      </a:pP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Facilitate communication and interaction among stakeholders in all sectors (public, private, NGO, academic and community) and strengthen critical coordination by strengthening the UNUF and CDFs, MDFs and settlement forums (SFs) established under TSUPU.</a:t>
                      </a:r>
                      <a:endParaRPr lang="en-US"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200"/>
                        </a:spcAft>
                        <a:buFont typeface="Wingdings" panose="05000000000000000000" pitchFamily="2" charset="2"/>
                        <a:buChar char=""/>
                      </a:pP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Establish additional central and local government revenue sources for allocation to slum upgrading and affordable housing by developing non-conventional and innovative financing mechanisms.</a:t>
                      </a:r>
                      <a:endParaRPr lang="en-US"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200"/>
                        </a:spcAft>
                        <a:buFont typeface="Wingdings" panose="05000000000000000000" pitchFamily="2" charset="2"/>
                        <a:buChar char=""/>
                      </a:pP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Actively seek and solicit, and provide a framework for domestic and foreign (donor funds) investment in slum upgrading and affordable housing.</a:t>
                      </a:r>
                      <a:endParaRPr lang="en-US"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200"/>
                        </a:spcAft>
                        <a:buFont typeface="Wingdings" panose="05000000000000000000" pitchFamily="2" charset="2"/>
                        <a:buChar char=""/>
                      </a:pP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Engage CSOs to undertake continuous civic education on citizens’ constitutional rights and civic duties and responsibilities; and using multi-media channels and technologies.</a:t>
                      </a:r>
                      <a:endParaRPr lang="en-US"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200"/>
                        </a:spcAft>
                        <a:buFont typeface="Wingdings" panose="05000000000000000000" pitchFamily="2" charset="2"/>
                        <a:buChar char=""/>
                      </a:pP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Raise awareness on key slum upgrading and affordable housing issues through appropriate media channels, including ICT and social media platforms for communication to stakeholders.</a:t>
                      </a:r>
                      <a:endParaRPr lang="en-US"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6970716"/>
                  </a:ext>
                </a:extLst>
              </a:tr>
            </a:tbl>
          </a:graphicData>
        </a:graphic>
      </p:graphicFrame>
      <p:pic>
        <p:nvPicPr>
          <p:cNvPr id="2049" name="Picture 78">
            <a:extLst>
              <a:ext uri="{FF2B5EF4-FFF2-40B4-BE49-F238E27FC236}">
                <a16:creationId xmlns:a16="http://schemas.microsoft.com/office/drawing/2014/main" id="{C4F27CB9-9F28-3589-1F9D-D76598B3EC2C}"/>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39" y="682626"/>
            <a:ext cx="1224000" cy="64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5950F5C-460B-755D-98C8-30D0345CAFBC}"/>
              </a:ext>
            </a:extLst>
          </p:cNvPr>
          <p:cNvSpPr>
            <a:spLocks noChangeArrowheads="1"/>
          </p:cNvSpPr>
          <p:nvPr/>
        </p:nvSpPr>
        <p:spPr bwMode="auto">
          <a:xfrm>
            <a:off x="3725863"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937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A472D63-1B76-43C1-BF6E-515DF9C305DD}"/>
              </a:ext>
            </a:extLst>
          </p:cNvPr>
          <p:cNvGrpSpPr>
            <a:grpSpLocks noChangeAspect="1"/>
          </p:cNvGrpSpPr>
          <p:nvPr/>
        </p:nvGrpSpPr>
        <p:grpSpPr>
          <a:xfrm>
            <a:off x="306585" y="5450971"/>
            <a:ext cx="992726" cy="1008000"/>
            <a:chOff x="3961419" y="2021243"/>
            <a:chExt cx="1550504" cy="1574358"/>
          </a:xfrm>
        </p:grpSpPr>
        <p:pic>
          <p:nvPicPr>
            <p:cNvPr id="15" name="Picture 14">
              <a:extLst>
                <a:ext uri="{FF2B5EF4-FFF2-40B4-BE49-F238E27FC236}">
                  <a16:creationId xmlns:a16="http://schemas.microsoft.com/office/drawing/2014/main" id="{C9C1071D-4169-4F30-BB93-DEECAE496735}"/>
                </a:ext>
              </a:extLst>
            </p:cNvPr>
            <p:cNvPicPr>
              <a:picLocks noChangeAspect="1"/>
            </p:cNvPicPr>
            <p:nvPr/>
          </p:nvPicPr>
          <p:blipFill rotWithShape="1">
            <a:blip r:embed="rId2"/>
            <a:srcRect l="11640" t="13905" r="14029" b="14231"/>
            <a:stretch/>
          </p:blipFill>
          <p:spPr>
            <a:xfrm>
              <a:off x="3961419" y="2021243"/>
              <a:ext cx="1550504" cy="1574358"/>
            </a:xfrm>
            <a:prstGeom prst="rect">
              <a:avLst/>
            </a:prstGeom>
          </p:spPr>
        </p:pic>
        <p:pic>
          <p:nvPicPr>
            <p:cNvPr id="17" name="Graphic 16" descr="Home outline">
              <a:extLst>
                <a:ext uri="{FF2B5EF4-FFF2-40B4-BE49-F238E27FC236}">
                  <a16:creationId xmlns:a16="http://schemas.microsoft.com/office/drawing/2014/main" id="{467C31CA-65E0-499D-8F5C-4CEB7ED892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9766" y="2471725"/>
              <a:ext cx="612000" cy="612000"/>
            </a:xfrm>
            <a:prstGeom prst="rect">
              <a:avLst/>
            </a:prstGeom>
          </p:spPr>
        </p:pic>
      </p:grpSp>
      <p:grpSp>
        <p:nvGrpSpPr>
          <p:cNvPr id="22" name="Group 21">
            <a:extLst>
              <a:ext uri="{FF2B5EF4-FFF2-40B4-BE49-F238E27FC236}">
                <a16:creationId xmlns:a16="http://schemas.microsoft.com/office/drawing/2014/main" id="{DC7BD7E9-5BEB-421A-AA24-25263D3C692C}"/>
              </a:ext>
            </a:extLst>
          </p:cNvPr>
          <p:cNvGrpSpPr>
            <a:grpSpLocks noChangeAspect="1"/>
          </p:cNvGrpSpPr>
          <p:nvPr/>
        </p:nvGrpSpPr>
        <p:grpSpPr>
          <a:xfrm>
            <a:off x="306585" y="4386009"/>
            <a:ext cx="992726" cy="1008000"/>
            <a:chOff x="1615659" y="1234064"/>
            <a:chExt cx="1550504" cy="1574358"/>
          </a:xfrm>
        </p:grpSpPr>
        <p:pic>
          <p:nvPicPr>
            <p:cNvPr id="13" name="Picture 12">
              <a:extLst>
                <a:ext uri="{FF2B5EF4-FFF2-40B4-BE49-F238E27FC236}">
                  <a16:creationId xmlns:a16="http://schemas.microsoft.com/office/drawing/2014/main" id="{3F623A02-E0D6-42E2-ABF5-2574C21577A1}"/>
                </a:ext>
              </a:extLst>
            </p:cNvPr>
            <p:cNvPicPr>
              <a:picLocks noChangeAspect="1"/>
            </p:cNvPicPr>
            <p:nvPr/>
          </p:nvPicPr>
          <p:blipFill rotWithShape="1">
            <a:blip r:embed="rId2"/>
            <a:srcRect l="11640" t="13905" r="14029" b="14231"/>
            <a:stretch/>
          </p:blipFill>
          <p:spPr>
            <a:xfrm>
              <a:off x="1615659" y="1234064"/>
              <a:ext cx="1550504" cy="1574358"/>
            </a:xfrm>
            <a:prstGeom prst="rect">
              <a:avLst/>
            </a:prstGeom>
          </p:spPr>
        </p:pic>
        <p:pic>
          <p:nvPicPr>
            <p:cNvPr id="19" name="Graphic 18" descr="Loan outline">
              <a:extLst>
                <a:ext uri="{FF2B5EF4-FFF2-40B4-BE49-F238E27FC236}">
                  <a16:creationId xmlns:a16="http://schemas.microsoft.com/office/drawing/2014/main" id="{5A61B31C-1F8B-41D3-A468-A09AB87C88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6117" y="1634217"/>
              <a:ext cx="540000" cy="540000"/>
            </a:xfrm>
            <a:prstGeom prst="rect">
              <a:avLst/>
            </a:prstGeom>
          </p:spPr>
        </p:pic>
        <p:pic>
          <p:nvPicPr>
            <p:cNvPr id="21" name="Graphic 20" descr="Philanthropy outline">
              <a:extLst>
                <a:ext uri="{FF2B5EF4-FFF2-40B4-BE49-F238E27FC236}">
                  <a16:creationId xmlns:a16="http://schemas.microsoft.com/office/drawing/2014/main" id="{C97D1577-E3E0-495D-BBB9-A8BCD7491F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76117" y="1784217"/>
              <a:ext cx="540000" cy="540000"/>
            </a:xfrm>
            <a:prstGeom prst="rect">
              <a:avLst/>
            </a:prstGeom>
          </p:spPr>
        </p:pic>
      </p:grpSp>
      <p:grpSp>
        <p:nvGrpSpPr>
          <p:cNvPr id="42" name="Group 41">
            <a:extLst>
              <a:ext uri="{FF2B5EF4-FFF2-40B4-BE49-F238E27FC236}">
                <a16:creationId xmlns:a16="http://schemas.microsoft.com/office/drawing/2014/main" id="{642EE50E-F298-4358-B4DE-E6D4035B48BB}"/>
              </a:ext>
            </a:extLst>
          </p:cNvPr>
          <p:cNvGrpSpPr/>
          <p:nvPr/>
        </p:nvGrpSpPr>
        <p:grpSpPr>
          <a:xfrm>
            <a:off x="5610867" y="1034318"/>
            <a:ext cx="6336000" cy="5328000"/>
            <a:chOff x="5610867" y="1124258"/>
            <a:chExt cx="6336000" cy="5328000"/>
          </a:xfrm>
        </p:grpSpPr>
        <p:sp>
          <p:nvSpPr>
            <p:cNvPr id="39" name="Rectangle 38">
              <a:extLst>
                <a:ext uri="{FF2B5EF4-FFF2-40B4-BE49-F238E27FC236}">
                  <a16:creationId xmlns:a16="http://schemas.microsoft.com/office/drawing/2014/main" id="{E534083B-02D6-4982-AFB7-04D9280185A7}"/>
                </a:ext>
              </a:extLst>
            </p:cNvPr>
            <p:cNvSpPr/>
            <p:nvPr/>
          </p:nvSpPr>
          <p:spPr>
            <a:xfrm>
              <a:off x="5610867" y="1124258"/>
              <a:ext cx="6336000" cy="532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00626136-DD00-41B4-B5AC-0CFF6B6D7924}"/>
                </a:ext>
              </a:extLst>
            </p:cNvPr>
            <p:cNvSpPr txBox="1"/>
            <p:nvPr/>
          </p:nvSpPr>
          <p:spPr>
            <a:xfrm>
              <a:off x="5706827" y="1269107"/>
              <a:ext cx="6192000" cy="5038302"/>
            </a:xfrm>
            <a:prstGeom prst="rect">
              <a:avLst/>
            </a:prstGeom>
            <a:noFill/>
          </p:spPr>
          <p:txBody>
            <a:bodyPr wrap="square" lIns="0" tIns="0" rIns="0" bIns="0">
              <a:spAutoFit/>
            </a:bodyPr>
            <a:lstStyle/>
            <a:p>
              <a:pPr marL="0" marR="0" lvl="0" indent="0" algn="l" defTabSz="914400" rtl="0" eaLnBrk="1" fontAlgn="auto" latinLnBrk="0" hangingPunct="1">
                <a:lnSpc>
                  <a:spcPct val="102000"/>
                </a:lnSpc>
                <a:spcBef>
                  <a:spcPts val="0"/>
                </a:spcBef>
                <a:spcAft>
                  <a:spcPts val="12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Slum defined as an area with the following characteristics:</a:t>
              </a:r>
            </a:p>
            <a:p>
              <a:pPr marL="0" marR="0" lvl="0" indent="0" algn="l" defTabSz="914400" rtl="0" eaLnBrk="1" fontAlgn="auto" latinLnBrk="0" hangingPunct="1">
                <a:lnSpc>
                  <a:spcPct val="102000"/>
                </a:lnSpc>
                <a:spcBef>
                  <a:spcPts val="0"/>
                </a:spcBef>
                <a:spcAft>
                  <a:spcPts val="3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UN-Habitat :</a:t>
              </a:r>
            </a:p>
            <a:p>
              <a:pPr marL="269875" marR="0" lvl="0" indent="-269875" algn="l" defTabSz="914400" rtl="0" eaLnBrk="1" fontAlgn="auto" latinLnBrk="0" hangingPunct="1">
                <a:lnSpc>
                  <a:spcPct val="102000"/>
                </a:lnSpc>
                <a:spcBef>
                  <a:spcPts val="0"/>
                </a:spcBef>
                <a:spcAft>
                  <a:spcPts val="300"/>
                </a:spcAft>
                <a:buClrTx/>
                <a:buSzTx/>
                <a:buFont typeface="Symbol" panose="05050102010706020507" pitchFamily="18" charset="2"/>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Inadequate access to safe water,</a:t>
              </a:r>
            </a:p>
            <a:p>
              <a:pPr marL="269875" marR="0" lvl="0" indent="-269875" algn="l" defTabSz="914400" rtl="0" eaLnBrk="1" fontAlgn="auto" latinLnBrk="0" hangingPunct="1">
                <a:lnSpc>
                  <a:spcPct val="102000"/>
                </a:lnSpc>
                <a:spcBef>
                  <a:spcPts val="0"/>
                </a:spcBef>
                <a:spcAft>
                  <a:spcPts val="300"/>
                </a:spcAft>
                <a:buClrTx/>
                <a:buSzTx/>
                <a:buFont typeface="Symbol" panose="05050102010706020507" pitchFamily="18" charset="2"/>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Inadequate access to sanitation</a:t>
              </a:r>
            </a:p>
            <a:p>
              <a:pPr marL="269875" marR="0" lvl="0" indent="-269875" algn="l" defTabSz="914400" rtl="0" eaLnBrk="1" fontAlgn="auto" latinLnBrk="0" hangingPunct="1">
                <a:lnSpc>
                  <a:spcPct val="102000"/>
                </a:lnSpc>
                <a:spcBef>
                  <a:spcPts val="0"/>
                </a:spcBef>
                <a:spcAft>
                  <a:spcPts val="300"/>
                </a:spcAft>
                <a:buClrTx/>
                <a:buSzTx/>
                <a:buFont typeface="Symbol" panose="05050102010706020507" pitchFamily="18" charset="2"/>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Insecure residential status</a:t>
              </a:r>
            </a:p>
            <a:p>
              <a:pPr marL="269875" marR="0" lvl="0" indent="-269875" algn="l" defTabSz="914400" rtl="0" eaLnBrk="1" fontAlgn="auto" latinLnBrk="0" hangingPunct="1">
                <a:lnSpc>
                  <a:spcPct val="102000"/>
                </a:lnSpc>
                <a:spcBef>
                  <a:spcPts val="0"/>
                </a:spcBef>
                <a:spcAft>
                  <a:spcPts val="300"/>
                </a:spcAft>
                <a:buClrTx/>
                <a:buSzTx/>
                <a:buFont typeface="Symbol" panose="05050102010706020507" pitchFamily="18" charset="2"/>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Poor structural quality of housing</a:t>
              </a:r>
            </a:p>
            <a:p>
              <a:pPr marL="269875" marR="0" lvl="0" indent="-269875" algn="l" defTabSz="914400" rtl="0" eaLnBrk="1" fontAlgn="auto" latinLnBrk="0" hangingPunct="1">
                <a:lnSpc>
                  <a:spcPct val="102000"/>
                </a:lnSpc>
                <a:spcBef>
                  <a:spcPts val="0"/>
                </a:spcBef>
                <a:spcAft>
                  <a:spcPts val="1200"/>
                </a:spcAft>
                <a:buClrTx/>
                <a:buSzTx/>
                <a:buFont typeface="Symbol" panose="05050102010706020507" pitchFamily="18" charset="2"/>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Overcrowding</a:t>
              </a:r>
            </a:p>
            <a:p>
              <a:pPr marL="0" marR="0" lvl="0" indent="0" algn="l" defTabSz="914400" rtl="0" eaLnBrk="1" fontAlgn="auto" latinLnBrk="0" hangingPunct="1">
                <a:lnSpc>
                  <a:spcPct val="102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Uganda specific:</a:t>
              </a:r>
            </a:p>
            <a:p>
              <a:pPr marL="269875" marR="0" lvl="0" indent="-269875" algn="l" defTabSz="914400" rtl="0" eaLnBrk="1" fontAlgn="auto" latinLnBrk="0" hangingPunct="1">
                <a:lnSpc>
                  <a:spcPct val="102000"/>
                </a:lnSpc>
                <a:spcBef>
                  <a:spcPts val="0"/>
                </a:spcBef>
                <a:spcAft>
                  <a:spcPts val="300"/>
                </a:spcAft>
                <a:buClrTx/>
                <a:buSzTx/>
                <a:buFont typeface="Courier New" panose="02070309020205020404" pitchFamily="49" charset="0"/>
                <a:buChar char="o"/>
                <a:tabLst>
                  <a:tab pos="989013" algn="l"/>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Attracts a high density of low income earners and/or unemployed persons, with low literacy levels</a:t>
              </a:r>
            </a:p>
            <a:p>
              <a:pPr marL="269875" marR="0" lvl="0" indent="-269875" algn="l" defTabSz="914400" rtl="0" eaLnBrk="1" fontAlgn="auto" latinLnBrk="0" hangingPunct="1">
                <a:lnSpc>
                  <a:spcPct val="102000"/>
                </a:lnSpc>
                <a:spcBef>
                  <a:spcPts val="0"/>
                </a:spcBef>
                <a:spcAft>
                  <a:spcPts val="300"/>
                </a:spcAft>
                <a:buClrTx/>
                <a:buSzTx/>
                <a:buFont typeface="Courier New" panose="02070309020205020404" pitchFamily="49" charset="0"/>
                <a:buChar char="o"/>
                <a:tabLst>
                  <a:tab pos="989013" algn="l"/>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High rates/levels of noise, crime, drug abuse, immorality (pornography and prostitution) and alcoholism and high HIV/AIDS prevalence. </a:t>
              </a:r>
            </a:p>
            <a:p>
              <a:pPr marL="269875" marR="0" lvl="0" indent="-269875" algn="l" defTabSz="914400" rtl="0" eaLnBrk="1" fontAlgn="auto" latinLnBrk="0" hangingPunct="1">
                <a:lnSpc>
                  <a:spcPct val="102000"/>
                </a:lnSpc>
                <a:spcBef>
                  <a:spcPts val="0"/>
                </a:spcBef>
                <a:spcAft>
                  <a:spcPts val="800"/>
                </a:spcAft>
                <a:buClrTx/>
                <a:buSzTx/>
                <a:buFont typeface="Courier New" panose="02070309020205020404" pitchFamily="49" charset="0"/>
                <a:buChar char="o"/>
                <a:tabLst>
                  <a:tab pos="989013" algn="l"/>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Houses are in environmentally fragile lands, </a:t>
              </a:r>
              <a:endParaRPr kumimoji="0" lang="en-GB" sz="11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E555837D-944C-4FB9-97C2-020BD3DF5FA3}"/>
              </a:ext>
            </a:extLst>
          </p:cNvPr>
          <p:cNvPicPr>
            <a:picLocks noChangeAspect="1"/>
          </p:cNvPicPr>
          <p:nvPr/>
        </p:nvPicPr>
        <p:blipFill rotWithShape="1">
          <a:blip r:embed="rId2"/>
          <a:srcRect l="11640" t="13905" r="14029" b="14231"/>
          <a:stretch/>
        </p:blipFill>
        <p:spPr>
          <a:xfrm>
            <a:off x="306585" y="1063409"/>
            <a:ext cx="992726" cy="1008000"/>
          </a:xfrm>
          <a:prstGeom prst="rect">
            <a:avLst/>
          </a:prstGeom>
        </p:spPr>
      </p:pic>
      <p:pic>
        <p:nvPicPr>
          <p:cNvPr id="10" name="Graphic 9" descr="Family with two children outline">
            <a:extLst>
              <a:ext uri="{FF2B5EF4-FFF2-40B4-BE49-F238E27FC236}">
                <a16:creationId xmlns:a16="http://schemas.microsoft.com/office/drawing/2014/main" id="{52BB5FDB-AE4E-42FC-84CB-28654D9EF9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9372" y="1244638"/>
            <a:ext cx="345741" cy="345741"/>
          </a:xfrm>
          <a:prstGeom prst="rect">
            <a:avLst/>
          </a:prstGeom>
        </p:spPr>
      </p:pic>
      <p:sp>
        <p:nvSpPr>
          <p:cNvPr id="26" name="TextBox 25">
            <a:extLst>
              <a:ext uri="{FF2B5EF4-FFF2-40B4-BE49-F238E27FC236}">
                <a16:creationId xmlns:a16="http://schemas.microsoft.com/office/drawing/2014/main" id="{9660B339-D339-4244-9380-B3F5316674BB}"/>
              </a:ext>
            </a:extLst>
          </p:cNvPr>
          <p:cNvSpPr txBox="1"/>
          <p:nvPr/>
        </p:nvSpPr>
        <p:spPr>
          <a:xfrm>
            <a:off x="1692832" y="1121133"/>
            <a:ext cx="323787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Total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kumimoji="0" lang="en-GB" sz="32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43.6 M</a:t>
            </a:r>
            <a:endParaRPr kumimoji="0" lang="en-GB"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29005568-C03D-45C2-9716-5856374D6053}"/>
              </a:ext>
            </a:extLst>
          </p:cNvPr>
          <p:cNvGrpSpPr>
            <a:grpSpLocks noChangeAspect="1"/>
          </p:cNvGrpSpPr>
          <p:nvPr/>
        </p:nvGrpSpPr>
        <p:grpSpPr>
          <a:xfrm>
            <a:off x="306585" y="2171325"/>
            <a:ext cx="992726" cy="1008000"/>
            <a:chOff x="939544" y="767208"/>
            <a:chExt cx="1550504" cy="1574358"/>
          </a:xfrm>
        </p:grpSpPr>
        <p:pic>
          <p:nvPicPr>
            <p:cNvPr id="32" name="Picture 31">
              <a:extLst>
                <a:ext uri="{FF2B5EF4-FFF2-40B4-BE49-F238E27FC236}">
                  <a16:creationId xmlns:a16="http://schemas.microsoft.com/office/drawing/2014/main" id="{535E45EB-6B54-4E87-BD0D-707B072CD5FB}"/>
                </a:ext>
              </a:extLst>
            </p:cNvPr>
            <p:cNvPicPr>
              <a:picLocks noChangeAspect="1"/>
            </p:cNvPicPr>
            <p:nvPr/>
          </p:nvPicPr>
          <p:blipFill rotWithShape="1">
            <a:blip r:embed="rId2"/>
            <a:srcRect l="11640" t="13905" r="14029" b="14231"/>
            <a:stretch/>
          </p:blipFill>
          <p:spPr>
            <a:xfrm>
              <a:off x="939544" y="767208"/>
              <a:ext cx="1550504" cy="1574358"/>
            </a:xfrm>
            <a:prstGeom prst="rect">
              <a:avLst/>
            </a:prstGeom>
          </p:spPr>
        </p:pic>
        <p:pic>
          <p:nvPicPr>
            <p:cNvPr id="33" name="Graphic 32" descr="Family with two children outline">
              <a:extLst>
                <a:ext uri="{FF2B5EF4-FFF2-40B4-BE49-F238E27FC236}">
                  <a16:creationId xmlns:a16="http://schemas.microsoft.com/office/drawing/2014/main" id="{97D70690-7819-4F19-BA8C-F7C3902378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97047" y="1223427"/>
              <a:ext cx="540000" cy="540000"/>
            </a:xfrm>
            <a:prstGeom prst="rect">
              <a:avLst/>
            </a:prstGeom>
          </p:spPr>
        </p:pic>
      </p:grpSp>
      <p:sp>
        <p:nvSpPr>
          <p:cNvPr id="34" name="TextBox 33">
            <a:extLst>
              <a:ext uri="{FF2B5EF4-FFF2-40B4-BE49-F238E27FC236}">
                <a16:creationId xmlns:a16="http://schemas.microsoft.com/office/drawing/2014/main" id="{F87A8E87-4987-4E40-874C-F1D7D77113E8}"/>
              </a:ext>
            </a:extLst>
          </p:cNvPr>
          <p:cNvSpPr txBox="1"/>
          <p:nvPr/>
        </p:nvSpPr>
        <p:spPr>
          <a:xfrm>
            <a:off x="1705541" y="2229049"/>
            <a:ext cx="323787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Urban population share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kumimoji="0" lang="en-GB" sz="32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11.4%</a:t>
            </a:r>
            <a:endParaRPr kumimoji="0" lang="en-GB"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E96A9AD3-56E1-4E55-8FAA-300AAB39BD68}"/>
              </a:ext>
            </a:extLst>
          </p:cNvPr>
          <p:cNvSpPr txBox="1"/>
          <p:nvPr/>
        </p:nvSpPr>
        <p:spPr>
          <a:xfrm>
            <a:off x="1711032" y="4443733"/>
            <a:ext cx="385185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Urban population living in poverty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kumimoji="0" lang="en-GB" sz="32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19.8%</a:t>
            </a:r>
            <a:endParaRPr kumimoji="0" lang="en-GB"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A6FA0C00-D9A3-4303-BE9E-2D0283A41D2C}"/>
              </a:ext>
            </a:extLst>
          </p:cNvPr>
          <p:cNvSpPr txBox="1"/>
          <p:nvPr/>
        </p:nvSpPr>
        <p:spPr>
          <a:xfrm>
            <a:off x="1634108" y="5508695"/>
            <a:ext cx="438694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Urban population living in slums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kumimoji="0" lang="en-GB" sz="32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60%</a:t>
            </a:r>
            <a:endParaRPr kumimoji="0" lang="en-GB"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07658F68-9A2C-444F-9E31-C0CB43BF04DD}"/>
              </a:ext>
            </a:extLst>
          </p:cNvPr>
          <p:cNvSpPr txBox="1"/>
          <p:nvPr/>
        </p:nvSpPr>
        <p:spPr>
          <a:xfrm>
            <a:off x="2344782" y="207929"/>
            <a:ext cx="82382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The Slum Challenge in Uganda</a:t>
            </a:r>
            <a:endParaRPr kumimoji="0" lang="en-GB"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2F64B2A6-7F91-4362-9908-8AC5763BDEA5}"/>
              </a:ext>
            </a:extLst>
          </p:cNvPr>
          <p:cNvSpPr txBox="1"/>
          <p:nvPr/>
        </p:nvSpPr>
        <p:spPr>
          <a:xfrm>
            <a:off x="1705541" y="3348170"/>
            <a:ext cx="350512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Urban population growth 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5.2</a:t>
            </a:r>
            <a:r>
              <a:rPr kumimoji="0" lang="en-GB" sz="32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GB"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E8239ECC-ACF6-45AD-A951-DC9A3731B7DA}"/>
              </a:ext>
            </a:extLst>
          </p:cNvPr>
          <p:cNvGrpSpPr>
            <a:grpSpLocks noChangeAspect="1"/>
          </p:cNvGrpSpPr>
          <p:nvPr/>
        </p:nvGrpSpPr>
        <p:grpSpPr>
          <a:xfrm>
            <a:off x="306585" y="3290446"/>
            <a:ext cx="992726" cy="1008000"/>
            <a:chOff x="939544" y="767208"/>
            <a:chExt cx="1550504" cy="1574358"/>
          </a:xfrm>
        </p:grpSpPr>
        <p:pic>
          <p:nvPicPr>
            <p:cNvPr id="46" name="Picture 45">
              <a:extLst>
                <a:ext uri="{FF2B5EF4-FFF2-40B4-BE49-F238E27FC236}">
                  <a16:creationId xmlns:a16="http://schemas.microsoft.com/office/drawing/2014/main" id="{573C1E65-4BAB-4A74-AB55-41B5C84E1B09}"/>
                </a:ext>
              </a:extLst>
            </p:cNvPr>
            <p:cNvPicPr>
              <a:picLocks noChangeAspect="1"/>
            </p:cNvPicPr>
            <p:nvPr/>
          </p:nvPicPr>
          <p:blipFill rotWithShape="1">
            <a:blip r:embed="rId2"/>
            <a:srcRect l="11640" t="13905" r="14029" b="14231"/>
            <a:stretch/>
          </p:blipFill>
          <p:spPr>
            <a:xfrm>
              <a:off x="939544" y="767208"/>
              <a:ext cx="1550504" cy="1574358"/>
            </a:xfrm>
            <a:prstGeom prst="rect">
              <a:avLst/>
            </a:prstGeom>
          </p:spPr>
        </p:pic>
        <p:pic>
          <p:nvPicPr>
            <p:cNvPr id="47" name="Graphic 46" descr="Family with two children outline">
              <a:extLst>
                <a:ext uri="{FF2B5EF4-FFF2-40B4-BE49-F238E27FC236}">
                  <a16:creationId xmlns:a16="http://schemas.microsoft.com/office/drawing/2014/main" id="{FEB61F59-0988-4A65-89D6-A9F9AD7642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97047" y="1223427"/>
              <a:ext cx="540000" cy="540000"/>
            </a:xfrm>
            <a:prstGeom prst="rect">
              <a:avLst/>
            </a:prstGeom>
          </p:spPr>
        </p:pic>
      </p:grpSp>
    </p:spTree>
    <p:extLst>
      <p:ext uri="{BB962C8B-B14F-4D97-AF65-F5344CB8AC3E}">
        <p14:creationId xmlns:p14="http://schemas.microsoft.com/office/powerpoint/2010/main" val="1488762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A4C72B0-B28E-BB4A-3525-BB3DAB8CB790}"/>
              </a:ext>
            </a:extLst>
          </p:cNvPr>
          <p:cNvGraphicFramePr>
            <a:graphicFrameLocks noGrp="1"/>
          </p:cNvGraphicFramePr>
          <p:nvPr>
            <p:extLst>
              <p:ext uri="{D42A27DB-BD31-4B8C-83A1-F6EECF244321}">
                <p14:modId xmlns:p14="http://schemas.microsoft.com/office/powerpoint/2010/main" val="2014604390"/>
              </p:ext>
            </p:extLst>
          </p:nvPr>
        </p:nvGraphicFramePr>
        <p:xfrm>
          <a:off x="610612" y="1419267"/>
          <a:ext cx="11052001" cy="4587368"/>
        </p:xfrm>
        <a:graphic>
          <a:graphicData uri="http://schemas.openxmlformats.org/drawingml/2006/table">
            <a:tbl>
              <a:tblPr firstRow="1" firstCol="1" bandRow="1"/>
              <a:tblGrid>
                <a:gridCol w="5432429">
                  <a:extLst>
                    <a:ext uri="{9D8B030D-6E8A-4147-A177-3AD203B41FA5}">
                      <a16:colId xmlns:a16="http://schemas.microsoft.com/office/drawing/2014/main" val="528515670"/>
                    </a:ext>
                  </a:extLst>
                </a:gridCol>
                <a:gridCol w="187143">
                  <a:extLst>
                    <a:ext uri="{9D8B030D-6E8A-4147-A177-3AD203B41FA5}">
                      <a16:colId xmlns:a16="http://schemas.microsoft.com/office/drawing/2014/main" val="2383061333"/>
                    </a:ext>
                  </a:extLst>
                </a:gridCol>
                <a:gridCol w="5432429">
                  <a:extLst>
                    <a:ext uri="{9D8B030D-6E8A-4147-A177-3AD203B41FA5}">
                      <a16:colId xmlns:a16="http://schemas.microsoft.com/office/drawing/2014/main" val="2459447812"/>
                    </a:ext>
                  </a:extLst>
                </a:gridCol>
              </a:tblGrid>
              <a:tr h="0">
                <a:tc>
                  <a:txBody>
                    <a:bodyPr/>
                    <a:lstStyle/>
                    <a:p>
                      <a:pPr algn="ctr">
                        <a:lnSpc>
                          <a:spcPct val="102000"/>
                        </a:lnSpc>
                        <a:spcAft>
                          <a:spcPts val="800"/>
                        </a:spcAft>
                      </a:pP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Actors/Stakeholders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F5496"/>
                    </a:solidFill>
                  </a:tcPr>
                </a:tc>
                <a:tc>
                  <a:txBody>
                    <a:bodyPr/>
                    <a:lstStyle/>
                    <a:p>
                      <a:pPr algn="ctr">
                        <a:lnSpc>
                          <a:spcPct val="102000"/>
                        </a:lnSpc>
                        <a:spcAft>
                          <a:spcPts val="800"/>
                        </a:spcAft>
                      </a:pP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2000"/>
                        </a:lnSpc>
                        <a:spcAft>
                          <a:spcPts val="800"/>
                        </a:spcAft>
                      </a:pP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Key relevant policies, strategies, legislation, plans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F5496"/>
                    </a:solidFill>
                  </a:tcPr>
                </a:tc>
                <a:extLst>
                  <a:ext uri="{0D108BD9-81ED-4DB2-BD59-A6C34878D82A}">
                    <a16:rowId xmlns:a16="http://schemas.microsoft.com/office/drawing/2014/main" val="842127650"/>
                  </a:ext>
                </a:extLst>
              </a:tr>
              <a:tr h="0">
                <a:tc>
                  <a:txBody>
                    <a:bodyPr/>
                    <a:lstStyle/>
                    <a:p>
                      <a:pPr marL="324000" lvl="0" indent="-216000" algn="l">
                        <a:lnSpc>
                          <a:spcPct val="102000"/>
                        </a:lnSpc>
                        <a:spcAft>
                          <a:spcPts val="200"/>
                        </a:spcAft>
                        <a:buFont typeface="Wingdings" panose="05000000000000000000" pitchFamily="2" charset="2"/>
                        <a:buChar char=""/>
                      </a:pP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OPM, Parliament</a:t>
                      </a:r>
                      <a:endParaRPr lang="en-US"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a:lnSpc>
                          <a:spcPct val="102000"/>
                        </a:lnSpc>
                        <a:spcAft>
                          <a:spcPts val="200"/>
                        </a:spcAft>
                        <a:buFont typeface="Wingdings" panose="05000000000000000000" pitchFamily="2" charset="2"/>
                        <a:buChar char=""/>
                      </a:pP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MoLG, MGLSD, MoJCA, MoIA, MoICT&amp;NG, MoFPED</a:t>
                      </a:r>
                      <a:endParaRPr lang="en-US"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a:lnSpc>
                          <a:spcPct val="102000"/>
                        </a:lnSpc>
                        <a:spcAft>
                          <a:spcPts val="200"/>
                        </a:spcAft>
                        <a:buFont typeface="Wingdings" panose="05000000000000000000" pitchFamily="2" charset="2"/>
                        <a:buChar char=""/>
                      </a:pP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NPA, Other relevant MDAs</a:t>
                      </a:r>
                      <a:endParaRPr lang="en-US"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a:lnSpc>
                          <a:spcPct val="102000"/>
                        </a:lnSpc>
                        <a:spcAft>
                          <a:spcPts val="200"/>
                        </a:spcAft>
                        <a:buFont typeface="Wingdings" panose="05000000000000000000" pitchFamily="2" charset="2"/>
                        <a:buChar char=""/>
                      </a:pP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Chairpersons of lower local governments</a:t>
                      </a:r>
                      <a:endParaRPr lang="en-US"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a:lnSpc>
                          <a:spcPct val="102000"/>
                        </a:lnSpc>
                        <a:spcAft>
                          <a:spcPts val="200"/>
                        </a:spcAft>
                        <a:buFont typeface="Wingdings" panose="05000000000000000000" pitchFamily="2" charset="2"/>
                        <a:buChar char=""/>
                      </a:pPr>
                      <a:r>
                        <a:rPr lang="en-GB" sz="1900" kern="12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ULRC</a:t>
                      </a: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ULGA, UAAU, ULC, </a:t>
                      </a:r>
                      <a:r>
                        <a:rPr lang="en-GB" sz="1900" kern="12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UCC</a:t>
                      </a: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NITA-U</a:t>
                      </a:r>
                      <a:endParaRPr lang="en-US"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a:lnSpc>
                          <a:spcPct val="102000"/>
                        </a:lnSpc>
                        <a:spcAft>
                          <a:spcPts val="200"/>
                        </a:spcAft>
                        <a:buFont typeface="Wingdings" panose="05000000000000000000" pitchFamily="2" charset="2"/>
                        <a:buChar char=""/>
                      </a:pP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UNUF, CDFs, MDFs, SFs</a:t>
                      </a:r>
                      <a:endParaRPr lang="en-US"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a:lnSpc>
                          <a:spcPct val="102000"/>
                        </a:lnSpc>
                        <a:spcAft>
                          <a:spcPts val="200"/>
                        </a:spcAft>
                        <a:buFont typeface="Wingdings" panose="05000000000000000000" pitchFamily="2" charset="2"/>
                        <a:buChar char=""/>
                      </a:pP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NSDFU, SDI, NGOs, </a:t>
                      </a:r>
                      <a:r>
                        <a:rPr lang="en-GB" sz="1900" kern="12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UHRC</a:t>
                      </a: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ULA, SSA</a:t>
                      </a:r>
                      <a:endParaRPr lang="en-US"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a:lnSpc>
                          <a:spcPct val="102000"/>
                        </a:lnSpc>
                        <a:spcAft>
                          <a:spcPts val="0"/>
                        </a:spcAft>
                        <a:buFont typeface="Wingdings" panose="05000000000000000000" pitchFamily="2" charset="2"/>
                        <a:buChar char=""/>
                      </a:pPr>
                      <a:r>
                        <a:rPr lang="en-GB" sz="1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UN-Habitat, UNDP</a:t>
                      </a:r>
                      <a:r>
                        <a:rPr lang="en-GB" sz="19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Cities Alliance, World Bank, Sida</a:t>
                      </a:r>
                      <a:endParaRPr lang="en-US" sz="1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102000"/>
                        </a:lnSpc>
                        <a:spcAft>
                          <a:spcPts val="800"/>
                        </a:spcAft>
                      </a:pPr>
                      <a:r>
                        <a:rPr lang="en-GB" sz="1900" baseline="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a:noFill/>
                    </a:lnT>
                    <a:lnB>
                      <a:noFill/>
                    </a:lnB>
                  </a:tcPr>
                </a:tc>
                <a:tc>
                  <a:txBody>
                    <a:bodyPr/>
                    <a:lstStyle/>
                    <a:p>
                      <a:pPr marL="324000" lvl="0" indent="-216000" algn="l" defTabSz="914400" rtl="0" eaLnBrk="1" latinLnBrk="0" hangingPunct="1">
                        <a:lnSpc>
                          <a:spcPct val="102000"/>
                        </a:lnSpc>
                        <a:spcAft>
                          <a:spcPts val="200"/>
                        </a:spcAft>
                        <a:buFont typeface="Wingdings" panose="05000000000000000000" pitchFamily="2" charset="2"/>
                        <a:buChar char=""/>
                      </a:pPr>
                      <a:r>
                        <a:rPr lang="en-GB"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Constitution of Uganda</a:t>
                      </a:r>
                      <a:endParaRPr lang="en-US"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ct val="102000"/>
                        </a:lnSpc>
                        <a:spcAft>
                          <a:spcPts val="200"/>
                        </a:spcAft>
                        <a:buFont typeface="Wingdings" panose="05000000000000000000" pitchFamily="2" charset="2"/>
                        <a:buChar char=""/>
                      </a:pPr>
                      <a:r>
                        <a:rPr lang="en-GB"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NRM Manifesto 2021-2026</a:t>
                      </a:r>
                      <a:endParaRPr lang="en-US"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ct val="102000"/>
                        </a:lnSpc>
                        <a:spcAft>
                          <a:spcPts val="200"/>
                        </a:spcAft>
                        <a:buFont typeface="Wingdings" panose="05000000000000000000" pitchFamily="2" charset="2"/>
                        <a:buChar char=""/>
                      </a:pPr>
                      <a:r>
                        <a:rPr lang="en-GB"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Uganda Vision 2040</a:t>
                      </a:r>
                      <a:endParaRPr lang="en-US"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ct val="102000"/>
                        </a:lnSpc>
                        <a:spcAft>
                          <a:spcPts val="200"/>
                        </a:spcAft>
                        <a:buFont typeface="Wingdings" panose="05000000000000000000" pitchFamily="2" charset="2"/>
                        <a:buChar char=""/>
                      </a:pPr>
                      <a:r>
                        <a:rPr lang="en-GB"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Decentralization Policy</a:t>
                      </a:r>
                      <a:endParaRPr lang="en-US"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ct val="102000"/>
                        </a:lnSpc>
                        <a:spcAft>
                          <a:spcPts val="200"/>
                        </a:spcAft>
                        <a:buFont typeface="Wingdings" panose="05000000000000000000" pitchFamily="2" charset="2"/>
                        <a:buChar char=""/>
                      </a:pPr>
                      <a:r>
                        <a:rPr lang="en-GB"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Local Government Act</a:t>
                      </a:r>
                      <a:endParaRPr lang="en-US"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ct val="102000"/>
                        </a:lnSpc>
                        <a:spcAft>
                          <a:spcPts val="200"/>
                        </a:spcAft>
                        <a:buFont typeface="Wingdings" panose="05000000000000000000" pitchFamily="2" charset="2"/>
                        <a:buChar char=""/>
                      </a:pPr>
                      <a:r>
                        <a:rPr lang="en-GB"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e-Government Policy Framework </a:t>
                      </a:r>
                      <a:endParaRPr lang="en-US"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ct val="102000"/>
                        </a:lnSpc>
                        <a:spcAft>
                          <a:spcPts val="200"/>
                        </a:spcAft>
                        <a:buFont typeface="Wingdings" panose="05000000000000000000" pitchFamily="2" charset="2"/>
                        <a:buChar char=""/>
                      </a:pPr>
                      <a:r>
                        <a:rPr lang="en-GB"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National NGO Policy</a:t>
                      </a:r>
                      <a:endParaRPr lang="en-US"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ct val="102000"/>
                        </a:lnSpc>
                        <a:spcAft>
                          <a:spcPts val="300"/>
                        </a:spcAft>
                        <a:buFont typeface="Wingdings" panose="05000000000000000000" pitchFamily="2" charset="2"/>
                        <a:buChar char=""/>
                      </a:pPr>
                      <a:r>
                        <a:rPr lang="en-GB"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Human Rights (Enforcement) Act, 2019</a:t>
                      </a:r>
                      <a:endParaRPr lang="en-US"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1545837197"/>
                  </a:ext>
                </a:extLst>
              </a:tr>
              <a:tr h="0">
                <a:tc>
                  <a:txBody>
                    <a:bodyPr/>
                    <a:lstStyle/>
                    <a:p>
                      <a:pPr algn="ctr">
                        <a:lnSpc>
                          <a:spcPct val="102000"/>
                        </a:lnSpc>
                        <a:spcAft>
                          <a:spcPts val="800"/>
                        </a:spcAft>
                      </a:pP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NDP III </a:t>
                      </a:r>
                      <a:r>
                        <a:rPr lang="en-GB" sz="1900" b="1" baseline="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SU&amp;H</a:t>
                      </a: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Programme Objectives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a:noFill/>
                    </a:lnT>
                    <a:lnB>
                      <a:noFill/>
                    </a:lnB>
                    <a:solidFill>
                      <a:srgbClr val="2F5496"/>
                    </a:solidFill>
                  </a:tcPr>
                </a:tc>
                <a:tc>
                  <a:txBody>
                    <a:bodyPr/>
                    <a:lstStyle/>
                    <a:p>
                      <a:pPr algn="ctr">
                        <a:lnSpc>
                          <a:spcPct val="102000"/>
                        </a:lnSpc>
                        <a:spcAft>
                          <a:spcPts val="800"/>
                        </a:spcAft>
                      </a:pPr>
                      <a:r>
                        <a:rPr lang="en-GB" sz="1900"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a:noFill/>
                    </a:lnT>
                    <a:lnB>
                      <a:noFill/>
                    </a:lnB>
                  </a:tcPr>
                </a:tc>
                <a:tc>
                  <a:txBody>
                    <a:bodyPr/>
                    <a:lstStyle/>
                    <a:p>
                      <a:pPr algn="ctr">
                        <a:lnSpc>
                          <a:spcPct val="102000"/>
                        </a:lnSpc>
                        <a:spcAft>
                          <a:spcPts val="800"/>
                        </a:spcAft>
                      </a:pPr>
                      <a:r>
                        <a:rPr lang="en-GB" sz="1900"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SDGs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a:noFill/>
                    </a:lnT>
                    <a:lnB>
                      <a:noFill/>
                    </a:lnB>
                    <a:solidFill>
                      <a:srgbClr val="2F5496"/>
                    </a:solidFill>
                  </a:tcPr>
                </a:tc>
                <a:extLst>
                  <a:ext uri="{0D108BD9-81ED-4DB2-BD59-A6C34878D82A}">
                    <a16:rowId xmlns:a16="http://schemas.microsoft.com/office/drawing/2014/main" val="2254850768"/>
                  </a:ext>
                </a:extLst>
              </a:tr>
              <a:tr h="0">
                <a:tc>
                  <a:txBody>
                    <a:bodyPr/>
                    <a:lstStyle/>
                    <a:p>
                      <a:pPr marL="108000" lvl="0" indent="0" algn="l">
                        <a:lnSpc>
                          <a:spcPct val="102000"/>
                        </a:lnSpc>
                        <a:spcAft>
                          <a:spcPts val="200"/>
                        </a:spcAft>
                        <a:buFont typeface="Wingdings" panose="05000000000000000000" pitchFamily="2" charset="2"/>
                        <a:buNone/>
                      </a:pPr>
                      <a:r>
                        <a:rPr lang="en-GB" sz="19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Objective 4:</a:t>
                      </a:r>
                      <a:r>
                        <a:rPr lang="en-GB" sz="19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Enable balanced and productive</a:t>
                      </a:r>
                      <a:r>
                        <a:rPr lang="en-GB" sz="19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9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urban system</a:t>
                      </a:r>
                      <a:endParaRPr lang="en-US" sz="1900" baseline="0" dirty="0">
                        <a:effectLst/>
                        <a:latin typeface="Calibri" panose="020F0502020204030204" pitchFamily="34" charset="0"/>
                        <a:ea typeface="Calibri" panose="020F0502020204030204" pitchFamily="34" charset="0"/>
                        <a:cs typeface="Times New Roman" panose="02020603050405020304" pitchFamily="18" charset="0"/>
                      </a:endParaRPr>
                    </a:p>
                    <a:p>
                      <a:pPr marL="108000" lvl="0" indent="0" algn="l">
                        <a:lnSpc>
                          <a:spcPct val="102000"/>
                        </a:lnSpc>
                        <a:spcAft>
                          <a:spcPts val="300"/>
                        </a:spcAft>
                        <a:buFont typeface="Wingdings" panose="05000000000000000000" pitchFamily="2" charset="2"/>
                        <a:buNone/>
                      </a:pPr>
                      <a:r>
                        <a:rPr lang="en-GB" sz="19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Objective 5: </a:t>
                      </a:r>
                      <a:r>
                        <a:rPr lang="en-GB" sz="19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Strengthen urban policies, governance, planning and finance</a:t>
                      </a:r>
                      <a:endParaRPr lang="en-US" sz="1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02000"/>
                        </a:lnSpc>
                        <a:spcAft>
                          <a:spcPts val="800"/>
                        </a:spcAft>
                      </a:pPr>
                      <a:r>
                        <a:rPr lang="en-GB" sz="1900" baseline="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a:noFill/>
                    </a:lnT>
                    <a:lnB w="12700" cap="flat" cmpd="sng" algn="ctr">
                      <a:solidFill>
                        <a:srgbClr val="000000"/>
                      </a:solidFill>
                      <a:prstDash val="solid"/>
                      <a:round/>
                      <a:headEnd type="none" w="med" len="med"/>
                      <a:tailEnd type="none" w="med" len="med"/>
                    </a:lnB>
                  </a:tcPr>
                </a:tc>
                <a:tc>
                  <a:txBody>
                    <a:bodyPr/>
                    <a:lstStyle/>
                    <a:p>
                      <a:pPr marL="108000" lvl="0" indent="0" algn="l">
                        <a:lnSpc>
                          <a:spcPct val="102000"/>
                        </a:lnSpc>
                        <a:spcAft>
                          <a:spcPts val="300"/>
                        </a:spcAft>
                        <a:buFont typeface="Wingdings" panose="05000000000000000000" pitchFamily="2" charset="2"/>
                        <a:buNone/>
                      </a:pPr>
                      <a:r>
                        <a:rPr lang="en-GB" sz="19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SDG 10</a:t>
                      </a:r>
                      <a:r>
                        <a:rPr lang="en-GB" sz="19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Reduced inequalities</a:t>
                      </a:r>
                      <a:endParaRPr lang="en-US" sz="1900" baseline="0" dirty="0">
                        <a:effectLst/>
                        <a:latin typeface="Calibri" panose="020F0502020204030204" pitchFamily="34" charset="0"/>
                        <a:ea typeface="Calibri" panose="020F0502020204030204" pitchFamily="34" charset="0"/>
                        <a:cs typeface="Times New Roman" panose="02020603050405020304" pitchFamily="18" charset="0"/>
                      </a:endParaRPr>
                    </a:p>
                    <a:p>
                      <a:pPr marL="108000" lvl="0" indent="0" algn="l">
                        <a:lnSpc>
                          <a:spcPct val="102000"/>
                        </a:lnSpc>
                        <a:spcAft>
                          <a:spcPts val="300"/>
                        </a:spcAft>
                        <a:buFont typeface="Wingdings" panose="05000000000000000000" pitchFamily="2" charset="2"/>
                        <a:buNone/>
                      </a:pPr>
                      <a:r>
                        <a:rPr lang="en-GB" sz="19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SDG 16</a:t>
                      </a:r>
                      <a:r>
                        <a:rPr lang="en-GB" sz="19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Peace, justice and strong institutions</a:t>
                      </a:r>
                      <a:endParaRPr lang="en-US" sz="1900" baseline="0" dirty="0">
                        <a:effectLst/>
                        <a:latin typeface="Calibri" panose="020F0502020204030204" pitchFamily="34" charset="0"/>
                        <a:ea typeface="Calibri" panose="020F0502020204030204" pitchFamily="34" charset="0"/>
                        <a:cs typeface="Times New Roman" panose="02020603050405020304" pitchFamily="18" charset="0"/>
                      </a:endParaRPr>
                    </a:p>
                    <a:p>
                      <a:pPr marL="108000" lvl="0" indent="0" algn="l">
                        <a:lnSpc>
                          <a:spcPct val="102000"/>
                        </a:lnSpc>
                        <a:spcAft>
                          <a:spcPts val="300"/>
                        </a:spcAft>
                        <a:buFont typeface="Wingdings" panose="05000000000000000000" pitchFamily="2" charset="2"/>
                        <a:buNone/>
                      </a:pPr>
                      <a:r>
                        <a:rPr lang="en-GB" sz="19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SDG 17</a:t>
                      </a:r>
                      <a:r>
                        <a:rPr lang="en-GB" sz="19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Partnerships for the Goals</a:t>
                      </a:r>
                      <a:endParaRPr lang="en-US" sz="1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52107233"/>
                  </a:ext>
                </a:extLst>
              </a:tr>
            </a:tbl>
          </a:graphicData>
        </a:graphic>
      </p:graphicFrame>
      <p:graphicFrame>
        <p:nvGraphicFramePr>
          <p:cNvPr id="4" name="Table 3">
            <a:extLst>
              <a:ext uri="{FF2B5EF4-FFF2-40B4-BE49-F238E27FC236}">
                <a16:creationId xmlns:a16="http://schemas.microsoft.com/office/drawing/2014/main" id="{09727540-2B22-3B47-D961-E096F6DBB0BB}"/>
              </a:ext>
            </a:extLst>
          </p:cNvPr>
          <p:cNvGraphicFramePr>
            <a:graphicFrameLocks noGrp="1"/>
          </p:cNvGraphicFramePr>
          <p:nvPr>
            <p:extLst>
              <p:ext uri="{D42A27DB-BD31-4B8C-83A1-F6EECF244321}">
                <p14:modId xmlns:p14="http://schemas.microsoft.com/office/powerpoint/2010/main" val="1042206479"/>
              </p:ext>
            </p:extLst>
          </p:nvPr>
        </p:nvGraphicFramePr>
        <p:xfrm>
          <a:off x="610611" y="771267"/>
          <a:ext cx="11052000" cy="648000"/>
        </p:xfrm>
        <a:graphic>
          <a:graphicData uri="http://schemas.openxmlformats.org/drawingml/2006/table">
            <a:tbl>
              <a:tblPr firstRow="1" firstCol="1" bandRow="1"/>
              <a:tblGrid>
                <a:gridCol w="1215931">
                  <a:extLst>
                    <a:ext uri="{9D8B030D-6E8A-4147-A177-3AD203B41FA5}">
                      <a16:colId xmlns:a16="http://schemas.microsoft.com/office/drawing/2014/main" val="3834345089"/>
                    </a:ext>
                  </a:extLst>
                </a:gridCol>
                <a:gridCol w="9836069">
                  <a:extLst>
                    <a:ext uri="{9D8B030D-6E8A-4147-A177-3AD203B41FA5}">
                      <a16:colId xmlns:a16="http://schemas.microsoft.com/office/drawing/2014/main" val="1000725401"/>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1: Smart Governance (Participation)</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250069"/>
                  </a:ext>
                </a:extLst>
              </a:tr>
            </a:tbl>
          </a:graphicData>
        </a:graphic>
      </p:graphicFrame>
      <p:pic>
        <p:nvPicPr>
          <p:cNvPr id="6" name="Picture 5">
            <a:extLst>
              <a:ext uri="{FF2B5EF4-FFF2-40B4-BE49-F238E27FC236}">
                <a16:creationId xmlns:a16="http://schemas.microsoft.com/office/drawing/2014/main" id="{3EAE9ECB-4129-F025-D6F2-728F69C287B6}"/>
              </a:ext>
            </a:extLst>
          </p:cNvPr>
          <p:cNvPicPr>
            <a:picLocks noChangeAspect="1"/>
          </p:cNvPicPr>
          <p:nvPr/>
        </p:nvPicPr>
        <p:blipFill>
          <a:blip r:embed="rId2"/>
          <a:stretch>
            <a:fillRect/>
          </a:stretch>
        </p:blipFill>
        <p:spPr>
          <a:xfrm>
            <a:off x="610609" y="771267"/>
            <a:ext cx="1225402" cy="646232"/>
          </a:xfrm>
          <a:prstGeom prst="rect">
            <a:avLst/>
          </a:prstGeom>
        </p:spPr>
      </p:pic>
    </p:spTree>
    <p:extLst>
      <p:ext uri="{BB962C8B-B14F-4D97-AF65-F5344CB8AC3E}">
        <p14:creationId xmlns:p14="http://schemas.microsoft.com/office/powerpoint/2010/main" val="4099715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B3FCB1-131E-FC95-4EA1-5189A0980B98}"/>
              </a:ext>
            </a:extLst>
          </p:cNvPr>
          <p:cNvGraphicFramePr>
            <a:graphicFrameLocks noGrp="1"/>
          </p:cNvGraphicFramePr>
          <p:nvPr>
            <p:extLst>
              <p:ext uri="{D42A27DB-BD31-4B8C-83A1-F6EECF244321}">
                <p14:modId xmlns:p14="http://schemas.microsoft.com/office/powerpoint/2010/main" val="2317286016"/>
              </p:ext>
            </p:extLst>
          </p:nvPr>
        </p:nvGraphicFramePr>
        <p:xfrm>
          <a:off x="653155" y="741252"/>
          <a:ext cx="10836000" cy="5618488"/>
        </p:xfrm>
        <a:graphic>
          <a:graphicData uri="http://schemas.openxmlformats.org/drawingml/2006/table">
            <a:tbl>
              <a:tblPr firstRow="1" firstCol="1" bandRow="1"/>
              <a:tblGrid>
                <a:gridCol w="1224000">
                  <a:extLst>
                    <a:ext uri="{9D8B030D-6E8A-4147-A177-3AD203B41FA5}">
                      <a16:colId xmlns:a16="http://schemas.microsoft.com/office/drawing/2014/main" val="2355758330"/>
                    </a:ext>
                  </a:extLst>
                </a:gridCol>
                <a:gridCol w="9612000">
                  <a:extLst>
                    <a:ext uri="{9D8B030D-6E8A-4147-A177-3AD203B41FA5}">
                      <a16:colId xmlns:a16="http://schemas.microsoft.com/office/drawing/2014/main" val="3718528114"/>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888" marR="28888"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2000"/>
                        </a:lnSpc>
                        <a:spcAft>
                          <a:spcPts val="800"/>
                        </a:spcAft>
                      </a:pPr>
                      <a:r>
                        <a:rPr lang="en-US" sz="2400" b="1" kern="12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2: Smart People (Human/Social Capital)</a:t>
                      </a: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58997"/>
                  </a:ext>
                </a:extLst>
              </a:tr>
              <a:tr h="618126">
                <a:tc>
                  <a:txBody>
                    <a:bodyPr/>
                    <a:lstStyle/>
                    <a:p>
                      <a:pPr algn="just">
                        <a:lnSpc>
                          <a:spcPct val="102000"/>
                        </a:lnSpc>
                        <a:spcAft>
                          <a:spcPts val="0"/>
                        </a:spcAft>
                      </a:pPr>
                      <a:r>
                        <a:rPr lang="en-GB" sz="2000" b="1" baseline="0" dirty="0">
                          <a:effectLst/>
                          <a:latin typeface="Calibri" panose="020F0502020204030204" pitchFamily="34" charset="0"/>
                          <a:ea typeface="Times New Roman" panose="02020603050405020304" pitchFamily="18" charset="0"/>
                          <a:cs typeface="Times New Roman" panose="02020603050405020304" pitchFamily="18" charset="0"/>
                        </a:rPr>
                        <a:t>Objective:</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2000"/>
                        </a:lnSpc>
                        <a:spcAft>
                          <a:spcPts val="0"/>
                        </a:spcAft>
                      </a:pPr>
                      <a:r>
                        <a:rPr lang="en-GB" sz="2000" b="1" kern="1200" dirty="0">
                          <a:solidFill>
                            <a:schemeClr val="tx1"/>
                          </a:solidFill>
                          <a:effectLst/>
                          <a:latin typeface="+mn-lt"/>
                          <a:ea typeface="+mn-ea"/>
                          <a:cs typeface="+mn-cs"/>
                        </a:rPr>
                        <a:t>Empower people and communities </a:t>
                      </a:r>
                      <a:r>
                        <a:rPr lang="en-GB" sz="2000" kern="1200" dirty="0">
                          <a:solidFill>
                            <a:schemeClr val="tx1"/>
                          </a:solidFill>
                          <a:effectLst/>
                          <a:latin typeface="+mn-lt"/>
                          <a:ea typeface="+mn-ea"/>
                          <a:cs typeface="+mn-cs"/>
                        </a:rPr>
                        <a:t>living in slums to effectively participate in decision making on and implementation of smart slum upgrading and sustainable city initiatives that leave no one behind</a:t>
                      </a:r>
                      <a:r>
                        <a:rPr lang="en-GB" sz="2000" baseline="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836878"/>
                  </a:ext>
                </a:extLst>
              </a:tr>
              <a:tr h="618126">
                <a:tc>
                  <a:txBody>
                    <a:bodyPr/>
                    <a:lstStyle/>
                    <a:p>
                      <a:pPr algn="just">
                        <a:lnSpc>
                          <a:spcPct val="102000"/>
                        </a:lnSpc>
                        <a:spcAft>
                          <a:spcPts val="0"/>
                        </a:spcAft>
                      </a:pPr>
                      <a:r>
                        <a:rPr lang="en-GB" sz="2000" b="1" baseline="0" dirty="0">
                          <a:effectLst/>
                          <a:latin typeface="Calibri" panose="020F0502020204030204" pitchFamily="34" charset="0"/>
                          <a:ea typeface="Times New Roman" panose="02020603050405020304" pitchFamily="18" charset="0"/>
                          <a:cs typeface="Times New Roman" panose="02020603050405020304" pitchFamily="18" charset="0"/>
                        </a:rPr>
                        <a:t>Rationale:</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2000"/>
                        </a:lnSpc>
                        <a:spcAft>
                          <a:spcPts val="0"/>
                        </a:spcAft>
                      </a:pPr>
                      <a:r>
                        <a:rPr lang="en-US" sz="2000" baseline="0" dirty="0">
                          <a:effectLst/>
                          <a:latin typeface="Calibri" panose="020F0502020204030204" pitchFamily="34" charset="0"/>
                          <a:ea typeface="Times New Roman" panose="02020603050405020304" pitchFamily="18" charset="0"/>
                          <a:cs typeface="Times New Roman" panose="02020603050405020304" pitchFamily="18" charset="0"/>
                        </a:rPr>
                        <a:t>Enhancing human and social capital in slum communities to enable them to effectively participate in managing, envisioning and implementing smart slum upgrading initiatives will help ensure sustainable transformation of slums, while also strengthening social cohesion and resilience.</a:t>
                      </a: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143312"/>
                  </a:ext>
                </a:extLst>
              </a:tr>
              <a:tr h="2700000">
                <a:tc gridSpan="2">
                  <a:txBody>
                    <a:bodyPr/>
                    <a:lstStyle/>
                    <a:p>
                      <a:pPr marL="72000" lvl="0" indent="0" algn="l" defTabSz="914400" rtl="0" eaLnBrk="1" latinLnBrk="0" hangingPunct="1">
                        <a:lnSpc>
                          <a:spcPct val="102000"/>
                        </a:lnSpc>
                        <a:spcAft>
                          <a:spcPts val="200"/>
                        </a:spcAft>
                        <a:buFont typeface="Wingdings" panose="05000000000000000000" pitchFamily="2" charset="2"/>
                        <a:buNone/>
                      </a:pPr>
                      <a:r>
                        <a:rPr lang="en-GB" sz="20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Actions:</a:t>
                      </a:r>
                    </a:p>
                    <a:p>
                      <a:pPr marL="288000" lvl="0" indent="-216000" algn="l" defTabSz="914400" rtl="0" eaLnBrk="1" latinLnBrk="0" hangingPunct="1">
                        <a:lnSpc>
                          <a:spcPct val="102000"/>
                        </a:lnSpc>
                        <a:spcAft>
                          <a:spcPts val="200"/>
                        </a:spcAft>
                        <a:buFont typeface="Wingdings" panose="05000000000000000000" pitchFamily="2" charset="2"/>
                        <a:buChar char=""/>
                      </a:pPr>
                      <a:r>
                        <a:rPr lang="en-GB"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Empower people and communities living in slums to effectively participate in decision making on and implementation of smart slum upgrading initiatives through continuous civic education and awareness campaigns. </a:t>
                      </a:r>
                      <a:endParaRPr lang="en-US"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200"/>
                        </a:spcAft>
                        <a:buFont typeface="Wingdings" panose="05000000000000000000" pitchFamily="2" charset="2"/>
                        <a:buChar char=""/>
                      </a:pPr>
                      <a:r>
                        <a:rPr lang="en-GB"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an accessible human capital improvement environment with physical and non-physical platforms with innovative technological features for advancement of knowledge, skills and sharing ideals.</a:t>
                      </a:r>
                      <a:endParaRPr lang="en-US"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88" marR="28888"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6970716"/>
                  </a:ext>
                </a:extLst>
              </a:tr>
            </a:tbl>
          </a:graphicData>
        </a:graphic>
      </p:graphicFrame>
      <p:sp>
        <p:nvSpPr>
          <p:cNvPr id="3" name="Rectangle 2">
            <a:extLst>
              <a:ext uri="{FF2B5EF4-FFF2-40B4-BE49-F238E27FC236}">
                <a16:creationId xmlns:a16="http://schemas.microsoft.com/office/drawing/2014/main" id="{85950F5C-460B-755D-98C8-30D0345CAFBC}"/>
              </a:ext>
            </a:extLst>
          </p:cNvPr>
          <p:cNvSpPr>
            <a:spLocks noChangeArrowheads="1"/>
          </p:cNvSpPr>
          <p:nvPr/>
        </p:nvSpPr>
        <p:spPr bwMode="auto">
          <a:xfrm>
            <a:off x="3725863"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A0A89F8F-6CF0-E135-5731-62CD142BD0D1}"/>
              </a:ext>
            </a:extLst>
          </p:cNvPr>
          <p:cNvPicPr preferRelativeResize="0">
            <a:picLocks/>
          </p:cNvPicPr>
          <p:nvPr/>
        </p:nvPicPr>
        <p:blipFill>
          <a:blip r:embed="rId2"/>
          <a:stretch>
            <a:fillRect/>
          </a:stretch>
        </p:blipFill>
        <p:spPr>
          <a:xfrm>
            <a:off x="644518" y="754518"/>
            <a:ext cx="1224000" cy="648000"/>
          </a:xfrm>
          <a:prstGeom prst="rect">
            <a:avLst/>
          </a:prstGeom>
        </p:spPr>
      </p:pic>
    </p:spTree>
    <p:extLst>
      <p:ext uri="{BB962C8B-B14F-4D97-AF65-F5344CB8AC3E}">
        <p14:creationId xmlns:p14="http://schemas.microsoft.com/office/powerpoint/2010/main" val="287237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B3FCB1-131E-FC95-4EA1-5189A0980B98}"/>
              </a:ext>
            </a:extLst>
          </p:cNvPr>
          <p:cNvGraphicFramePr>
            <a:graphicFrameLocks noGrp="1"/>
          </p:cNvGraphicFramePr>
          <p:nvPr>
            <p:extLst>
              <p:ext uri="{D42A27DB-BD31-4B8C-83A1-F6EECF244321}">
                <p14:modId xmlns:p14="http://schemas.microsoft.com/office/powerpoint/2010/main" val="3494102997"/>
              </p:ext>
            </p:extLst>
          </p:nvPr>
        </p:nvGraphicFramePr>
        <p:xfrm>
          <a:off x="422506" y="764591"/>
          <a:ext cx="11232000" cy="5143156"/>
        </p:xfrm>
        <a:graphic>
          <a:graphicData uri="http://schemas.openxmlformats.org/drawingml/2006/table">
            <a:tbl>
              <a:tblPr firstRow="1" firstCol="1" bandRow="1"/>
              <a:tblGrid>
                <a:gridCol w="1268946">
                  <a:extLst>
                    <a:ext uri="{9D8B030D-6E8A-4147-A177-3AD203B41FA5}">
                      <a16:colId xmlns:a16="http://schemas.microsoft.com/office/drawing/2014/main" val="2355758330"/>
                    </a:ext>
                  </a:extLst>
                </a:gridCol>
                <a:gridCol w="9963054">
                  <a:extLst>
                    <a:ext uri="{9D8B030D-6E8A-4147-A177-3AD203B41FA5}">
                      <a16:colId xmlns:a16="http://schemas.microsoft.com/office/drawing/2014/main" val="3718528114"/>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US" sz="2400" b="1" kern="12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2: </a:t>
                      </a:r>
                      <a:r>
                        <a:rPr lang="en-US"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Smart People (Human/Social Capital)</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58997"/>
                  </a:ext>
                </a:extLst>
              </a:tr>
              <a:tr h="2880000">
                <a:tc gridSpan="2">
                  <a:txBody>
                    <a:bodyPr/>
                    <a:lstStyle/>
                    <a:p>
                      <a:pPr marL="72000" lvl="0" indent="0" algn="l" defTabSz="914400" rtl="0" eaLnBrk="1" latinLnBrk="0" hangingPunct="1">
                        <a:lnSpc>
                          <a:spcPct val="102000"/>
                        </a:lnSpc>
                        <a:spcAft>
                          <a:spcPts val="200"/>
                        </a:spcAft>
                        <a:buFont typeface="Wingdings" panose="05000000000000000000" pitchFamily="2" charset="2"/>
                        <a:buNone/>
                      </a:pPr>
                      <a:r>
                        <a:rPr lang="en-GB" sz="2000" b="1" kern="1200" spc="-1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Actions</a:t>
                      </a:r>
                      <a:r>
                        <a:rPr lang="en-GB" sz="2000" kern="1200" spc="-1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288000" marR="0" lvl="0" indent="-216000" algn="l" defTabSz="914400" rtl="0" eaLnBrk="1" fontAlgn="auto" latinLnBrk="0" hangingPunct="1">
                        <a:lnSpc>
                          <a:spcPct val="102000"/>
                        </a:lnSpc>
                        <a:spcBef>
                          <a:spcPts val="0"/>
                        </a:spcBef>
                        <a:spcAft>
                          <a:spcPts val="600"/>
                        </a:spcAft>
                        <a:buClrTx/>
                        <a:buSzTx/>
                        <a:buFont typeface="Wingdings" panose="05000000000000000000" pitchFamily="2" charset="2"/>
                        <a:buChar char=""/>
                        <a:tabLst/>
                        <a:defRPr/>
                      </a:pPr>
                      <a:r>
                        <a:rPr kumimoji="0" lang="en-GB" sz="2000" b="0" i="0" u="none" strike="noStrike" kern="1200" cap="none" spc="-1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Increase access to inclusive and quality Business, Technical and Vocational Education and Training (</a:t>
                      </a:r>
                      <a:r>
                        <a:rPr kumimoji="0" lang="en-GB" sz="2000" b="0" i="0" u="none" strike="noStrike" kern="1200" cap="none" spc="-1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BTVET</a:t>
                      </a:r>
                      <a:r>
                        <a:rPr kumimoji="0" lang="en-GB" sz="2000" b="0" i="0" u="none" strike="noStrike" kern="1200" cap="none" spc="-1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life-long learning opportunities through Open, Distance and eLearning (ODeL)</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8000" marR="0" lvl="0" indent="-216000" algn="l" defTabSz="914400" rtl="0" eaLnBrk="1" fontAlgn="auto" latinLnBrk="0" hangingPunct="1">
                        <a:lnSpc>
                          <a:spcPct val="102000"/>
                        </a:lnSpc>
                        <a:spcBef>
                          <a:spcPts val="0"/>
                        </a:spcBef>
                        <a:spcAft>
                          <a:spcPts val="600"/>
                        </a:spcAft>
                        <a:buClrTx/>
                        <a:buSzTx/>
                        <a:buFont typeface="Wingdings" panose="05000000000000000000" pitchFamily="2" charset="2"/>
                        <a:buChar char=""/>
                        <a:tabLst/>
                        <a:defRPr/>
                      </a:pPr>
                      <a:r>
                        <a:rPr lang="en-GB"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 public-private partnership (PPP) in </a:t>
                      </a:r>
                      <a:r>
                        <a:rPr lang="en-GB" sz="2000" kern="12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BTVET</a:t>
                      </a:r>
                      <a:r>
                        <a:rPr lang="en-GB"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600"/>
                        </a:spcAft>
                        <a:buFont typeface="Wingdings" panose="05000000000000000000" pitchFamily="2" charset="2"/>
                        <a:buChar char=""/>
                      </a:pPr>
                      <a:r>
                        <a:rPr lang="en-GB"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and strengthen non-formal education (</a:t>
                      </a:r>
                      <a:r>
                        <a:rPr lang="en-GB" sz="2000" kern="12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NFE</a:t>
                      </a:r>
                      <a:r>
                        <a:rPr lang="en-GB"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a strategy for providing lifelong education, especially in order to ensure that special interest groups have easier access to education.</a:t>
                      </a:r>
                      <a:endParaRPr lang="en-US"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600"/>
                        </a:spcAft>
                        <a:buFont typeface="Wingdings" panose="05000000000000000000" pitchFamily="2" charset="2"/>
                        <a:buChar char=""/>
                      </a:pPr>
                      <a:r>
                        <a:rPr lang="en-GB"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 and implement smart forms of education, training and skills upgrading to facilitate career choices, labour market opportunities, vocational training as well as lifelong learning for all genders and age groups, and especially special interest groups; and issue certificates and licenses as appropriate.</a:t>
                      </a:r>
                      <a:endParaRPr lang="en-US"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600"/>
                        </a:spcAft>
                        <a:buFont typeface="Wingdings" panose="05000000000000000000" pitchFamily="2" charset="2"/>
                        <a:buChar char=""/>
                      </a:pPr>
                      <a:r>
                        <a:rPr lang="en-GB"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Build human capital to ensure that youth living in the slums have the skills to both access and create sustainable employment and income earning opportunities, through ICT skills, entrepreneurship skills and life skills.</a:t>
                      </a:r>
                      <a:endParaRPr lang="en-US"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200"/>
                        </a:spcAft>
                        <a:buFont typeface="Wingdings" panose="05000000000000000000" pitchFamily="2" charset="2"/>
                        <a:buChar char=""/>
                      </a:pPr>
                      <a:r>
                        <a:rPr lang="en-GB"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Expand slum dwellers ac</a:t>
                      </a:r>
                      <a:r>
                        <a:rPr lang="en-GB"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cess to medical and health services to enhance citizens health and wellbeing.</a:t>
                      </a:r>
                      <a:endParaRPr lang="en-US"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6970716"/>
                  </a:ext>
                </a:extLst>
              </a:tr>
            </a:tbl>
          </a:graphicData>
        </a:graphic>
      </p:graphicFrame>
      <p:sp>
        <p:nvSpPr>
          <p:cNvPr id="3" name="Rectangle 2">
            <a:extLst>
              <a:ext uri="{FF2B5EF4-FFF2-40B4-BE49-F238E27FC236}">
                <a16:creationId xmlns:a16="http://schemas.microsoft.com/office/drawing/2014/main" id="{85950F5C-460B-755D-98C8-30D0345CAFBC}"/>
              </a:ext>
            </a:extLst>
          </p:cNvPr>
          <p:cNvSpPr>
            <a:spLocks noChangeArrowheads="1"/>
          </p:cNvSpPr>
          <p:nvPr/>
        </p:nvSpPr>
        <p:spPr bwMode="auto">
          <a:xfrm>
            <a:off x="3725863"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44759AB2-3DA6-F12D-8905-67ECD4DA425C}"/>
              </a:ext>
            </a:extLst>
          </p:cNvPr>
          <p:cNvPicPr preferRelativeResize="0">
            <a:picLocks/>
          </p:cNvPicPr>
          <p:nvPr/>
        </p:nvPicPr>
        <p:blipFill>
          <a:blip r:embed="rId2"/>
          <a:stretch>
            <a:fillRect/>
          </a:stretch>
        </p:blipFill>
        <p:spPr>
          <a:xfrm>
            <a:off x="422000" y="746794"/>
            <a:ext cx="1260000" cy="648000"/>
          </a:xfrm>
          <a:prstGeom prst="rect">
            <a:avLst/>
          </a:prstGeom>
        </p:spPr>
      </p:pic>
    </p:spTree>
    <p:extLst>
      <p:ext uri="{BB962C8B-B14F-4D97-AF65-F5344CB8AC3E}">
        <p14:creationId xmlns:p14="http://schemas.microsoft.com/office/powerpoint/2010/main" val="2494474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A4C72B0-B28E-BB4A-3525-BB3DAB8CB790}"/>
              </a:ext>
            </a:extLst>
          </p:cNvPr>
          <p:cNvGraphicFramePr>
            <a:graphicFrameLocks noGrp="1"/>
          </p:cNvGraphicFramePr>
          <p:nvPr>
            <p:extLst>
              <p:ext uri="{D42A27DB-BD31-4B8C-83A1-F6EECF244321}">
                <p14:modId xmlns:p14="http://schemas.microsoft.com/office/powerpoint/2010/main" val="2216489348"/>
              </p:ext>
            </p:extLst>
          </p:nvPr>
        </p:nvGraphicFramePr>
        <p:xfrm>
          <a:off x="569999" y="273299"/>
          <a:ext cx="11052001" cy="6337745"/>
        </p:xfrm>
        <a:graphic>
          <a:graphicData uri="http://schemas.openxmlformats.org/drawingml/2006/table">
            <a:tbl>
              <a:tblPr firstRow="1" firstCol="1" bandRow="1"/>
              <a:tblGrid>
                <a:gridCol w="5432429">
                  <a:extLst>
                    <a:ext uri="{9D8B030D-6E8A-4147-A177-3AD203B41FA5}">
                      <a16:colId xmlns:a16="http://schemas.microsoft.com/office/drawing/2014/main" val="528515670"/>
                    </a:ext>
                  </a:extLst>
                </a:gridCol>
                <a:gridCol w="187143">
                  <a:extLst>
                    <a:ext uri="{9D8B030D-6E8A-4147-A177-3AD203B41FA5}">
                      <a16:colId xmlns:a16="http://schemas.microsoft.com/office/drawing/2014/main" val="2383061333"/>
                    </a:ext>
                  </a:extLst>
                </a:gridCol>
                <a:gridCol w="5432429">
                  <a:extLst>
                    <a:ext uri="{9D8B030D-6E8A-4147-A177-3AD203B41FA5}">
                      <a16:colId xmlns:a16="http://schemas.microsoft.com/office/drawing/2014/main" val="2459447812"/>
                    </a:ext>
                  </a:extLst>
                </a:gridCol>
              </a:tblGrid>
              <a:tr h="0">
                <a:tc>
                  <a:txBody>
                    <a:bodyPr/>
                    <a:lstStyle/>
                    <a:p>
                      <a:pPr algn="ctr">
                        <a:lnSpc>
                          <a:spcPct val="102000"/>
                        </a:lnSpc>
                        <a:spcAft>
                          <a:spcPts val="800"/>
                        </a:spcAft>
                      </a:pP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Actors/Stakeholders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F5496"/>
                    </a:solidFill>
                  </a:tcPr>
                </a:tc>
                <a:tc>
                  <a:txBody>
                    <a:bodyPr/>
                    <a:lstStyle/>
                    <a:p>
                      <a:pPr algn="ctr">
                        <a:lnSpc>
                          <a:spcPct val="102000"/>
                        </a:lnSpc>
                        <a:spcAft>
                          <a:spcPts val="800"/>
                        </a:spcAft>
                      </a:pP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2000"/>
                        </a:lnSpc>
                        <a:spcAft>
                          <a:spcPts val="800"/>
                        </a:spcAft>
                      </a:pP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Key relevant policies, strategies, legislation, plans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F5496"/>
                    </a:solidFill>
                  </a:tcPr>
                </a:tc>
                <a:extLst>
                  <a:ext uri="{0D108BD9-81ED-4DB2-BD59-A6C34878D82A}">
                    <a16:rowId xmlns:a16="http://schemas.microsoft.com/office/drawing/2014/main" val="842127650"/>
                  </a:ext>
                </a:extLst>
              </a:tr>
              <a:tr h="0">
                <a:tc>
                  <a:txBody>
                    <a:bodyPr/>
                    <a:lstStyle/>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MGLSD, MOES</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Population Council</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Women’s Council (</a:t>
                      </a:r>
                      <a:r>
                        <a:rPr lang="en-GB" sz="16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NWC</a:t>
                      </a: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Youth Council (NYC), Uganda Youth Network (</a:t>
                      </a:r>
                      <a:r>
                        <a:rPr lang="en-GB" sz="16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UYONET</a:t>
                      </a: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Uganda Civil Society Youth Coalition </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Council for Older Persons</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Equal Opportunities Commission (</a:t>
                      </a:r>
                      <a:r>
                        <a:rPr lang="en-GB" sz="16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EOC</a:t>
                      </a: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UNICEF, </a:t>
                      </a:r>
                      <a:r>
                        <a:rPr lang="en-GB" sz="16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UNIFEM</a:t>
                      </a: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UNESCO</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Enabel, GIZ, Sida</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Private sector, PSFU</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 International, Plan International</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Makerere University – IODeL, </a:t>
                      </a:r>
                      <a:r>
                        <a:rPr lang="en-GB" sz="16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CLL</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SSA</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MFIs, UMRA, Banks</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UGAPRIVI</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Village Health Teams (</a:t>
                      </a:r>
                      <a:r>
                        <a:rPr lang="en-GB" sz="16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VHTs</a:t>
                      </a: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CBOs, Women’s groups, Youth groups</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ts val="1700"/>
                        </a:lnSpc>
                        <a:spcAft>
                          <a:spcPts val="800"/>
                        </a:spcAft>
                      </a:pPr>
                      <a:r>
                        <a:rPr lang="en-GB" sz="160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a:noFill/>
                    </a:lnT>
                    <a:lnB>
                      <a:noFill/>
                    </a:lnB>
                  </a:tcPr>
                </a:tc>
                <a:tc>
                  <a:txBody>
                    <a:bodyPr/>
                    <a:lstStyle/>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Population Policy for Social Transformation and Sustainable Development</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Uganda Gender Policy 2007</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Policy for Older Persons </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Child Policy 2020</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National Social Protection Policy</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Equity Promotion Strategy Paper </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UPE</a:t>
                      </a: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USE Policies</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TVET Policy; </a:t>
                      </a:r>
                      <a:r>
                        <a:rPr lang="en-GB" sz="16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BTVET</a:t>
                      </a: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Act 2008 </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National Employment Policy for Uganda</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ICT Policy for Uganda </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Persons with Disabilities Act, 2020</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Equal Opportunities Commission Act 2007</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Public-Private Partnership Framework Policy</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Youth Action Plan </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Village Health Team Strategy and Operational Guidelines </a:t>
                      </a:r>
                      <a:endParaRPr lang="en-US" sz="16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1545837197"/>
                  </a:ext>
                </a:extLst>
              </a:tr>
              <a:tr h="0">
                <a:tc>
                  <a:txBody>
                    <a:bodyPr/>
                    <a:lstStyle/>
                    <a:p>
                      <a:pPr algn="ctr">
                        <a:lnSpc>
                          <a:spcPts val="1700"/>
                        </a:lnSpc>
                        <a:spcAft>
                          <a:spcPts val="800"/>
                        </a:spcAft>
                      </a:pP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NDP III </a:t>
                      </a:r>
                      <a:r>
                        <a:rPr lang="en-GB" sz="1900" b="1" baseline="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SU&amp;H</a:t>
                      </a: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Programme Objectives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a:noFill/>
                    </a:lnT>
                    <a:lnB>
                      <a:noFill/>
                    </a:lnB>
                    <a:solidFill>
                      <a:srgbClr val="2F5496"/>
                    </a:solidFill>
                  </a:tcPr>
                </a:tc>
                <a:tc>
                  <a:txBody>
                    <a:bodyPr/>
                    <a:lstStyle/>
                    <a:p>
                      <a:pPr algn="ctr">
                        <a:lnSpc>
                          <a:spcPts val="1700"/>
                        </a:lnSpc>
                        <a:spcAft>
                          <a:spcPts val="800"/>
                        </a:spcAft>
                      </a:pPr>
                      <a:r>
                        <a:rPr lang="en-GB" sz="1900"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a:noFill/>
                    </a:lnT>
                    <a:lnB>
                      <a:noFill/>
                    </a:lnB>
                  </a:tcPr>
                </a:tc>
                <a:tc>
                  <a:txBody>
                    <a:bodyPr/>
                    <a:lstStyle/>
                    <a:p>
                      <a:pPr algn="ctr">
                        <a:lnSpc>
                          <a:spcPts val="1700"/>
                        </a:lnSpc>
                        <a:spcAft>
                          <a:spcPts val="800"/>
                        </a:spcAft>
                      </a:pPr>
                      <a:r>
                        <a:rPr lang="en-GB" sz="1900"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SDGs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a:noFill/>
                    </a:lnT>
                    <a:lnB>
                      <a:noFill/>
                    </a:lnB>
                    <a:solidFill>
                      <a:srgbClr val="2F5496"/>
                    </a:solidFill>
                  </a:tcPr>
                </a:tc>
                <a:extLst>
                  <a:ext uri="{0D108BD9-81ED-4DB2-BD59-A6C34878D82A}">
                    <a16:rowId xmlns:a16="http://schemas.microsoft.com/office/drawing/2014/main" val="2254850768"/>
                  </a:ext>
                </a:extLst>
              </a:tr>
              <a:tr h="0">
                <a:tc>
                  <a:txBody>
                    <a:bodyPr/>
                    <a:lstStyle/>
                    <a:p>
                      <a:pPr marL="108000" lvl="0" indent="0" algn="l">
                        <a:lnSpc>
                          <a:spcPts val="1700"/>
                        </a:lnSpc>
                        <a:spcAft>
                          <a:spcPts val="300"/>
                        </a:spcAft>
                        <a:buFont typeface="Wingdings" panose="05000000000000000000" pitchFamily="2" charset="2"/>
                        <a:buNone/>
                      </a:pPr>
                      <a:r>
                        <a:rPr lang="en-GB" sz="1600" b="1" kern="1200" dirty="0">
                          <a:solidFill>
                            <a:schemeClr val="tx1"/>
                          </a:solidFill>
                          <a:effectLst/>
                          <a:latin typeface="+mn-lt"/>
                          <a:ea typeface="+mn-ea"/>
                          <a:cs typeface="+mn-cs"/>
                        </a:rPr>
                        <a:t>Objective 1:</a:t>
                      </a:r>
                      <a:r>
                        <a:rPr lang="en-GB" sz="1600" kern="1200" dirty="0">
                          <a:solidFill>
                            <a:schemeClr val="tx1"/>
                          </a:solidFill>
                          <a:effectLst/>
                          <a:latin typeface="+mn-lt"/>
                          <a:ea typeface="+mn-ea"/>
                          <a:cs typeface="+mn-cs"/>
                        </a:rPr>
                        <a:t> Enhance economic opportunities in cities and urban areas</a:t>
                      </a:r>
                      <a:endParaRPr lang="en-US" sz="1600" b="1" kern="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ts val="1700"/>
                        </a:lnSpc>
                        <a:spcAft>
                          <a:spcPts val="800"/>
                        </a:spcAft>
                      </a:pPr>
                      <a:r>
                        <a:rPr lang="en-GB" sz="160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a:noFill/>
                    </a:lnT>
                    <a:lnB w="12700" cap="flat" cmpd="sng" algn="ctr">
                      <a:solidFill>
                        <a:srgbClr val="000000"/>
                      </a:solidFill>
                      <a:prstDash val="solid"/>
                      <a:round/>
                      <a:headEnd type="none" w="med" len="med"/>
                      <a:tailEnd type="none" w="med" len="med"/>
                    </a:lnB>
                  </a:tcPr>
                </a:tc>
                <a:tc>
                  <a:txBody>
                    <a:bodyPr/>
                    <a:lstStyle/>
                    <a:p>
                      <a:pPr lvl="0">
                        <a:lnSpc>
                          <a:spcPts val="1700"/>
                        </a:lnSpc>
                      </a:pPr>
                      <a:r>
                        <a:rPr lang="en-GB" sz="1600" b="1" kern="1200" dirty="0">
                          <a:solidFill>
                            <a:schemeClr val="tx1"/>
                          </a:solidFill>
                          <a:effectLst/>
                          <a:latin typeface="+mn-lt"/>
                          <a:ea typeface="+mn-ea"/>
                          <a:cs typeface="+mn-cs"/>
                        </a:rPr>
                        <a:t>Goal 1</a:t>
                      </a:r>
                      <a:r>
                        <a:rPr lang="en-GB" sz="1600" kern="1200" dirty="0">
                          <a:solidFill>
                            <a:schemeClr val="tx1"/>
                          </a:solidFill>
                          <a:effectLst/>
                          <a:latin typeface="+mn-lt"/>
                          <a:ea typeface="+mn-ea"/>
                          <a:cs typeface="+mn-cs"/>
                        </a:rPr>
                        <a:t>: No poverty</a:t>
                      </a:r>
                      <a:endParaRPr lang="en-US" sz="1600" kern="1200" dirty="0">
                        <a:solidFill>
                          <a:schemeClr val="tx1"/>
                        </a:solidFill>
                        <a:effectLst/>
                        <a:latin typeface="+mn-lt"/>
                        <a:ea typeface="+mn-ea"/>
                        <a:cs typeface="+mn-cs"/>
                      </a:endParaRPr>
                    </a:p>
                    <a:p>
                      <a:pPr lvl="0">
                        <a:lnSpc>
                          <a:spcPts val="1700"/>
                        </a:lnSpc>
                      </a:pPr>
                      <a:r>
                        <a:rPr lang="en-GB" sz="1600" b="1" kern="1200" dirty="0">
                          <a:solidFill>
                            <a:schemeClr val="tx1"/>
                          </a:solidFill>
                          <a:effectLst/>
                          <a:latin typeface="+mn-lt"/>
                          <a:ea typeface="+mn-ea"/>
                          <a:cs typeface="+mn-cs"/>
                        </a:rPr>
                        <a:t>Goal 3</a:t>
                      </a:r>
                      <a:r>
                        <a:rPr lang="en-GB" sz="1600" kern="1200" dirty="0">
                          <a:solidFill>
                            <a:schemeClr val="tx1"/>
                          </a:solidFill>
                          <a:effectLst/>
                          <a:latin typeface="+mn-lt"/>
                          <a:ea typeface="+mn-ea"/>
                          <a:cs typeface="+mn-cs"/>
                        </a:rPr>
                        <a:t>- Good health and well being</a:t>
                      </a:r>
                      <a:endParaRPr lang="en-US" sz="1600" kern="1200" dirty="0">
                        <a:solidFill>
                          <a:schemeClr val="tx1"/>
                        </a:solidFill>
                        <a:effectLst/>
                        <a:latin typeface="+mn-lt"/>
                        <a:ea typeface="+mn-ea"/>
                        <a:cs typeface="+mn-cs"/>
                      </a:endParaRPr>
                    </a:p>
                    <a:p>
                      <a:pPr lvl="0">
                        <a:lnSpc>
                          <a:spcPts val="1700"/>
                        </a:lnSpc>
                      </a:pPr>
                      <a:r>
                        <a:rPr lang="en-GB" sz="1600" b="1" kern="1200" dirty="0">
                          <a:solidFill>
                            <a:schemeClr val="tx1"/>
                          </a:solidFill>
                          <a:effectLst/>
                          <a:latin typeface="+mn-lt"/>
                          <a:ea typeface="+mn-ea"/>
                          <a:cs typeface="+mn-cs"/>
                        </a:rPr>
                        <a:t>Goal 4: </a:t>
                      </a:r>
                      <a:r>
                        <a:rPr lang="en-GB" sz="1600" kern="1200" dirty="0">
                          <a:solidFill>
                            <a:schemeClr val="tx1"/>
                          </a:solidFill>
                          <a:effectLst/>
                          <a:latin typeface="+mn-lt"/>
                          <a:ea typeface="+mn-ea"/>
                          <a:cs typeface="+mn-cs"/>
                        </a:rPr>
                        <a:t>Quality education.</a:t>
                      </a:r>
                      <a:endParaRPr lang="en-US" sz="1600" kern="1200" dirty="0">
                        <a:solidFill>
                          <a:schemeClr val="tx1"/>
                        </a:solidFill>
                        <a:effectLst/>
                        <a:latin typeface="+mn-lt"/>
                        <a:ea typeface="+mn-ea"/>
                        <a:cs typeface="+mn-cs"/>
                      </a:endParaRPr>
                    </a:p>
                    <a:p>
                      <a:pPr lvl="0">
                        <a:lnSpc>
                          <a:spcPts val="1700"/>
                        </a:lnSpc>
                      </a:pPr>
                      <a:r>
                        <a:rPr lang="en-GB" sz="1600" b="1" kern="1200" dirty="0">
                          <a:solidFill>
                            <a:schemeClr val="tx1"/>
                          </a:solidFill>
                          <a:effectLst/>
                          <a:latin typeface="+mn-lt"/>
                          <a:ea typeface="+mn-ea"/>
                          <a:cs typeface="+mn-cs"/>
                        </a:rPr>
                        <a:t>Goal 5: </a:t>
                      </a:r>
                      <a:r>
                        <a:rPr lang="en-GB" sz="1600" kern="1200" dirty="0">
                          <a:solidFill>
                            <a:schemeClr val="tx1"/>
                          </a:solidFill>
                          <a:effectLst/>
                          <a:latin typeface="+mn-lt"/>
                          <a:ea typeface="+mn-ea"/>
                          <a:cs typeface="+mn-cs"/>
                        </a:rPr>
                        <a:t>Gender equality</a:t>
                      </a:r>
                      <a:endParaRPr lang="en-US" sz="1600" kern="1200" dirty="0">
                        <a:solidFill>
                          <a:schemeClr val="tx1"/>
                        </a:solidFill>
                        <a:effectLst/>
                        <a:latin typeface="+mn-lt"/>
                        <a:ea typeface="+mn-ea"/>
                        <a:cs typeface="+mn-cs"/>
                      </a:endParaRPr>
                    </a:p>
                    <a:p>
                      <a:pPr lvl="0">
                        <a:lnSpc>
                          <a:spcPts val="1700"/>
                        </a:lnSpc>
                      </a:pPr>
                      <a:r>
                        <a:rPr lang="en-GB" sz="1600" b="1" kern="1200" dirty="0">
                          <a:solidFill>
                            <a:schemeClr val="tx1"/>
                          </a:solidFill>
                          <a:effectLst/>
                          <a:latin typeface="+mn-lt"/>
                          <a:ea typeface="+mn-ea"/>
                          <a:cs typeface="+mn-cs"/>
                        </a:rPr>
                        <a:t>Goal 11:</a:t>
                      </a:r>
                      <a:r>
                        <a:rPr lang="en-GB" sz="1600" kern="1200" dirty="0">
                          <a:solidFill>
                            <a:schemeClr val="tx1"/>
                          </a:solidFill>
                          <a:effectLst/>
                          <a:latin typeface="+mn-lt"/>
                          <a:ea typeface="+mn-ea"/>
                          <a:cs typeface="+mn-cs"/>
                        </a:rPr>
                        <a:t> Sustainable cities and communities </a:t>
                      </a:r>
                      <a:endParaRPr lang="en-US" sz="1600" kern="1200" dirty="0">
                        <a:solidFill>
                          <a:schemeClr val="tx1"/>
                        </a:solidFill>
                        <a:effectLst/>
                        <a:latin typeface="+mn-lt"/>
                        <a:ea typeface="+mn-ea"/>
                        <a:cs typeface="+mn-cs"/>
                      </a:endParaRPr>
                    </a:p>
                    <a:p>
                      <a:pPr>
                        <a:lnSpc>
                          <a:spcPts val="1700"/>
                        </a:lnSpc>
                      </a:pPr>
                      <a:r>
                        <a:rPr lang="en-GB" sz="1600" b="1" kern="1200" dirty="0">
                          <a:solidFill>
                            <a:schemeClr val="tx1"/>
                          </a:solidFill>
                          <a:effectLst/>
                          <a:latin typeface="+mn-lt"/>
                          <a:ea typeface="+mn-ea"/>
                          <a:cs typeface="+mn-cs"/>
                        </a:rPr>
                        <a:t>Goal 12: </a:t>
                      </a:r>
                      <a:r>
                        <a:rPr lang="en-GB" sz="1600" kern="1200" dirty="0">
                          <a:solidFill>
                            <a:schemeClr val="tx1"/>
                          </a:solidFill>
                          <a:effectLst/>
                          <a:latin typeface="+mn-lt"/>
                          <a:ea typeface="+mn-ea"/>
                          <a:cs typeface="+mn-cs"/>
                        </a:rPr>
                        <a:t>Responsible consumption and production</a:t>
                      </a:r>
                      <a:endParaRPr lang="en-US"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52107233"/>
                  </a:ext>
                </a:extLst>
              </a:tr>
            </a:tbl>
          </a:graphicData>
        </a:graphic>
      </p:graphicFrame>
    </p:spTree>
    <p:extLst>
      <p:ext uri="{BB962C8B-B14F-4D97-AF65-F5344CB8AC3E}">
        <p14:creationId xmlns:p14="http://schemas.microsoft.com/office/powerpoint/2010/main" val="4284334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B3FCB1-131E-FC95-4EA1-5189A0980B98}"/>
              </a:ext>
            </a:extLst>
          </p:cNvPr>
          <p:cNvGraphicFramePr>
            <a:graphicFrameLocks noGrp="1"/>
          </p:cNvGraphicFramePr>
          <p:nvPr>
            <p:extLst>
              <p:ext uri="{D42A27DB-BD31-4B8C-83A1-F6EECF244321}">
                <p14:modId xmlns:p14="http://schemas.microsoft.com/office/powerpoint/2010/main" val="2494118419"/>
              </p:ext>
            </p:extLst>
          </p:nvPr>
        </p:nvGraphicFramePr>
        <p:xfrm>
          <a:off x="617156" y="241572"/>
          <a:ext cx="10957688" cy="6297822"/>
        </p:xfrm>
        <a:graphic>
          <a:graphicData uri="http://schemas.openxmlformats.org/drawingml/2006/table">
            <a:tbl>
              <a:tblPr firstRow="1" firstCol="1" bandRow="1"/>
              <a:tblGrid>
                <a:gridCol w="1224000">
                  <a:extLst>
                    <a:ext uri="{9D8B030D-6E8A-4147-A177-3AD203B41FA5}">
                      <a16:colId xmlns:a16="http://schemas.microsoft.com/office/drawing/2014/main" val="2355758330"/>
                    </a:ext>
                  </a:extLst>
                </a:gridCol>
                <a:gridCol w="9733688">
                  <a:extLst>
                    <a:ext uri="{9D8B030D-6E8A-4147-A177-3AD203B41FA5}">
                      <a16:colId xmlns:a16="http://schemas.microsoft.com/office/drawing/2014/main" val="3718528114"/>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888" marR="28888"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3: Smart Economy (Competitiveness)</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58997"/>
                  </a:ext>
                </a:extLst>
              </a:tr>
              <a:tr h="618126">
                <a:tc>
                  <a:txBody>
                    <a:bodyPr/>
                    <a:lstStyle/>
                    <a:p>
                      <a:pPr algn="just">
                        <a:lnSpc>
                          <a:spcPct val="102000"/>
                        </a:lnSpc>
                        <a:spcAft>
                          <a:spcPts val="0"/>
                        </a:spcAft>
                      </a:pPr>
                      <a:r>
                        <a:rPr lang="en-GB" sz="1900" b="1" baseline="0" dirty="0">
                          <a:effectLst/>
                          <a:latin typeface="Calibri" panose="020F0502020204030204" pitchFamily="34" charset="0"/>
                          <a:ea typeface="Times New Roman" panose="02020603050405020304" pitchFamily="18" charset="0"/>
                          <a:cs typeface="Times New Roman" panose="02020603050405020304" pitchFamily="18" charset="0"/>
                        </a:rPr>
                        <a:t>Objective:</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2000"/>
                        </a:lnSpc>
                        <a:spcAft>
                          <a:spcPts val="0"/>
                        </a:spcAft>
                      </a:pPr>
                      <a:r>
                        <a:rPr lang="en-GB" sz="1900" b="1" spc="-10" baseline="0" dirty="0">
                          <a:effectLst/>
                          <a:latin typeface="Calibri" panose="020F0502020204030204" pitchFamily="34" charset="0"/>
                          <a:ea typeface="Times New Roman" panose="02020603050405020304" pitchFamily="18" charset="0"/>
                          <a:cs typeface="Times New Roman" panose="02020603050405020304" pitchFamily="18" charset="0"/>
                        </a:rPr>
                        <a:t>Enhance local economic development (LED)</a:t>
                      </a:r>
                      <a:r>
                        <a:rPr lang="en-GB" sz="1900" spc="-10" baseline="0" dirty="0">
                          <a:effectLst/>
                          <a:latin typeface="Calibri" panose="020F0502020204030204" pitchFamily="34" charset="0"/>
                          <a:ea typeface="Times New Roman" panose="02020603050405020304" pitchFamily="18" charset="0"/>
                          <a:cs typeface="Times New Roman" panose="02020603050405020304" pitchFamily="18" charset="0"/>
                        </a:rPr>
                        <a:t> and livelihoods in slums by harnessing public, private, non-governmental and community resources, and integrating slums into the wider economy.</a:t>
                      </a:r>
                      <a:endParaRPr lang="en-US" sz="1900" spc="-1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836878"/>
                  </a:ext>
                </a:extLst>
              </a:tr>
              <a:tr h="618126">
                <a:tc>
                  <a:txBody>
                    <a:bodyPr/>
                    <a:lstStyle/>
                    <a:p>
                      <a:pPr algn="just">
                        <a:lnSpc>
                          <a:spcPct val="102000"/>
                        </a:lnSpc>
                        <a:spcAft>
                          <a:spcPts val="0"/>
                        </a:spcAft>
                      </a:pPr>
                      <a:r>
                        <a:rPr lang="en-GB" sz="1900" b="1" baseline="0" dirty="0">
                          <a:effectLst/>
                          <a:latin typeface="Calibri" panose="020F0502020204030204" pitchFamily="34" charset="0"/>
                          <a:ea typeface="Times New Roman" panose="02020603050405020304" pitchFamily="18" charset="0"/>
                          <a:cs typeface="Times New Roman" panose="02020603050405020304" pitchFamily="18" charset="0"/>
                        </a:rPr>
                        <a:t>Rationale:</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2000"/>
                        </a:lnSpc>
                        <a:spcAft>
                          <a:spcPts val="0"/>
                        </a:spcAft>
                      </a:pP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Strengthening LED will build the capacity of smart upgraded slums to improve their economic future and competitiveness; add to the stock of locally generated businesses and jobs; attract private sector investment; catalyze socioeconomic development; and reduce disparities between slums and other areas of the city. </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143312"/>
                  </a:ext>
                </a:extLst>
              </a:tr>
              <a:tr h="3564000">
                <a:tc gridSpan="2">
                  <a:txBody>
                    <a:bodyPr/>
                    <a:lstStyle/>
                    <a:p>
                      <a:pPr marL="72000" lvl="0" indent="0" algn="l" defTabSz="914400" rtl="0" eaLnBrk="1" latinLnBrk="0" hangingPunct="1">
                        <a:lnSpc>
                          <a:spcPct val="102000"/>
                        </a:lnSpc>
                        <a:spcAft>
                          <a:spcPts val="300"/>
                        </a:spcAft>
                        <a:buFont typeface="Wingdings" panose="05000000000000000000" pitchFamily="2" charset="2"/>
                        <a:buNone/>
                      </a:pPr>
                      <a:r>
                        <a:rPr lang="en-GB" sz="1900" b="1" kern="1200" dirty="0">
                          <a:solidFill>
                            <a:schemeClr val="tx1"/>
                          </a:solidFill>
                          <a:effectLst/>
                          <a:latin typeface="+mn-lt"/>
                          <a:ea typeface="+mn-ea"/>
                          <a:cs typeface="+mn-cs"/>
                        </a:rPr>
                        <a:t>Actions:</a:t>
                      </a:r>
                    </a:p>
                    <a:p>
                      <a:pPr marL="288000" lvl="0" indent="-216000" algn="l" defTabSz="914400" rtl="0" eaLnBrk="1" latinLnBrk="0" hangingPunct="1">
                        <a:lnSpc>
                          <a:spcPct val="102000"/>
                        </a:lnSpc>
                        <a:spcAft>
                          <a:spcPts val="300"/>
                        </a:spcAft>
                        <a:buFont typeface="Wingdings" panose="05000000000000000000" pitchFamily="2" charset="2"/>
                        <a:buChar char=""/>
                      </a:pPr>
                      <a:r>
                        <a:rPr lang="en-GB" sz="1900" kern="1200" dirty="0">
                          <a:solidFill>
                            <a:schemeClr val="tx1"/>
                          </a:solidFill>
                          <a:effectLst/>
                          <a:latin typeface="+mn-lt"/>
                          <a:ea typeface="+mn-ea"/>
                          <a:cs typeface="+mn-cs"/>
                        </a:rPr>
                        <a:t>Provide central and local government support to facilitate effective LED with a focus on poverty reduction and </a:t>
                      </a:r>
                      <a:r>
                        <a:rPr lang="en-GB"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sustainable wealth; and operationalize the Parish Development Model (PDM) in all slums.</a:t>
                      </a:r>
                      <a:endParaRPr lang="en-US"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300"/>
                        </a:spcAft>
                        <a:buFont typeface="Wingdings" panose="05000000000000000000" pitchFamily="2" charset="2"/>
                        <a:buChar char=""/>
                      </a:pPr>
                      <a:r>
                        <a:rPr lang="en-GB"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 and roll out e-Government services to improve the ease of doing business; and ICT programmes that can improve extension services and delivery of government input support.</a:t>
                      </a:r>
                      <a:endParaRPr lang="en-US"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300"/>
                        </a:spcAft>
                        <a:buFont typeface="Wingdings" panose="05000000000000000000" pitchFamily="2" charset="2"/>
                        <a:buChar char=""/>
                      </a:pPr>
                      <a:r>
                        <a:rPr lang="en-GB"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Improve the business environment and ease of doing business in slums for start-ups, businesses, investors and new talent through an enabling legal and regulatory environment.</a:t>
                      </a:r>
                      <a:endParaRPr lang="en-US"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300"/>
                        </a:spcAft>
                        <a:buFont typeface="Wingdings" panose="05000000000000000000" pitchFamily="2" charset="2"/>
                        <a:buChar char=""/>
                      </a:pPr>
                      <a:r>
                        <a:rPr lang="en-GB"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and support multi-purpose market or business premises with training facilities and free or subsidized internet access.</a:t>
                      </a:r>
                      <a:endParaRPr lang="en-US"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8000" lvl="0" indent="-216000" algn="l" defTabSz="914400" rtl="0" eaLnBrk="1" latinLnBrk="0" hangingPunct="1">
                        <a:lnSpc>
                          <a:spcPct val="102000"/>
                        </a:lnSpc>
                        <a:spcAft>
                          <a:spcPts val="300"/>
                        </a:spcAft>
                        <a:buFont typeface="Wingdings" panose="05000000000000000000" pitchFamily="2" charset="2"/>
                        <a:buChar char=""/>
                      </a:pPr>
                      <a:r>
                        <a:rPr lang="en-GB"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tailored support to increase entrepreneurship, innovation, productivity, quality and competitiveness of </a:t>
                      </a:r>
                      <a:r>
                        <a:rPr lang="en-US"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micro, small and medium-sized enterprises (MSMEs)</a:t>
                      </a:r>
                      <a:r>
                        <a:rPr lang="en-GB"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home-based enterprises (</a:t>
                      </a:r>
                      <a:r>
                        <a:rPr lang="en-GB" sz="19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HBEs</a:t>
                      </a:r>
                      <a:r>
                        <a:rPr lang="en-GB"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including through </a:t>
                      </a:r>
                      <a:r>
                        <a:rPr lang="en-GB" sz="19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USSD</a:t>
                      </a:r>
                      <a:r>
                        <a:rPr lang="en-GB"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digital platforms (e.g. mobile and smartphones, other ICT </a:t>
                      </a:r>
                      <a:r>
                        <a:rPr lang="en-GB" sz="1900" kern="1200" dirty="0">
                          <a:solidFill>
                            <a:schemeClr val="tx1"/>
                          </a:solidFill>
                          <a:effectLst/>
                          <a:latin typeface="+mn-lt"/>
                          <a:ea typeface="+mn-ea"/>
                          <a:cs typeface="+mn-cs"/>
                        </a:rPr>
                        <a:t>tools).</a:t>
                      </a:r>
                      <a:endParaRPr lang="en-US" sz="1900" kern="1200" dirty="0">
                        <a:solidFill>
                          <a:schemeClr val="tx1"/>
                        </a:solidFill>
                        <a:effectLst/>
                        <a:latin typeface="+mn-lt"/>
                        <a:ea typeface="+mn-ea"/>
                        <a:cs typeface="+mn-cs"/>
                      </a:endParaRPr>
                    </a:p>
                  </a:txBody>
                  <a:tcPr marL="28888" marR="28888"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6970716"/>
                  </a:ext>
                </a:extLst>
              </a:tr>
            </a:tbl>
          </a:graphicData>
        </a:graphic>
      </p:graphicFrame>
      <p:sp>
        <p:nvSpPr>
          <p:cNvPr id="3" name="Rectangle 2">
            <a:extLst>
              <a:ext uri="{FF2B5EF4-FFF2-40B4-BE49-F238E27FC236}">
                <a16:creationId xmlns:a16="http://schemas.microsoft.com/office/drawing/2014/main" id="{85950F5C-460B-755D-98C8-30D0345CAFBC}"/>
              </a:ext>
            </a:extLst>
          </p:cNvPr>
          <p:cNvSpPr>
            <a:spLocks noChangeArrowheads="1"/>
          </p:cNvSpPr>
          <p:nvPr/>
        </p:nvSpPr>
        <p:spPr bwMode="auto">
          <a:xfrm>
            <a:off x="3725863"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B815E090-109E-54E0-7C1B-71827F0FDCC2}"/>
              </a:ext>
            </a:extLst>
          </p:cNvPr>
          <p:cNvPicPr preferRelativeResize="0">
            <a:picLocks/>
          </p:cNvPicPr>
          <p:nvPr/>
        </p:nvPicPr>
        <p:blipFill>
          <a:blip r:embed="rId2"/>
          <a:stretch>
            <a:fillRect/>
          </a:stretch>
        </p:blipFill>
        <p:spPr>
          <a:xfrm>
            <a:off x="617156" y="241572"/>
            <a:ext cx="1224000" cy="648000"/>
          </a:xfrm>
          <a:prstGeom prst="rect">
            <a:avLst/>
          </a:prstGeom>
        </p:spPr>
      </p:pic>
    </p:spTree>
    <p:extLst>
      <p:ext uri="{BB962C8B-B14F-4D97-AF65-F5344CB8AC3E}">
        <p14:creationId xmlns:p14="http://schemas.microsoft.com/office/powerpoint/2010/main" val="3167642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B3FCB1-131E-FC95-4EA1-5189A0980B98}"/>
              </a:ext>
            </a:extLst>
          </p:cNvPr>
          <p:cNvGraphicFramePr>
            <a:graphicFrameLocks noGrp="1"/>
          </p:cNvGraphicFramePr>
          <p:nvPr>
            <p:extLst>
              <p:ext uri="{D42A27DB-BD31-4B8C-83A1-F6EECF244321}">
                <p14:modId xmlns:p14="http://schemas.microsoft.com/office/powerpoint/2010/main" val="944035417"/>
              </p:ext>
            </p:extLst>
          </p:nvPr>
        </p:nvGraphicFramePr>
        <p:xfrm>
          <a:off x="357830" y="604120"/>
          <a:ext cx="11476340" cy="5983198"/>
        </p:xfrm>
        <a:graphic>
          <a:graphicData uri="http://schemas.openxmlformats.org/drawingml/2006/table">
            <a:tbl>
              <a:tblPr firstRow="1" firstCol="1" bandRow="1"/>
              <a:tblGrid>
                <a:gridCol w="1262614">
                  <a:extLst>
                    <a:ext uri="{9D8B030D-6E8A-4147-A177-3AD203B41FA5}">
                      <a16:colId xmlns:a16="http://schemas.microsoft.com/office/drawing/2014/main" val="2355758330"/>
                    </a:ext>
                  </a:extLst>
                </a:gridCol>
                <a:gridCol w="10213726">
                  <a:extLst>
                    <a:ext uri="{9D8B030D-6E8A-4147-A177-3AD203B41FA5}">
                      <a16:colId xmlns:a16="http://schemas.microsoft.com/office/drawing/2014/main" val="3718528114"/>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3: Smart Economy (Competitiveness)</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58997"/>
                  </a:ext>
                </a:extLst>
              </a:tr>
              <a:tr h="3888000">
                <a:tc gridSpan="2">
                  <a:txBody>
                    <a:bodyPr/>
                    <a:lstStyle/>
                    <a:p>
                      <a:pPr marL="72000" lvl="0" indent="0" algn="l" defTabSz="914400" rtl="0" eaLnBrk="1" latinLnBrk="0" hangingPunct="1">
                        <a:lnSpc>
                          <a:spcPct val="102000"/>
                        </a:lnSpc>
                        <a:spcAft>
                          <a:spcPts val="300"/>
                        </a:spcAft>
                        <a:buFont typeface="Wingdings" panose="05000000000000000000" pitchFamily="2" charset="2"/>
                        <a:buNone/>
                      </a:pPr>
                      <a:r>
                        <a:rPr lang="en-GB" sz="1900" b="1" kern="1200" baseline="0" dirty="0">
                          <a:solidFill>
                            <a:schemeClr val="tx1"/>
                          </a:solidFill>
                          <a:effectLst/>
                          <a:latin typeface="+mn-lt"/>
                          <a:ea typeface="+mn-ea"/>
                          <a:cs typeface="+mn-cs"/>
                        </a:rPr>
                        <a:t>Actions:</a:t>
                      </a:r>
                    </a:p>
                    <a:p>
                      <a:pPr marL="324000" lvl="0" indent="-252000" algn="l" defTabSz="914400" rtl="0" eaLnBrk="1" latinLnBrk="0" hangingPunct="1">
                        <a:lnSpc>
                          <a:spcPct val="102000"/>
                        </a:lnSpc>
                        <a:spcAft>
                          <a:spcPts val="300"/>
                        </a:spcAft>
                        <a:buFont typeface="Wingdings" panose="05000000000000000000" pitchFamily="2" charset="2"/>
                        <a:buChar char=""/>
                      </a:pPr>
                      <a:r>
                        <a:rPr lang="en-GB" sz="1900" kern="1200" baseline="0" dirty="0">
                          <a:solidFill>
                            <a:schemeClr val="tx1"/>
                          </a:solidFill>
                          <a:effectLst/>
                          <a:latin typeface="+mn-lt"/>
                          <a:ea typeface="+mn-ea"/>
                          <a:cs typeface="+mn-cs"/>
                        </a:rPr>
                        <a:t>Provide tailored support to increase entrepreneurship, innovation, productivity, quality and competitiveness of MSMEs and </a:t>
                      </a:r>
                      <a:r>
                        <a:rPr lang="en-GB" sz="1900" kern="1200" baseline="0" dirty="0" err="1">
                          <a:solidFill>
                            <a:schemeClr val="tx1"/>
                          </a:solidFill>
                          <a:effectLst/>
                          <a:latin typeface="+mn-lt"/>
                          <a:ea typeface="+mn-ea"/>
                          <a:cs typeface="+mn-cs"/>
                        </a:rPr>
                        <a:t>HBEs</a:t>
                      </a:r>
                      <a:r>
                        <a:rPr lang="en-GB" sz="1900" kern="1200" baseline="0" dirty="0">
                          <a:solidFill>
                            <a:schemeClr val="tx1"/>
                          </a:solidFill>
                          <a:effectLst/>
                          <a:latin typeface="+mn-lt"/>
                          <a:ea typeface="+mn-ea"/>
                          <a:cs typeface="+mn-cs"/>
                        </a:rPr>
                        <a:t>, including through </a:t>
                      </a:r>
                      <a:r>
                        <a:rPr lang="en-GB" sz="1900" kern="1200" baseline="0" dirty="0" err="1">
                          <a:solidFill>
                            <a:schemeClr val="tx1"/>
                          </a:solidFill>
                          <a:effectLst/>
                          <a:latin typeface="+mn-lt"/>
                          <a:ea typeface="+mn-ea"/>
                          <a:cs typeface="+mn-cs"/>
                        </a:rPr>
                        <a:t>USSD</a:t>
                      </a:r>
                      <a:r>
                        <a:rPr lang="en-GB" sz="1900" kern="1200" baseline="0" dirty="0">
                          <a:solidFill>
                            <a:schemeClr val="tx1"/>
                          </a:solidFill>
                          <a:effectLst/>
                          <a:latin typeface="+mn-lt"/>
                          <a:ea typeface="+mn-ea"/>
                          <a:cs typeface="+mn-cs"/>
                        </a:rPr>
                        <a:t> and digital platforms (e.g. mobile and smartphones, other ICT tools).</a:t>
                      </a:r>
                      <a:endParaRPr lang="en-US" sz="190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1900" kern="1200" baseline="0" dirty="0">
                          <a:solidFill>
                            <a:schemeClr val="tx1"/>
                          </a:solidFill>
                          <a:effectLst/>
                          <a:latin typeface="+mn-lt"/>
                          <a:ea typeface="+mn-ea"/>
                          <a:cs typeface="+mn-cs"/>
                        </a:rPr>
                        <a:t>Support the establishment and operation of e-commerce (electronic commerce)  and e business (electronic business), in particular by women and youth, through an enabling legal framework, providing ICT skills and e‑business training, and by facilitating internet access.</a:t>
                      </a:r>
                      <a:endParaRPr lang="en-US" sz="190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1900" kern="1200" baseline="0" dirty="0">
                          <a:solidFill>
                            <a:schemeClr val="tx1"/>
                          </a:solidFill>
                          <a:effectLst/>
                          <a:latin typeface="+mn-lt"/>
                          <a:ea typeface="+mn-ea"/>
                          <a:cs typeface="+mn-cs"/>
                        </a:rPr>
                        <a:t>Expand access to electricity and alternative green energy sources, and other infrastructure and services, for MSMEs, </a:t>
                      </a:r>
                      <a:r>
                        <a:rPr lang="en-GB" sz="1900" kern="1200" baseline="0" dirty="0" err="1">
                          <a:solidFill>
                            <a:schemeClr val="tx1"/>
                          </a:solidFill>
                          <a:effectLst/>
                          <a:latin typeface="+mn-lt"/>
                          <a:ea typeface="+mn-ea"/>
                          <a:cs typeface="+mn-cs"/>
                        </a:rPr>
                        <a:t>HBEs</a:t>
                      </a:r>
                      <a:r>
                        <a:rPr lang="en-GB" sz="1900" kern="1200" baseline="0" dirty="0">
                          <a:solidFill>
                            <a:schemeClr val="tx1"/>
                          </a:solidFill>
                          <a:effectLst/>
                          <a:latin typeface="+mn-lt"/>
                          <a:ea typeface="+mn-ea"/>
                          <a:cs typeface="+mn-cs"/>
                        </a:rPr>
                        <a:t> and other economic and productive activities </a:t>
                      </a:r>
                      <a:endParaRPr lang="en-US" sz="190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1900" kern="1200" baseline="0" dirty="0">
                          <a:solidFill>
                            <a:schemeClr val="tx1"/>
                          </a:solidFill>
                          <a:effectLst/>
                          <a:latin typeface="+mn-lt"/>
                          <a:ea typeface="+mn-ea"/>
                          <a:cs typeface="+mn-cs"/>
                        </a:rPr>
                        <a:t>Support expansion of trade and business opportunities for MSMEs and </a:t>
                      </a:r>
                      <a:r>
                        <a:rPr lang="en-GB" sz="1900" kern="1200" baseline="0" dirty="0" err="1">
                          <a:solidFill>
                            <a:schemeClr val="tx1"/>
                          </a:solidFill>
                          <a:effectLst/>
                          <a:latin typeface="+mn-lt"/>
                          <a:ea typeface="+mn-ea"/>
                          <a:cs typeface="+mn-cs"/>
                        </a:rPr>
                        <a:t>HBEs</a:t>
                      </a:r>
                      <a:r>
                        <a:rPr lang="en-GB" sz="1900" kern="1200" baseline="0" dirty="0">
                          <a:solidFill>
                            <a:schemeClr val="tx1"/>
                          </a:solidFill>
                          <a:effectLst/>
                          <a:latin typeface="+mn-lt"/>
                          <a:ea typeface="+mn-ea"/>
                          <a:cs typeface="+mn-cs"/>
                        </a:rPr>
                        <a:t> beyond local, city and national boundaries through competitive production techniques, innovation and value addition; and strengthening networking/market access.  </a:t>
                      </a:r>
                      <a:endParaRPr lang="en-US" sz="190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1900" kern="1200" baseline="0" dirty="0">
                          <a:solidFill>
                            <a:schemeClr val="tx1"/>
                          </a:solidFill>
                          <a:effectLst/>
                          <a:latin typeface="+mn-lt"/>
                          <a:ea typeface="+mn-ea"/>
                          <a:cs typeface="+mn-cs"/>
                        </a:rPr>
                        <a:t>Develop PPPs and PPCPs to increase employment opportunities and introduce skills upgrading and workforce development programmes, in particular for special interest groups.</a:t>
                      </a:r>
                      <a:endParaRPr lang="en-US" sz="190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1900" kern="1200" baseline="0" dirty="0">
                          <a:solidFill>
                            <a:schemeClr val="tx1"/>
                          </a:solidFill>
                          <a:effectLst/>
                          <a:latin typeface="+mn-lt"/>
                          <a:ea typeface="+mn-ea"/>
                          <a:cs typeface="+mn-cs"/>
                        </a:rPr>
                        <a:t>Support and promote women, youth, and other vulnerable group led livelihood programmes, business initiatives and enterprises, and investment opportunities, including through use of technology and intelligent approaches.</a:t>
                      </a:r>
                      <a:endParaRPr lang="en-US" sz="190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1900" kern="1200" baseline="0" dirty="0">
                          <a:solidFill>
                            <a:schemeClr val="tx1"/>
                          </a:solidFill>
                          <a:effectLst/>
                          <a:latin typeface="+mn-lt"/>
                          <a:ea typeface="+mn-ea"/>
                          <a:cs typeface="+mn-cs"/>
                        </a:rPr>
                        <a:t>Improve financial inclusion through access to </a:t>
                      </a:r>
                      <a:r>
                        <a:rPr lang="en-GB" sz="1900" kern="1200" baseline="0" dirty="0" err="1">
                          <a:solidFill>
                            <a:schemeClr val="tx1"/>
                          </a:solidFill>
                          <a:effectLst/>
                          <a:latin typeface="+mn-lt"/>
                          <a:ea typeface="+mn-ea"/>
                          <a:cs typeface="+mn-cs"/>
                        </a:rPr>
                        <a:t>USSD</a:t>
                      </a:r>
                      <a:r>
                        <a:rPr lang="en-GB" sz="1900" kern="1200" baseline="0" dirty="0">
                          <a:solidFill>
                            <a:schemeClr val="tx1"/>
                          </a:solidFill>
                          <a:effectLst/>
                          <a:latin typeface="+mn-lt"/>
                          <a:ea typeface="+mn-ea"/>
                          <a:cs typeface="+mn-cs"/>
                        </a:rPr>
                        <a:t> and digital financial services (DFS); and affordable short-term financing on flexible terms for MSMEs and </a:t>
                      </a:r>
                      <a:r>
                        <a:rPr lang="en-GB" sz="1900" kern="1200" baseline="0" dirty="0" err="1">
                          <a:solidFill>
                            <a:schemeClr val="tx1"/>
                          </a:solidFill>
                          <a:effectLst/>
                          <a:latin typeface="+mn-lt"/>
                          <a:ea typeface="+mn-ea"/>
                          <a:cs typeface="+mn-cs"/>
                        </a:rPr>
                        <a:t>HBEs</a:t>
                      </a:r>
                      <a:r>
                        <a:rPr lang="en-GB" sz="1900" kern="1200" baseline="0" dirty="0">
                          <a:solidFill>
                            <a:schemeClr val="tx1"/>
                          </a:solidFill>
                          <a:effectLst/>
                          <a:latin typeface="+mn-lt"/>
                          <a:ea typeface="+mn-ea"/>
                          <a:cs typeface="+mn-cs"/>
                        </a:rPr>
                        <a:t> in smart upgraded slums</a:t>
                      </a:r>
                      <a:endParaRPr lang="en-US" sz="1900" kern="1200" baseline="0" dirty="0">
                        <a:solidFill>
                          <a:schemeClr val="tx1"/>
                        </a:solidFill>
                        <a:effectLst/>
                        <a:latin typeface="+mn-lt"/>
                        <a:ea typeface="+mn-ea"/>
                        <a:cs typeface="+mn-cs"/>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6970716"/>
                  </a:ext>
                </a:extLst>
              </a:tr>
            </a:tbl>
          </a:graphicData>
        </a:graphic>
      </p:graphicFrame>
      <p:sp>
        <p:nvSpPr>
          <p:cNvPr id="3" name="Rectangle 2">
            <a:extLst>
              <a:ext uri="{FF2B5EF4-FFF2-40B4-BE49-F238E27FC236}">
                <a16:creationId xmlns:a16="http://schemas.microsoft.com/office/drawing/2014/main" id="{85950F5C-460B-755D-98C8-30D0345CAFBC}"/>
              </a:ext>
            </a:extLst>
          </p:cNvPr>
          <p:cNvSpPr>
            <a:spLocks noChangeArrowheads="1"/>
          </p:cNvSpPr>
          <p:nvPr/>
        </p:nvSpPr>
        <p:spPr bwMode="auto">
          <a:xfrm>
            <a:off x="3725863"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482C8F3-1A53-DE46-1565-BA3663551836}"/>
              </a:ext>
            </a:extLst>
          </p:cNvPr>
          <p:cNvPicPr preferRelativeResize="0">
            <a:picLocks/>
          </p:cNvPicPr>
          <p:nvPr/>
        </p:nvPicPr>
        <p:blipFill>
          <a:blip r:embed="rId2"/>
          <a:stretch>
            <a:fillRect/>
          </a:stretch>
        </p:blipFill>
        <p:spPr>
          <a:xfrm>
            <a:off x="373872" y="592103"/>
            <a:ext cx="1224000" cy="648000"/>
          </a:xfrm>
          <a:prstGeom prst="rect">
            <a:avLst/>
          </a:prstGeom>
        </p:spPr>
      </p:pic>
    </p:spTree>
    <p:extLst>
      <p:ext uri="{BB962C8B-B14F-4D97-AF65-F5344CB8AC3E}">
        <p14:creationId xmlns:p14="http://schemas.microsoft.com/office/powerpoint/2010/main" val="2286169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A4C72B0-B28E-BB4A-3525-BB3DAB8CB790}"/>
              </a:ext>
            </a:extLst>
          </p:cNvPr>
          <p:cNvGraphicFramePr>
            <a:graphicFrameLocks noGrp="1"/>
          </p:cNvGraphicFramePr>
          <p:nvPr>
            <p:extLst>
              <p:ext uri="{D42A27DB-BD31-4B8C-83A1-F6EECF244321}">
                <p14:modId xmlns:p14="http://schemas.microsoft.com/office/powerpoint/2010/main" val="658181963"/>
              </p:ext>
            </p:extLst>
          </p:nvPr>
        </p:nvGraphicFramePr>
        <p:xfrm>
          <a:off x="512333" y="1683777"/>
          <a:ext cx="11052001" cy="4407282"/>
        </p:xfrm>
        <a:graphic>
          <a:graphicData uri="http://schemas.openxmlformats.org/drawingml/2006/table">
            <a:tbl>
              <a:tblPr firstRow="1" firstCol="1" bandRow="1"/>
              <a:tblGrid>
                <a:gridCol w="5432429">
                  <a:extLst>
                    <a:ext uri="{9D8B030D-6E8A-4147-A177-3AD203B41FA5}">
                      <a16:colId xmlns:a16="http://schemas.microsoft.com/office/drawing/2014/main" val="528515670"/>
                    </a:ext>
                  </a:extLst>
                </a:gridCol>
                <a:gridCol w="187143">
                  <a:extLst>
                    <a:ext uri="{9D8B030D-6E8A-4147-A177-3AD203B41FA5}">
                      <a16:colId xmlns:a16="http://schemas.microsoft.com/office/drawing/2014/main" val="2383061333"/>
                    </a:ext>
                  </a:extLst>
                </a:gridCol>
                <a:gridCol w="5432429">
                  <a:extLst>
                    <a:ext uri="{9D8B030D-6E8A-4147-A177-3AD203B41FA5}">
                      <a16:colId xmlns:a16="http://schemas.microsoft.com/office/drawing/2014/main" val="2459447812"/>
                    </a:ext>
                  </a:extLst>
                </a:gridCol>
              </a:tblGrid>
              <a:tr h="0">
                <a:tc>
                  <a:txBody>
                    <a:bodyPr/>
                    <a:lstStyle/>
                    <a:p>
                      <a:pPr algn="ctr">
                        <a:lnSpc>
                          <a:spcPct val="102000"/>
                        </a:lnSpc>
                        <a:spcAft>
                          <a:spcPts val="800"/>
                        </a:spcAft>
                      </a:pP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Actors/Stakeholders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F5496"/>
                    </a:solidFill>
                  </a:tcPr>
                </a:tc>
                <a:tc>
                  <a:txBody>
                    <a:bodyPr/>
                    <a:lstStyle/>
                    <a:p>
                      <a:pPr algn="ctr">
                        <a:lnSpc>
                          <a:spcPct val="102000"/>
                        </a:lnSpc>
                        <a:spcAft>
                          <a:spcPts val="800"/>
                        </a:spcAft>
                      </a:pP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2000"/>
                        </a:lnSpc>
                        <a:spcAft>
                          <a:spcPts val="800"/>
                        </a:spcAft>
                      </a:pP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Key relevant policies, strategies, legislation, plans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F5496"/>
                    </a:solidFill>
                  </a:tcPr>
                </a:tc>
                <a:extLst>
                  <a:ext uri="{0D108BD9-81ED-4DB2-BD59-A6C34878D82A}">
                    <a16:rowId xmlns:a16="http://schemas.microsoft.com/office/drawing/2014/main" val="842127650"/>
                  </a:ext>
                </a:extLst>
              </a:tr>
              <a:tr h="0">
                <a:tc>
                  <a:txBody>
                    <a:bodyPr/>
                    <a:lstStyle/>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dirty="0">
                          <a:solidFill>
                            <a:schemeClr val="tx1"/>
                          </a:solidFill>
                          <a:effectLst/>
                          <a:latin typeface="+mn-lt"/>
                          <a:ea typeface="+mn-ea"/>
                          <a:cs typeface="+mn-cs"/>
                        </a:rPr>
                        <a:t>MLHUD, MOLG, MGLSD, MTIC, MoES, MoFPED, Local </a:t>
                      </a: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Councils</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UNBS</a:t>
                      </a: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URSB</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UIRI</a:t>
                      </a: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UNCST</a:t>
                      </a: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UIA UMA, NITA</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MUBS</a:t>
                      </a: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MFIs, UMRA, Banks</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ILO, UNCDF, UNIDO </a:t>
                      </a:r>
                      <a:r>
                        <a:rPr lang="en-GB" sz="18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UNIFEM</a:t>
                      </a: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MoICT&amp;NG, NITA, internet service providers</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PSFU, FSD Uganda </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DFS providers</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102000"/>
                        </a:lnSpc>
                        <a:spcAft>
                          <a:spcPts val="800"/>
                        </a:spcAft>
                      </a:pPr>
                      <a:r>
                        <a:rPr lang="en-GB" sz="1800" baseline="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a:noFill/>
                    </a:lnT>
                    <a:lnB>
                      <a:noFill/>
                    </a:lnB>
                  </a:tcPr>
                </a:tc>
                <a:tc>
                  <a:txBody>
                    <a:bodyPr/>
                    <a:lstStyle/>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dirty="0">
                          <a:solidFill>
                            <a:schemeClr val="tx1"/>
                          </a:solidFill>
                          <a:effectLst/>
                          <a:latin typeface="+mn-lt"/>
                          <a:ea typeface="+mn-ea"/>
                          <a:cs typeface="+mn-cs"/>
                        </a:rPr>
                        <a:t>Local </a:t>
                      </a: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Development Policy</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National Employment Policy for Uganda</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Uganda MSME Policy</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ICT Policy for Uganda</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Electricity Connections Policy</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Public-Private Partnership Framework Policy</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Strategy for Local Economic Development</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Public Private Partnership Act, 2015</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Tier 4 Microfinance Institutions and Money Lenders Act, 2016</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1700"/>
                        </a:lnSpc>
                        <a:spcAft>
                          <a:spcPts val="300"/>
                        </a:spcAft>
                        <a:buFont typeface="Wingdings" panose="05000000000000000000" pitchFamily="2" charset="2"/>
                        <a:buChar char=""/>
                      </a:pP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UWEP, YLP, </a:t>
                      </a:r>
                      <a:r>
                        <a:rPr lang="en-GB" sz="18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YLF</a:t>
                      </a:r>
                      <a:r>
                        <a:rPr lang="en-GB"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UYCVF</a:t>
                      </a:r>
                      <a:endParaRPr lang="en-US" sz="1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1545837197"/>
                  </a:ext>
                </a:extLst>
              </a:tr>
              <a:tr h="254103">
                <a:tc>
                  <a:txBody>
                    <a:bodyPr/>
                    <a:lstStyle/>
                    <a:p>
                      <a:pPr algn="ctr">
                        <a:lnSpc>
                          <a:spcPct val="102000"/>
                        </a:lnSpc>
                        <a:spcAft>
                          <a:spcPts val="800"/>
                        </a:spcAft>
                      </a:pP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NDP III </a:t>
                      </a:r>
                      <a:r>
                        <a:rPr lang="en-GB" sz="1900" b="1" baseline="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SU&amp;H</a:t>
                      </a:r>
                      <a:r>
                        <a:rPr lang="en-GB" sz="19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Programme Objectives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a:noFill/>
                    </a:lnT>
                    <a:lnB>
                      <a:noFill/>
                    </a:lnB>
                    <a:solidFill>
                      <a:srgbClr val="2F5496"/>
                    </a:solidFill>
                  </a:tcPr>
                </a:tc>
                <a:tc>
                  <a:txBody>
                    <a:bodyPr/>
                    <a:lstStyle/>
                    <a:p>
                      <a:pPr algn="ctr">
                        <a:lnSpc>
                          <a:spcPct val="102000"/>
                        </a:lnSpc>
                        <a:spcAft>
                          <a:spcPts val="800"/>
                        </a:spcAft>
                      </a:pPr>
                      <a:r>
                        <a:rPr lang="en-GB" sz="1900"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a:noFill/>
                    </a:lnT>
                    <a:lnB>
                      <a:noFill/>
                    </a:lnB>
                  </a:tcPr>
                </a:tc>
                <a:tc>
                  <a:txBody>
                    <a:bodyPr/>
                    <a:lstStyle/>
                    <a:p>
                      <a:pPr algn="ctr">
                        <a:lnSpc>
                          <a:spcPct val="102000"/>
                        </a:lnSpc>
                        <a:spcAft>
                          <a:spcPts val="800"/>
                        </a:spcAft>
                      </a:pPr>
                      <a:r>
                        <a:rPr lang="en-GB" sz="1900"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SDGs</a:t>
                      </a:r>
                      <a:endParaRPr lang="en-US" sz="19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a:noFill/>
                    </a:lnT>
                    <a:lnB>
                      <a:noFill/>
                    </a:lnB>
                    <a:solidFill>
                      <a:srgbClr val="2F5496"/>
                    </a:solidFill>
                  </a:tcPr>
                </a:tc>
                <a:extLst>
                  <a:ext uri="{0D108BD9-81ED-4DB2-BD59-A6C34878D82A}">
                    <a16:rowId xmlns:a16="http://schemas.microsoft.com/office/drawing/2014/main" val="2254850768"/>
                  </a:ext>
                </a:extLst>
              </a:tr>
              <a:tr h="0">
                <a:tc>
                  <a:txBody>
                    <a:bodyPr/>
                    <a:lstStyle/>
                    <a:p>
                      <a:pPr marL="108000" lvl="0" indent="0" algn="l">
                        <a:lnSpc>
                          <a:spcPct val="102000"/>
                        </a:lnSpc>
                        <a:spcAft>
                          <a:spcPts val="300"/>
                        </a:spcAft>
                        <a:buFont typeface="Wingdings" panose="05000000000000000000" pitchFamily="2" charset="2"/>
                        <a:buNone/>
                      </a:pPr>
                      <a:r>
                        <a:rPr lang="en-US" sz="19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Objective 1: </a:t>
                      </a:r>
                      <a:r>
                        <a:rPr lang="en-US" sz="1900" b="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Enhance economic opportunities in cities and urban areas</a:t>
                      </a:r>
                      <a:endParaRPr lang="en-US" sz="1900" b="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02000"/>
                        </a:lnSpc>
                        <a:spcAft>
                          <a:spcPts val="800"/>
                        </a:spcAft>
                      </a:pPr>
                      <a:r>
                        <a:rPr lang="en-GB" sz="1900" baseline="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a:noFill/>
                    </a:lnT>
                    <a:lnB w="12700" cap="flat" cmpd="sng" algn="ctr">
                      <a:solidFill>
                        <a:srgbClr val="000000"/>
                      </a:solidFill>
                      <a:prstDash val="solid"/>
                      <a:round/>
                      <a:headEnd type="none" w="med" len="med"/>
                      <a:tailEnd type="none" w="med" len="med"/>
                    </a:lnB>
                  </a:tcPr>
                </a:tc>
                <a:tc>
                  <a:txBody>
                    <a:bodyPr/>
                    <a:lstStyle/>
                    <a:p>
                      <a:pPr lvl="0"/>
                      <a:r>
                        <a:rPr lang="en-GB" sz="1800" b="1" kern="1200" dirty="0">
                          <a:solidFill>
                            <a:schemeClr val="tx1"/>
                          </a:solidFill>
                          <a:effectLst/>
                          <a:latin typeface="+mn-lt"/>
                          <a:ea typeface="+mn-ea"/>
                          <a:cs typeface="+mn-cs"/>
                        </a:rPr>
                        <a:t>SDG 1</a:t>
                      </a:r>
                      <a:r>
                        <a:rPr lang="en-GB" sz="1800" kern="1200" dirty="0">
                          <a:solidFill>
                            <a:schemeClr val="tx1"/>
                          </a:solidFill>
                          <a:effectLst/>
                          <a:latin typeface="+mn-lt"/>
                          <a:ea typeface="+mn-ea"/>
                          <a:cs typeface="+mn-cs"/>
                        </a:rPr>
                        <a:t>: No poverty</a:t>
                      </a:r>
                      <a:endParaRPr lang="en-US" sz="1800" kern="1200" dirty="0">
                        <a:solidFill>
                          <a:schemeClr val="tx1"/>
                        </a:solidFill>
                        <a:effectLst/>
                        <a:latin typeface="+mn-lt"/>
                        <a:ea typeface="+mn-ea"/>
                        <a:cs typeface="+mn-cs"/>
                      </a:endParaRPr>
                    </a:p>
                    <a:p>
                      <a:pPr lvl="0"/>
                      <a:r>
                        <a:rPr lang="en-GB" sz="1800" b="1" kern="1200" dirty="0">
                          <a:solidFill>
                            <a:schemeClr val="tx1"/>
                          </a:solidFill>
                          <a:effectLst/>
                          <a:latin typeface="+mn-lt"/>
                          <a:ea typeface="+mn-ea"/>
                          <a:cs typeface="+mn-cs"/>
                        </a:rPr>
                        <a:t>SDG 8: </a:t>
                      </a:r>
                      <a:r>
                        <a:rPr lang="en-GB" sz="1800" kern="1200" dirty="0">
                          <a:solidFill>
                            <a:schemeClr val="tx1"/>
                          </a:solidFill>
                          <a:effectLst/>
                          <a:latin typeface="+mn-lt"/>
                          <a:ea typeface="+mn-ea"/>
                          <a:cs typeface="+mn-cs"/>
                        </a:rPr>
                        <a:t>Decent work and economic growth</a:t>
                      </a:r>
                      <a:endParaRPr lang="en-US" sz="1800" kern="1200" dirty="0">
                        <a:solidFill>
                          <a:schemeClr val="tx1"/>
                        </a:solidFill>
                        <a:effectLst/>
                        <a:latin typeface="+mn-lt"/>
                        <a:ea typeface="+mn-ea"/>
                        <a:cs typeface="+mn-cs"/>
                      </a:endParaRPr>
                    </a:p>
                    <a:p>
                      <a:r>
                        <a:rPr lang="en-GB" sz="1800" b="1" kern="1200" dirty="0">
                          <a:solidFill>
                            <a:schemeClr val="tx1"/>
                          </a:solidFill>
                          <a:effectLst/>
                          <a:latin typeface="+mn-lt"/>
                          <a:ea typeface="+mn-ea"/>
                          <a:cs typeface="+mn-cs"/>
                        </a:rPr>
                        <a:t>Goal 9:</a:t>
                      </a:r>
                      <a:r>
                        <a:rPr lang="en-GB" sz="1800" kern="1200" dirty="0">
                          <a:solidFill>
                            <a:schemeClr val="tx1"/>
                          </a:solidFill>
                          <a:effectLst/>
                          <a:latin typeface="+mn-lt"/>
                          <a:ea typeface="+mn-ea"/>
                          <a:cs typeface="+mn-cs"/>
                        </a:rPr>
                        <a:t> Industry, innovation and infrastructure</a:t>
                      </a:r>
                      <a:endParaRPr lang="en-US" sz="1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52107233"/>
                  </a:ext>
                </a:extLst>
              </a:tr>
            </a:tbl>
          </a:graphicData>
        </a:graphic>
      </p:graphicFrame>
      <p:graphicFrame>
        <p:nvGraphicFramePr>
          <p:cNvPr id="4" name="Table 3">
            <a:extLst>
              <a:ext uri="{FF2B5EF4-FFF2-40B4-BE49-F238E27FC236}">
                <a16:creationId xmlns:a16="http://schemas.microsoft.com/office/drawing/2014/main" id="{09727540-2B22-3B47-D961-E096F6DBB0BB}"/>
              </a:ext>
            </a:extLst>
          </p:cNvPr>
          <p:cNvGraphicFramePr>
            <a:graphicFrameLocks noGrp="1"/>
          </p:cNvGraphicFramePr>
          <p:nvPr>
            <p:extLst>
              <p:ext uri="{D42A27DB-BD31-4B8C-83A1-F6EECF244321}">
                <p14:modId xmlns:p14="http://schemas.microsoft.com/office/powerpoint/2010/main" val="2669210290"/>
              </p:ext>
            </p:extLst>
          </p:nvPr>
        </p:nvGraphicFramePr>
        <p:xfrm>
          <a:off x="529388" y="1023519"/>
          <a:ext cx="11052000" cy="648000"/>
        </p:xfrm>
        <a:graphic>
          <a:graphicData uri="http://schemas.openxmlformats.org/drawingml/2006/table">
            <a:tbl>
              <a:tblPr firstRow="1" firstCol="1" bandRow="1"/>
              <a:tblGrid>
                <a:gridCol w="1215931">
                  <a:extLst>
                    <a:ext uri="{9D8B030D-6E8A-4147-A177-3AD203B41FA5}">
                      <a16:colId xmlns:a16="http://schemas.microsoft.com/office/drawing/2014/main" val="3834345089"/>
                    </a:ext>
                  </a:extLst>
                </a:gridCol>
                <a:gridCol w="9836069">
                  <a:extLst>
                    <a:ext uri="{9D8B030D-6E8A-4147-A177-3AD203B41FA5}">
                      <a16:colId xmlns:a16="http://schemas.microsoft.com/office/drawing/2014/main" val="1000725401"/>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3: Smart Economy (Competitiveness)</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250069"/>
                  </a:ext>
                </a:extLst>
              </a:tr>
            </a:tbl>
          </a:graphicData>
        </a:graphic>
      </p:graphicFrame>
      <p:pic>
        <p:nvPicPr>
          <p:cNvPr id="2" name="Picture 1">
            <a:extLst>
              <a:ext uri="{FF2B5EF4-FFF2-40B4-BE49-F238E27FC236}">
                <a16:creationId xmlns:a16="http://schemas.microsoft.com/office/drawing/2014/main" id="{087F3DE1-2301-EFE7-E50C-3C250F50D0EE}"/>
              </a:ext>
            </a:extLst>
          </p:cNvPr>
          <p:cNvPicPr>
            <a:picLocks noChangeAspect="1"/>
          </p:cNvPicPr>
          <p:nvPr/>
        </p:nvPicPr>
        <p:blipFill>
          <a:blip r:embed="rId2"/>
          <a:stretch>
            <a:fillRect/>
          </a:stretch>
        </p:blipFill>
        <p:spPr>
          <a:xfrm>
            <a:off x="524232" y="1022511"/>
            <a:ext cx="1225402" cy="646232"/>
          </a:xfrm>
          <a:prstGeom prst="rect">
            <a:avLst/>
          </a:prstGeom>
        </p:spPr>
      </p:pic>
    </p:spTree>
    <p:extLst>
      <p:ext uri="{BB962C8B-B14F-4D97-AF65-F5344CB8AC3E}">
        <p14:creationId xmlns:p14="http://schemas.microsoft.com/office/powerpoint/2010/main" val="2862662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B3FCB1-131E-FC95-4EA1-5189A0980B98}"/>
              </a:ext>
            </a:extLst>
          </p:cNvPr>
          <p:cNvGraphicFramePr>
            <a:graphicFrameLocks noGrp="1"/>
          </p:cNvGraphicFramePr>
          <p:nvPr>
            <p:extLst>
              <p:ext uri="{D42A27DB-BD31-4B8C-83A1-F6EECF244321}">
                <p14:modId xmlns:p14="http://schemas.microsoft.com/office/powerpoint/2010/main" val="3255047839"/>
              </p:ext>
            </p:extLst>
          </p:nvPr>
        </p:nvGraphicFramePr>
        <p:xfrm>
          <a:off x="733366" y="474191"/>
          <a:ext cx="10993688" cy="6096019"/>
        </p:xfrm>
        <a:graphic>
          <a:graphicData uri="http://schemas.openxmlformats.org/drawingml/2006/table">
            <a:tbl>
              <a:tblPr firstRow="1" firstCol="1" bandRow="1"/>
              <a:tblGrid>
                <a:gridCol w="1260000">
                  <a:extLst>
                    <a:ext uri="{9D8B030D-6E8A-4147-A177-3AD203B41FA5}">
                      <a16:colId xmlns:a16="http://schemas.microsoft.com/office/drawing/2014/main" val="2355758330"/>
                    </a:ext>
                  </a:extLst>
                </a:gridCol>
                <a:gridCol w="9733688">
                  <a:extLst>
                    <a:ext uri="{9D8B030D-6E8A-4147-A177-3AD203B41FA5}">
                      <a16:colId xmlns:a16="http://schemas.microsoft.com/office/drawing/2014/main" val="3718528114"/>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888" marR="28888"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4: Smart Living (Quality of Life)</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58997"/>
                  </a:ext>
                </a:extLst>
              </a:tr>
              <a:tr h="878799">
                <a:tc>
                  <a:txBody>
                    <a:bodyPr/>
                    <a:lstStyle/>
                    <a:p>
                      <a:pPr algn="just">
                        <a:lnSpc>
                          <a:spcPct val="102000"/>
                        </a:lnSpc>
                        <a:spcAft>
                          <a:spcPts val="0"/>
                        </a:spcAft>
                      </a:pPr>
                      <a:r>
                        <a:rPr lang="en-GB" sz="1950" b="1" baseline="0" dirty="0">
                          <a:effectLst/>
                          <a:latin typeface="Calibri" panose="020F0502020204030204" pitchFamily="34" charset="0"/>
                          <a:ea typeface="Times New Roman" panose="02020603050405020304" pitchFamily="18" charset="0"/>
                          <a:cs typeface="Times New Roman" panose="02020603050405020304" pitchFamily="18" charset="0"/>
                        </a:rPr>
                        <a:t>Objective:</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2000"/>
                        </a:lnSpc>
                        <a:spcAft>
                          <a:spcPts val="0"/>
                        </a:spcAft>
                      </a:pPr>
                      <a:r>
                        <a:rPr lang="en-GB" sz="1950" b="1" dirty="0">
                          <a:effectLst/>
                          <a:latin typeface="Calibri" panose="020F0502020204030204" pitchFamily="34" charset="0"/>
                          <a:ea typeface="Times New Roman" panose="02020603050405020304" pitchFamily="18" charset="0"/>
                          <a:cs typeface="Times New Roman" panose="02020603050405020304" pitchFamily="18" charset="0"/>
                        </a:rPr>
                        <a:t>Improve the living conditions and quality of life of slum</a:t>
                      </a:r>
                      <a:r>
                        <a:rPr lang="en-GB" sz="195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50" b="1" dirty="0">
                          <a:effectLst/>
                          <a:latin typeface="Calibri" panose="020F0502020204030204" pitchFamily="34" charset="0"/>
                          <a:ea typeface="Times New Roman" panose="02020603050405020304" pitchFamily="18" charset="0"/>
                          <a:cs typeface="Times New Roman" panose="02020603050405020304" pitchFamily="18" charset="0"/>
                        </a:rPr>
                        <a:t>communities</a:t>
                      </a:r>
                      <a:r>
                        <a:rPr lang="en-GB" sz="1950" dirty="0">
                          <a:effectLst/>
                          <a:latin typeface="Calibri" panose="020F0502020204030204" pitchFamily="34" charset="0"/>
                          <a:ea typeface="Times New Roman" panose="02020603050405020304" pitchFamily="18" charset="0"/>
                          <a:cs typeface="Times New Roman" panose="02020603050405020304" pitchFamily="18" charset="0"/>
                        </a:rPr>
                        <a:t> by increasing tenure security and implementing affordable and participatory incremental upgrading of basic infrastructure, services and housing.</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836878"/>
                  </a:ext>
                </a:extLst>
              </a:tr>
              <a:tr h="878799">
                <a:tc>
                  <a:txBody>
                    <a:bodyPr/>
                    <a:lstStyle/>
                    <a:p>
                      <a:pPr algn="just">
                        <a:lnSpc>
                          <a:spcPct val="102000"/>
                        </a:lnSpc>
                        <a:spcAft>
                          <a:spcPts val="0"/>
                        </a:spcAft>
                      </a:pPr>
                      <a:r>
                        <a:rPr lang="en-GB" sz="1950" b="1" baseline="0" dirty="0">
                          <a:effectLst/>
                          <a:latin typeface="Calibri" panose="020F0502020204030204" pitchFamily="34" charset="0"/>
                          <a:ea typeface="Times New Roman" panose="02020603050405020304" pitchFamily="18" charset="0"/>
                          <a:cs typeface="Times New Roman" panose="02020603050405020304" pitchFamily="18" charset="0"/>
                        </a:rPr>
                        <a:t>Rationale:</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2000"/>
                        </a:lnSpc>
                        <a:spcAft>
                          <a:spcPts val="0"/>
                        </a:spcAft>
                      </a:pPr>
                      <a:r>
                        <a:rPr lang="en-GB" sz="1950" dirty="0">
                          <a:effectLst/>
                          <a:latin typeface="Calibri" panose="020F0502020204030204" pitchFamily="34" charset="0"/>
                          <a:ea typeface="Times New Roman" panose="02020603050405020304" pitchFamily="18" charset="0"/>
                          <a:cs typeface="Times New Roman" panose="02020603050405020304" pitchFamily="18" charset="0"/>
                        </a:rPr>
                        <a:t>Technologically appropriate and socially, economically, and environmentally sustainable interventions for urban living, and an innovative digital services ecosystem for education, health and social welfare will enhance the livability and quality of life of slum communities.</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143312"/>
                  </a:ext>
                </a:extLst>
              </a:tr>
              <a:tr h="3348000">
                <a:tc gridSpan="2">
                  <a:txBody>
                    <a:bodyPr/>
                    <a:lstStyle/>
                    <a:p>
                      <a:pPr marL="72000" lvl="0" indent="0" algn="l" defTabSz="914400" rtl="0" eaLnBrk="1" latinLnBrk="0" hangingPunct="1">
                        <a:lnSpc>
                          <a:spcPct val="102000"/>
                        </a:lnSpc>
                        <a:spcAft>
                          <a:spcPts val="300"/>
                        </a:spcAft>
                        <a:buFont typeface="Wingdings" panose="05000000000000000000" pitchFamily="2" charset="2"/>
                        <a:buNone/>
                      </a:pPr>
                      <a:r>
                        <a:rPr lang="en-GB" sz="1950" b="1" dirty="0">
                          <a:effectLst/>
                          <a:latin typeface="Calibri" panose="020F0502020204030204" pitchFamily="34" charset="0"/>
                          <a:ea typeface="Calibri" panose="020F0502020204030204" pitchFamily="34" charset="0"/>
                          <a:cs typeface="Times New Roman" panose="02020603050405020304" pitchFamily="18" charset="0"/>
                        </a:rPr>
                        <a:t>Actions:</a:t>
                      </a:r>
                    </a:p>
                    <a:p>
                      <a:pPr marL="324000" lvl="0" indent="-252000" algn="l" defTabSz="914400" rtl="0" eaLnBrk="1" latinLnBrk="0" hangingPunct="1">
                        <a:lnSpc>
                          <a:spcPct val="102000"/>
                        </a:lnSpc>
                        <a:spcAft>
                          <a:spcPts val="300"/>
                        </a:spcAft>
                        <a:buFont typeface="Wingdings" panose="05000000000000000000" pitchFamily="2" charset="2"/>
                        <a:buChar char=""/>
                      </a:pPr>
                      <a:r>
                        <a:rPr lang="en-GB" sz="1950" dirty="0">
                          <a:effectLst/>
                          <a:latin typeface="Calibri" panose="020F0502020204030204" pitchFamily="34" charset="0"/>
                          <a:ea typeface="Calibri" panose="020F0502020204030204" pitchFamily="34" charset="0"/>
                          <a:cs typeface="Times New Roman" panose="02020603050405020304" pitchFamily="18" charset="0"/>
                        </a:rPr>
                        <a:t>Improve living conditions in slums through multi-stakeholder implementation of the Smart Slum Upgrading </a:t>
                      </a:r>
                      <a:r>
                        <a:rPr lang="en-GB" sz="1950" kern="1200" baseline="0" dirty="0">
                          <a:solidFill>
                            <a:schemeClr val="tx1"/>
                          </a:solidFill>
                          <a:effectLst/>
                          <a:latin typeface="+mn-lt"/>
                          <a:ea typeface="+mn-ea"/>
                          <a:cs typeface="+mn-cs"/>
                        </a:rPr>
                        <a:t>Strategy and Action Plan</a:t>
                      </a:r>
                      <a:endParaRPr lang="en-US" sz="195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1950" kern="1200" baseline="0" dirty="0">
                          <a:solidFill>
                            <a:schemeClr val="tx1"/>
                          </a:solidFill>
                          <a:effectLst/>
                          <a:latin typeface="+mn-lt"/>
                          <a:ea typeface="+mn-ea"/>
                          <a:cs typeface="+mn-cs"/>
                        </a:rPr>
                        <a:t>Strengthen security of tenure and improve access to safe water, sanitation and other basic infrastructure through use of cost effective, incrementally upgradable and environmentally sound labour-intensive construction technologies; and promote community contracting to facilitate community participation in infrastructure development.</a:t>
                      </a:r>
                      <a:endParaRPr lang="en-US" sz="195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1950" kern="1200" baseline="0" dirty="0">
                          <a:solidFill>
                            <a:schemeClr val="tx1"/>
                          </a:solidFill>
                          <a:effectLst/>
                          <a:latin typeface="+mn-lt"/>
                          <a:ea typeface="+mn-ea"/>
                          <a:cs typeface="+mn-cs"/>
                        </a:rPr>
                        <a:t>Develop and strengthen capacity in green building design and construction, including of green homes., and raise awareness and promote change.</a:t>
                      </a:r>
                      <a:endParaRPr lang="en-US" sz="195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1950" kern="1200" baseline="0" dirty="0">
                          <a:solidFill>
                            <a:schemeClr val="tx1"/>
                          </a:solidFill>
                          <a:effectLst/>
                          <a:latin typeface="+mn-lt"/>
                          <a:ea typeface="+mn-ea"/>
                          <a:cs typeface="+mn-cs"/>
                        </a:rPr>
                        <a:t>Improve access to education, health and social welfare services and facilities, and other social services, facilities, and amenities, including through ICT and online service delivery options</a:t>
                      </a:r>
                      <a:endParaRPr lang="en-US" sz="1950" kern="1200" baseline="0" dirty="0">
                        <a:solidFill>
                          <a:schemeClr val="tx1"/>
                        </a:solidFill>
                        <a:effectLst/>
                        <a:latin typeface="+mn-lt"/>
                        <a:ea typeface="+mn-ea"/>
                        <a:cs typeface="+mn-cs"/>
                      </a:endParaRPr>
                    </a:p>
                  </a:txBody>
                  <a:tcPr marL="28888" marR="28888"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6970716"/>
                  </a:ext>
                </a:extLst>
              </a:tr>
            </a:tbl>
          </a:graphicData>
        </a:graphic>
      </p:graphicFrame>
      <p:sp>
        <p:nvSpPr>
          <p:cNvPr id="3" name="Rectangle 2">
            <a:extLst>
              <a:ext uri="{FF2B5EF4-FFF2-40B4-BE49-F238E27FC236}">
                <a16:creationId xmlns:a16="http://schemas.microsoft.com/office/drawing/2014/main" id="{85950F5C-460B-755D-98C8-30D0345CAFBC}"/>
              </a:ext>
            </a:extLst>
          </p:cNvPr>
          <p:cNvSpPr>
            <a:spLocks noChangeArrowheads="1"/>
          </p:cNvSpPr>
          <p:nvPr/>
        </p:nvSpPr>
        <p:spPr bwMode="auto">
          <a:xfrm>
            <a:off x="3725863"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ED757D40-085C-6757-59FF-A907328D2590}"/>
              </a:ext>
            </a:extLst>
          </p:cNvPr>
          <p:cNvPicPr preferRelativeResize="0">
            <a:picLocks/>
          </p:cNvPicPr>
          <p:nvPr/>
        </p:nvPicPr>
        <p:blipFill>
          <a:blip r:embed="rId2"/>
          <a:stretch>
            <a:fillRect/>
          </a:stretch>
        </p:blipFill>
        <p:spPr>
          <a:xfrm>
            <a:off x="733366" y="474191"/>
            <a:ext cx="1260000" cy="648000"/>
          </a:xfrm>
          <a:prstGeom prst="rect">
            <a:avLst/>
          </a:prstGeom>
        </p:spPr>
      </p:pic>
    </p:spTree>
    <p:extLst>
      <p:ext uri="{BB962C8B-B14F-4D97-AF65-F5344CB8AC3E}">
        <p14:creationId xmlns:p14="http://schemas.microsoft.com/office/powerpoint/2010/main" val="2576879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B3FCB1-131E-FC95-4EA1-5189A0980B98}"/>
              </a:ext>
            </a:extLst>
          </p:cNvPr>
          <p:cNvGraphicFramePr>
            <a:graphicFrameLocks noGrp="1"/>
          </p:cNvGraphicFramePr>
          <p:nvPr>
            <p:extLst>
              <p:ext uri="{D42A27DB-BD31-4B8C-83A1-F6EECF244321}">
                <p14:modId xmlns:p14="http://schemas.microsoft.com/office/powerpoint/2010/main" val="97671109"/>
              </p:ext>
            </p:extLst>
          </p:nvPr>
        </p:nvGraphicFramePr>
        <p:xfrm>
          <a:off x="357830" y="742767"/>
          <a:ext cx="11476340" cy="5587148"/>
        </p:xfrm>
        <a:graphic>
          <a:graphicData uri="http://schemas.openxmlformats.org/drawingml/2006/table">
            <a:tbl>
              <a:tblPr firstRow="1" firstCol="1" bandRow="1"/>
              <a:tblGrid>
                <a:gridCol w="1262614">
                  <a:extLst>
                    <a:ext uri="{9D8B030D-6E8A-4147-A177-3AD203B41FA5}">
                      <a16:colId xmlns:a16="http://schemas.microsoft.com/office/drawing/2014/main" val="2355758330"/>
                    </a:ext>
                  </a:extLst>
                </a:gridCol>
                <a:gridCol w="10213726">
                  <a:extLst>
                    <a:ext uri="{9D8B030D-6E8A-4147-A177-3AD203B41FA5}">
                      <a16:colId xmlns:a16="http://schemas.microsoft.com/office/drawing/2014/main" val="3718528114"/>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4: Smart Living (Quality of Life)</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58997"/>
                  </a:ext>
                </a:extLst>
              </a:tr>
              <a:tr h="4752000">
                <a:tc gridSpan="2">
                  <a:txBody>
                    <a:bodyPr/>
                    <a:lstStyle/>
                    <a:p>
                      <a:pPr marL="72000" lvl="0" indent="0" algn="l" defTabSz="914400" rtl="0" eaLnBrk="1" latinLnBrk="0" hangingPunct="1">
                        <a:lnSpc>
                          <a:spcPct val="102000"/>
                        </a:lnSpc>
                        <a:spcAft>
                          <a:spcPts val="300"/>
                        </a:spcAft>
                        <a:buFont typeface="Wingdings" panose="05000000000000000000" pitchFamily="2" charset="2"/>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Actions:</a:t>
                      </a:r>
                    </a:p>
                    <a:p>
                      <a:pPr marL="324000" lvl="0" indent="-252000" algn="l" defTabSz="914400" rtl="0" eaLnBrk="1" latinLnBrk="0" hangingPunct="1">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Mobilize, leverage and catalyze public, private and community resources to incrementally and sustainably </a:t>
                      </a:r>
                      <a:r>
                        <a:rPr lang="en-GB" sz="2000" kern="1200" baseline="0" dirty="0">
                          <a:solidFill>
                            <a:schemeClr val="tx1"/>
                          </a:solidFill>
                          <a:effectLst/>
                          <a:latin typeface="+mn-lt"/>
                          <a:ea typeface="+mn-ea"/>
                          <a:cs typeface="+mn-cs"/>
                        </a:rPr>
                        <a:t>transform slums — including through innovative PPP and PPCP projects </a:t>
                      </a:r>
                      <a:endParaRPr lang="en-US" sz="200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2000" kern="1200" baseline="0" dirty="0">
                          <a:solidFill>
                            <a:schemeClr val="tx1"/>
                          </a:solidFill>
                          <a:effectLst/>
                          <a:latin typeface="+mn-lt"/>
                          <a:ea typeface="+mn-ea"/>
                          <a:cs typeface="+mn-cs"/>
                        </a:rPr>
                        <a:t>Improve compliance to the rule of law and capacity to contain prevailing and emerging crime and security threats, including through civic educations, community-based policing, smart surveillance systems, smart security systems and installations (e.g. smart solar power street lighting, floodlights).</a:t>
                      </a:r>
                      <a:endParaRPr lang="en-US" sz="200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2000" kern="1200" baseline="0" dirty="0">
                          <a:solidFill>
                            <a:schemeClr val="tx1"/>
                          </a:solidFill>
                          <a:effectLst/>
                          <a:latin typeface="+mn-lt"/>
                          <a:ea typeface="+mn-ea"/>
                          <a:cs typeface="+mn-cs"/>
                        </a:rPr>
                        <a:t>Developing data capabilities within smart upgraded slums to advance evidence-driven strategies and interventions on safety for all, and in particular women, girls and other special interest group members.</a:t>
                      </a:r>
                      <a:endParaRPr lang="en-US" sz="200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2000" kern="1200" baseline="0" dirty="0">
                          <a:solidFill>
                            <a:schemeClr val="tx1"/>
                          </a:solidFill>
                          <a:effectLst/>
                          <a:latin typeface="+mn-lt"/>
                          <a:ea typeface="+mn-ea"/>
                          <a:cs typeface="+mn-cs"/>
                        </a:rPr>
                        <a:t>Improve digital inclusion by developing and executing an evidence-based, community driven comprehensive digital inclusion plan; and through PPP and PPCP initiatives (e.g. free/subsidized Wi-Fi hotspots in commercial and public places</a:t>
                      </a:r>
                      <a:endParaRPr lang="en-US" sz="200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2000" kern="1200" baseline="0" dirty="0">
                          <a:solidFill>
                            <a:schemeClr val="tx1"/>
                          </a:solidFill>
                          <a:effectLst/>
                          <a:latin typeface="+mn-lt"/>
                          <a:ea typeface="+mn-ea"/>
                          <a:cs typeface="+mn-cs"/>
                        </a:rPr>
                        <a:t>Improve financial inclusion through access to digital financial services (DFS), including digital savings and credit; and affordable short term financing on flexible terms for home improvements.</a:t>
                      </a:r>
                      <a:endParaRPr lang="en-US" sz="2000" kern="1200" baseline="0" dirty="0">
                        <a:solidFill>
                          <a:schemeClr val="tx1"/>
                        </a:solidFill>
                        <a:effectLst/>
                        <a:latin typeface="+mn-lt"/>
                        <a:ea typeface="+mn-ea"/>
                        <a:cs typeface="+mn-cs"/>
                      </a:endParaRPr>
                    </a:p>
                    <a:p>
                      <a:pPr marL="324000" lvl="0" indent="-252000" algn="l" defTabSz="914400" rtl="0" eaLnBrk="1" latinLnBrk="0" hangingPunct="1">
                        <a:lnSpc>
                          <a:spcPct val="102000"/>
                        </a:lnSpc>
                        <a:spcAft>
                          <a:spcPts val="300"/>
                        </a:spcAft>
                        <a:buFont typeface="Wingdings" panose="05000000000000000000" pitchFamily="2" charset="2"/>
                        <a:buChar char=""/>
                      </a:pPr>
                      <a:r>
                        <a:rPr lang="en-GB" sz="2000" kern="1200" baseline="0" dirty="0">
                          <a:solidFill>
                            <a:schemeClr val="tx1"/>
                          </a:solidFill>
                          <a:effectLst/>
                          <a:latin typeface="+mn-lt"/>
                          <a:ea typeface="+mn-ea"/>
                          <a:cs typeface="+mn-cs"/>
                        </a:rPr>
                        <a:t>Raise awareness of ICT and internet and their uses and benefits; and promote and support community-level initiatives for computer </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literacy.</a:t>
                      </a:r>
                      <a:endParaRPr lang="en-US" sz="2000" kern="1200" baseline="0" dirty="0">
                        <a:solidFill>
                          <a:schemeClr val="tx1"/>
                        </a:solidFill>
                        <a:effectLst/>
                        <a:latin typeface="+mn-lt"/>
                        <a:ea typeface="+mn-ea"/>
                        <a:cs typeface="+mn-cs"/>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6970716"/>
                  </a:ext>
                </a:extLst>
              </a:tr>
            </a:tbl>
          </a:graphicData>
        </a:graphic>
      </p:graphicFrame>
      <p:sp>
        <p:nvSpPr>
          <p:cNvPr id="3" name="Rectangle 2">
            <a:extLst>
              <a:ext uri="{FF2B5EF4-FFF2-40B4-BE49-F238E27FC236}">
                <a16:creationId xmlns:a16="http://schemas.microsoft.com/office/drawing/2014/main" id="{85950F5C-460B-755D-98C8-30D0345CAFBC}"/>
              </a:ext>
            </a:extLst>
          </p:cNvPr>
          <p:cNvSpPr>
            <a:spLocks noChangeArrowheads="1"/>
          </p:cNvSpPr>
          <p:nvPr/>
        </p:nvSpPr>
        <p:spPr bwMode="auto">
          <a:xfrm>
            <a:off x="3725863"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72FA0131-53F9-E62E-3FE7-6EE802220E0A}"/>
              </a:ext>
            </a:extLst>
          </p:cNvPr>
          <p:cNvPicPr>
            <a:picLocks noChangeAspect="1"/>
          </p:cNvPicPr>
          <p:nvPr/>
        </p:nvPicPr>
        <p:blipFill>
          <a:blip r:embed="rId2"/>
          <a:stretch>
            <a:fillRect/>
          </a:stretch>
        </p:blipFill>
        <p:spPr>
          <a:xfrm>
            <a:off x="357830" y="742767"/>
            <a:ext cx="1261981" cy="646232"/>
          </a:xfrm>
          <a:prstGeom prst="rect">
            <a:avLst/>
          </a:prstGeom>
        </p:spPr>
      </p:pic>
    </p:spTree>
    <p:extLst>
      <p:ext uri="{BB962C8B-B14F-4D97-AF65-F5344CB8AC3E}">
        <p14:creationId xmlns:p14="http://schemas.microsoft.com/office/powerpoint/2010/main" val="494603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A4C72B0-B28E-BB4A-3525-BB3DAB8CB790}"/>
              </a:ext>
            </a:extLst>
          </p:cNvPr>
          <p:cNvGraphicFramePr>
            <a:graphicFrameLocks noGrp="1"/>
          </p:cNvGraphicFramePr>
          <p:nvPr>
            <p:extLst>
              <p:ext uri="{D42A27DB-BD31-4B8C-83A1-F6EECF244321}">
                <p14:modId xmlns:p14="http://schemas.microsoft.com/office/powerpoint/2010/main" val="1986088209"/>
              </p:ext>
            </p:extLst>
          </p:nvPr>
        </p:nvGraphicFramePr>
        <p:xfrm>
          <a:off x="508285" y="961882"/>
          <a:ext cx="11145829" cy="5606262"/>
        </p:xfrm>
        <a:graphic>
          <a:graphicData uri="http://schemas.openxmlformats.org/drawingml/2006/table">
            <a:tbl>
              <a:tblPr firstRow="1" firstCol="1" bandRow="1"/>
              <a:tblGrid>
                <a:gridCol w="5432429">
                  <a:extLst>
                    <a:ext uri="{9D8B030D-6E8A-4147-A177-3AD203B41FA5}">
                      <a16:colId xmlns:a16="http://schemas.microsoft.com/office/drawing/2014/main" val="528515670"/>
                    </a:ext>
                  </a:extLst>
                </a:gridCol>
                <a:gridCol w="241400">
                  <a:extLst>
                    <a:ext uri="{9D8B030D-6E8A-4147-A177-3AD203B41FA5}">
                      <a16:colId xmlns:a16="http://schemas.microsoft.com/office/drawing/2014/main" val="2383061333"/>
                    </a:ext>
                  </a:extLst>
                </a:gridCol>
                <a:gridCol w="5472000">
                  <a:extLst>
                    <a:ext uri="{9D8B030D-6E8A-4147-A177-3AD203B41FA5}">
                      <a16:colId xmlns:a16="http://schemas.microsoft.com/office/drawing/2014/main" val="2459447812"/>
                    </a:ext>
                  </a:extLst>
                </a:gridCol>
              </a:tblGrid>
              <a:tr h="432000">
                <a:tc>
                  <a:txBody>
                    <a:bodyPr/>
                    <a:lstStyle/>
                    <a:p>
                      <a:pPr algn="ctr">
                        <a:lnSpc>
                          <a:spcPct val="102000"/>
                        </a:lnSpc>
                        <a:spcAft>
                          <a:spcPts val="800"/>
                        </a:spcAft>
                      </a:pP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Actors/Stakeholders</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F5496"/>
                    </a:solidFill>
                  </a:tcPr>
                </a:tc>
                <a:tc>
                  <a:txBody>
                    <a:bodyPr/>
                    <a:lstStyle/>
                    <a:p>
                      <a:pPr algn="ctr">
                        <a:lnSpc>
                          <a:spcPct val="102000"/>
                        </a:lnSpc>
                        <a:spcAft>
                          <a:spcPts val="800"/>
                        </a:spcAft>
                      </a:pP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2000"/>
                        </a:lnSpc>
                        <a:spcAft>
                          <a:spcPts val="800"/>
                        </a:spcAft>
                      </a:pP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Key relevant policies, strategies, legislation, plans</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F5496"/>
                    </a:solidFill>
                  </a:tcPr>
                </a:tc>
                <a:extLst>
                  <a:ext uri="{0D108BD9-81ED-4DB2-BD59-A6C34878D82A}">
                    <a16:rowId xmlns:a16="http://schemas.microsoft.com/office/drawing/2014/main" val="842127650"/>
                  </a:ext>
                </a:extLst>
              </a:tr>
              <a:tr h="0">
                <a:tc>
                  <a:txBody>
                    <a:bodyPr/>
                    <a:lstStyle/>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dirty="0">
                          <a:solidFill>
                            <a:schemeClr val="tx1"/>
                          </a:solidFill>
                          <a:effectLst/>
                          <a:latin typeface="+mn-lt"/>
                          <a:ea typeface="+mn-ea"/>
                          <a:cs typeface="+mn-cs"/>
                        </a:rPr>
                        <a:t>MLHUD</a:t>
                      </a: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MGLSD, MOH,</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LGs, LCs, CDFs, MDFs, SFs</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Uganda Land Alliance, UCA, UHOCU, SSA</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NHCC, NWSC, ERA, </a:t>
                      </a:r>
                      <a:r>
                        <a:rPr lang="en-GB" sz="20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UEDCL</a:t>
                      </a: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Umeme, </a:t>
                      </a:r>
                      <a:r>
                        <a:rPr lang="en-GB" sz="20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UECCC</a:t>
                      </a: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UCC</a:t>
                      </a: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UN-Habitat, UNICEF, </a:t>
                      </a:r>
                      <a:r>
                        <a:rPr lang="en-GB" sz="20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UNIFEM</a:t>
                      </a: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GGGI</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GIZ, USAID, Sida, KfW Development Bank</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Habitat for Humanity, Plan International, </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Uganda Society of Architects, UIPP, </a:t>
                      </a:r>
                      <a:r>
                        <a:rPr lang="en-GB" sz="2000" kern="1200" baseline="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UIE</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Private sector, PSFU</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MoICT&amp;NG, NITA, Internet service providers</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MFIs, HFB, Banks, FSD Uganda, DFS providers</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72000" marB="72000">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ts val="2100"/>
                        </a:lnSpc>
                        <a:spcAft>
                          <a:spcPts val="800"/>
                        </a:spcAft>
                      </a:pPr>
                      <a:r>
                        <a:rPr lang="en-GB" sz="200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2000" marB="72000">
                    <a:lnL>
                      <a:noFill/>
                    </a:lnL>
                    <a:lnR>
                      <a:noFill/>
                    </a:lnR>
                    <a:lnT>
                      <a:noFill/>
                    </a:lnT>
                    <a:lnB>
                      <a:noFill/>
                    </a:lnB>
                  </a:tcPr>
                </a:tc>
                <a:tc>
                  <a:txBody>
                    <a:bodyPr/>
                    <a:lstStyle/>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dirty="0">
                          <a:solidFill>
                            <a:schemeClr val="tx1"/>
                          </a:solidFill>
                          <a:effectLst/>
                          <a:latin typeface="+mn-lt"/>
                          <a:ea typeface="+mn-ea"/>
                          <a:cs typeface="+mn-cs"/>
                        </a:rPr>
                        <a:t>The </a:t>
                      </a: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Uganda National Land Policy</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National Land Use Policy </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Uganda National Urban Policy</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Housing Policy</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Environmental Health Policy</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Electricity Connections Policy</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Physical Planning Act, 2010</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Water Act</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Electricity Act</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Public Health Act</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16000" algn="l" defTabSz="914400" rtl="0" eaLnBrk="1" latinLnBrk="0" hangingPunct="1">
                        <a:lnSpc>
                          <a:spcPts val="2100"/>
                        </a:lnSpc>
                        <a:spcAft>
                          <a:spcPts val="300"/>
                        </a:spcAft>
                        <a:buFont typeface="Wingdings" panose="05000000000000000000" pitchFamily="2" charset="2"/>
                        <a:buChar char=""/>
                      </a:pP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Physical Planning Standards and Guidelines.</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72000" marB="72000">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1545837197"/>
                  </a:ext>
                </a:extLst>
              </a:tr>
              <a:tr h="432000">
                <a:tc>
                  <a:txBody>
                    <a:bodyPr/>
                    <a:lstStyle/>
                    <a:p>
                      <a:pPr algn="ctr">
                        <a:lnSpc>
                          <a:spcPts val="2100"/>
                        </a:lnSpc>
                        <a:spcAft>
                          <a:spcPts val="800"/>
                        </a:spcAft>
                      </a:pP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NDP III </a:t>
                      </a:r>
                      <a:r>
                        <a:rPr lang="en-GB" sz="2000" b="1" baseline="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SU&amp;H</a:t>
                      </a: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Programme Objectives</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w="12700" cap="flat" cmpd="sng" algn="ctr">
                      <a:solidFill>
                        <a:srgbClr val="000000"/>
                      </a:solidFill>
                      <a:prstDash val="solid"/>
                      <a:round/>
                      <a:headEnd type="none" w="med" len="med"/>
                      <a:tailEnd type="none" w="med" len="med"/>
                    </a:lnL>
                    <a:lnR>
                      <a:noFill/>
                    </a:lnR>
                    <a:lnT>
                      <a:noFill/>
                    </a:lnT>
                    <a:lnB>
                      <a:noFill/>
                    </a:lnB>
                    <a:solidFill>
                      <a:srgbClr val="2F5496"/>
                    </a:solidFill>
                  </a:tcPr>
                </a:tc>
                <a:tc>
                  <a:txBody>
                    <a:bodyPr/>
                    <a:lstStyle/>
                    <a:p>
                      <a:pPr algn="ctr">
                        <a:lnSpc>
                          <a:spcPts val="2100"/>
                        </a:lnSpc>
                        <a:spcAft>
                          <a:spcPts val="800"/>
                        </a:spcAft>
                      </a:pPr>
                      <a:r>
                        <a:rPr lang="en-GB" sz="2000"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a:noFill/>
                    </a:lnL>
                    <a:lnR>
                      <a:noFill/>
                    </a:lnR>
                    <a:lnT>
                      <a:noFill/>
                    </a:lnT>
                    <a:lnB>
                      <a:noFill/>
                    </a:lnB>
                  </a:tcPr>
                </a:tc>
                <a:tc>
                  <a:txBody>
                    <a:bodyPr/>
                    <a:lstStyle/>
                    <a:p>
                      <a:pPr algn="ctr">
                        <a:lnSpc>
                          <a:spcPts val="2100"/>
                        </a:lnSpc>
                        <a:spcAft>
                          <a:spcPts val="800"/>
                        </a:spcAft>
                      </a:pP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SDGs</a:t>
                      </a:r>
                      <a:endParaRPr lang="en-US" sz="20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a:noFill/>
                    </a:lnL>
                    <a:lnR w="12700" cap="flat" cmpd="sng" algn="ctr">
                      <a:solidFill>
                        <a:srgbClr val="000000"/>
                      </a:solidFill>
                      <a:prstDash val="solid"/>
                      <a:round/>
                      <a:headEnd type="none" w="med" len="med"/>
                      <a:tailEnd type="none" w="med" len="med"/>
                    </a:lnR>
                    <a:lnT>
                      <a:noFill/>
                    </a:lnT>
                    <a:lnB>
                      <a:noFill/>
                    </a:lnB>
                    <a:solidFill>
                      <a:srgbClr val="2F5496"/>
                    </a:solidFill>
                  </a:tcPr>
                </a:tc>
                <a:extLst>
                  <a:ext uri="{0D108BD9-81ED-4DB2-BD59-A6C34878D82A}">
                    <a16:rowId xmlns:a16="http://schemas.microsoft.com/office/drawing/2014/main" val="2254850768"/>
                  </a:ext>
                </a:extLst>
              </a:tr>
              <a:tr h="0">
                <a:tc>
                  <a:txBody>
                    <a:bodyPr/>
                    <a:lstStyle/>
                    <a:p>
                      <a:pPr lvl="0">
                        <a:lnSpc>
                          <a:spcPts val="2100"/>
                        </a:lnSpc>
                      </a:pPr>
                      <a:r>
                        <a:rPr lang="en-GB" sz="2000" b="1" kern="1200" dirty="0">
                          <a:solidFill>
                            <a:schemeClr val="tx1"/>
                          </a:solidFill>
                          <a:effectLst/>
                          <a:latin typeface="+mn-lt"/>
                          <a:ea typeface="+mn-ea"/>
                          <a:cs typeface="+mn-cs"/>
                        </a:rPr>
                        <a:t>Objective 2:</a:t>
                      </a:r>
                      <a:r>
                        <a:rPr lang="en-GB" sz="2000" kern="1200" dirty="0">
                          <a:solidFill>
                            <a:schemeClr val="tx1"/>
                          </a:solidFill>
                          <a:effectLst/>
                          <a:latin typeface="+mn-lt"/>
                          <a:ea typeface="+mn-ea"/>
                          <a:cs typeface="+mn-cs"/>
                        </a:rPr>
                        <a:t> Promote urban housing market and provide decent housing for all</a:t>
                      </a:r>
                      <a:endParaRPr lang="en-US" sz="2000" kern="1200" dirty="0">
                        <a:solidFill>
                          <a:schemeClr val="tx1"/>
                        </a:solidFill>
                        <a:effectLst/>
                        <a:latin typeface="+mn-lt"/>
                        <a:ea typeface="+mn-ea"/>
                        <a:cs typeface="+mn-cs"/>
                      </a:endParaRPr>
                    </a:p>
                    <a:p>
                      <a:pPr>
                        <a:lnSpc>
                          <a:spcPts val="2100"/>
                        </a:lnSpc>
                      </a:pPr>
                      <a:r>
                        <a:rPr lang="en-GB" sz="2000" b="1" kern="1200" dirty="0">
                          <a:solidFill>
                            <a:schemeClr val="tx1"/>
                          </a:solidFill>
                          <a:effectLst/>
                          <a:latin typeface="+mn-lt"/>
                          <a:ea typeface="+mn-ea"/>
                          <a:cs typeface="+mn-cs"/>
                        </a:rPr>
                        <a:t>Objective 3:</a:t>
                      </a:r>
                      <a:r>
                        <a:rPr lang="en-GB" sz="2000" kern="1200" dirty="0">
                          <a:solidFill>
                            <a:schemeClr val="tx1"/>
                          </a:solidFill>
                          <a:effectLst/>
                          <a:latin typeface="+mn-lt"/>
                          <a:ea typeface="+mn-ea"/>
                          <a:cs typeface="+mn-cs"/>
                        </a:rPr>
                        <a:t> Promote green and inclusive cities and urban areas</a:t>
                      </a:r>
                      <a:endParaRPr lang="en-US" sz="2000" b="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ts val="2100"/>
                        </a:lnSpc>
                        <a:spcAft>
                          <a:spcPts val="800"/>
                        </a:spcAft>
                      </a:pPr>
                      <a:r>
                        <a:rPr lang="en-GB" sz="200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8000" marR="108000" marT="108000" marB="108000">
                    <a:lnL>
                      <a:noFill/>
                    </a:lnL>
                    <a:lnR>
                      <a:noFill/>
                    </a:lnR>
                    <a:lnT>
                      <a:noFill/>
                    </a:lnT>
                    <a:lnB w="12700" cap="flat" cmpd="sng" algn="ctr">
                      <a:solidFill>
                        <a:srgbClr val="000000"/>
                      </a:solidFill>
                      <a:prstDash val="solid"/>
                      <a:round/>
                      <a:headEnd type="none" w="med" len="med"/>
                      <a:tailEnd type="none" w="med" len="med"/>
                    </a:lnB>
                  </a:tcPr>
                </a:tc>
                <a:tc>
                  <a:txBody>
                    <a:bodyPr/>
                    <a:lstStyle/>
                    <a:p>
                      <a:pPr lvl="0">
                        <a:lnSpc>
                          <a:spcPts val="2100"/>
                        </a:lnSpc>
                      </a:pPr>
                      <a:r>
                        <a:rPr lang="en-GB" sz="2000" b="1" kern="1200" dirty="0">
                          <a:solidFill>
                            <a:schemeClr val="tx1"/>
                          </a:solidFill>
                          <a:effectLst/>
                          <a:latin typeface="+mn-lt"/>
                          <a:ea typeface="+mn-ea"/>
                          <a:cs typeface="+mn-cs"/>
                        </a:rPr>
                        <a:t>SDG 5</a:t>
                      </a:r>
                      <a:r>
                        <a:rPr lang="en-GB" sz="2000" kern="1200" dirty="0">
                          <a:solidFill>
                            <a:schemeClr val="tx1"/>
                          </a:solidFill>
                          <a:effectLst/>
                          <a:latin typeface="+mn-lt"/>
                          <a:ea typeface="+mn-ea"/>
                          <a:cs typeface="+mn-cs"/>
                        </a:rPr>
                        <a:t>: Gender equality</a:t>
                      </a:r>
                      <a:endParaRPr lang="en-US" sz="2000" kern="1200" dirty="0">
                        <a:solidFill>
                          <a:schemeClr val="tx1"/>
                        </a:solidFill>
                        <a:effectLst/>
                        <a:latin typeface="+mn-lt"/>
                        <a:ea typeface="+mn-ea"/>
                        <a:cs typeface="+mn-cs"/>
                      </a:endParaRPr>
                    </a:p>
                    <a:p>
                      <a:pPr lvl="0">
                        <a:lnSpc>
                          <a:spcPts val="2100"/>
                        </a:lnSpc>
                      </a:pPr>
                      <a:r>
                        <a:rPr lang="en-GB" sz="2000" b="1" kern="1200" dirty="0">
                          <a:solidFill>
                            <a:schemeClr val="tx1"/>
                          </a:solidFill>
                          <a:effectLst/>
                          <a:latin typeface="+mn-lt"/>
                          <a:ea typeface="+mn-ea"/>
                          <a:cs typeface="+mn-cs"/>
                        </a:rPr>
                        <a:t>SDG 6</a:t>
                      </a:r>
                      <a:r>
                        <a:rPr lang="en-GB" sz="2000" kern="1200" dirty="0">
                          <a:solidFill>
                            <a:schemeClr val="tx1"/>
                          </a:solidFill>
                          <a:effectLst/>
                          <a:latin typeface="+mn-lt"/>
                          <a:ea typeface="+mn-ea"/>
                          <a:cs typeface="+mn-cs"/>
                        </a:rPr>
                        <a:t>: Clean water and sanitation</a:t>
                      </a:r>
                      <a:endParaRPr lang="en-US" sz="2000" kern="1200" dirty="0">
                        <a:solidFill>
                          <a:schemeClr val="tx1"/>
                        </a:solidFill>
                        <a:effectLst/>
                        <a:latin typeface="+mn-lt"/>
                        <a:ea typeface="+mn-ea"/>
                        <a:cs typeface="+mn-cs"/>
                      </a:endParaRPr>
                    </a:p>
                    <a:p>
                      <a:pPr>
                        <a:lnSpc>
                          <a:spcPts val="2100"/>
                        </a:lnSpc>
                      </a:pPr>
                      <a:r>
                        <a:rPr lang="en-GB" sz="2000" b="1" kern="1200" dirty="0">
                          <a:solidFill>
                            <a:schemeClr val="tx1"/>
                          </a:solidFill>
                          <a:effectLst/>
                          <a:latin typeface="+mn-lt"/>
                          <a:ea typeface="+mn-ea"/>
                          <a:cs typeface="+mn-cs"/>
                        </a:rPr>
                        <a:t>SDG 7</a:t>
                      </a:r>
                      <a:r>
                        <a:rPr lang="en-GB" sz="2000" kern="1200" dirty="0">
                          <a:solidFill>
                            <a:schemeClr val="tx1"/>
                          </a:solidFill>
                          <a:effectLst/>
                          <a:latin typeface="+mn-lt"/>
                          <a:ea typeface="+mn-ea"/>
                          <a:cs typeface="+mn-cs"/>
                        </a:rPr>
                        <a:t>: Affordable and clean energy</a:t>
                      </a:r>
                      <a:endParaRPr lang="en-US"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52107233"/>
                  </a:ext>
                </a:extLst>
              </a:tr>
            </a:tbl>
          </a:graphicData>
        </a:graphic>
      </p:graphicFrame>
      <p:graphicFrame>
        <p:nvGraphicFramePr>
          <p:cNvPr id="4" name="Table 3">
            <a:extLst>
              <a:ext uri="{FF2B5EF4-FFF2-40B4-BE49-F238E27FC236}">
                <a16:creationId xmlns:a16="http://schemas.microsoft.com/office/drawing/2014/main" id="{09727540-2B22-3B47-D961-E096F6DBB0BB}"/>
              </a:ext>
            </a:extLst>
          </p:cNvPr>
          <p:cNvGraphicFramePr>
            <a:graphicFrameLocks noGrp="1"/>
          </p:cNvGraphicFramePr>
          <p:nvPr>
            <p:extLst>
              <p:ext uri="{D42A27DB-BD31-4B8C-83A1-F6EECF244321}">
                <p14:modId xmlns:p14="http://schemas.microsoft.com/office/powerpoint/2010/main" val="437721945"/>
              </p:ext>
            </p:extLst>
          </p:nvPr>
        </p:nvGraphicFramePr>
        <p:xfrm>
          <a:off x="525340" y="301624"/>
          <a:ext cx="11052000" cy="648000"/>
        </p:xfrm>
        <a:graphic>
          <a:graphicData uri="http://schemas.openxmlformats.org/drawingml/2006/table">
            <a:tbl>
              <a:tblPr firstRow="1" firstCol="1" bandRow="1"/>
              <a:tblGrid>
                <a:gridCol w="1215931">
                  <a:extLst>
                    <a:ext uri="{9D8B030D-6E8A-4147-A177-3AD203B41FA5}">
                      <a16:colId xmlns:a16="http://schemas.microsoft.com/office/drawing/2014/main" val="3834345089"/>
                    </a:ext>
                  </a:extLst>
                </a:gridCol>
                <a:gridCol w="9836069">
                  <a:extLst>
                    <a:ext uri="{9D8B030D-6E8A-4147-A177-3AD203B41FA5}">
                      <a16:colId xmlns:a16="http://schemas.microsoft.com/office/drawing/2014/main" val="1000725401"/>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4: Smart Living (Quality of Life)</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250069"/>
                  </a:ext>
                </a:extLst>
              </a:tr>
            </a:tbl>
          </a:graphicData>
        </a:graphic>
      </p:graphicFrame>
      <p:pic>
        <p:nvPicPr>
          <p:cNvPr id="2" name="Picture 1">
            <a:extLst>
              <a:ext uri="{FF2B5EF4-FFF2-40B4-BE49-F238E27FC236}">
                <a16:creationId xmlns:a16="http://schemas.microsoft.com/office/drawing/2014/main" id="{549C3154-CB93-D07F-1E12-31CB4631073A}"/>
              </a:ext>
            </a:extLst>
          </p:cNvPr>
          <p:cNvPicPr>
            <a:picLocks noChangeAspect="1"/>
          </p:cNvPicPr>
          <p:nvPr/>
        </p:nvPicPr>
        <p:blipFill>
          <a:blip r:embed="rId2"/>
          <a:stretch>
            <a:fillRect/>
          </a:stretch>
        </p:blipFill>
        <p:spPr>
          <a:xfrm>
            <a:off x="492243" y="315650"/>
            <a:ext cx="1261981" cy="646232"/>
          </a:xfrm>
          <a:prstGeom prst="rect">
            <a:avLst/>
          </a:prstGeom>
        </p:spPr>
      </p:pic>
    </p:spTree>
    <p:extLst>
      <p:ext uri="{BB962C8B-B14F-4D97-AF65-F5344CB8AC3E}">
        <p14:creationId xmlns:p14="http://schemas.microsoft.com/office/powerpoint/2010/main" val="365113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A0FB67-247E-AF38-9AD5-5C4DF36FE1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19" y="2028025"/>
            <a:ext cx="7250117" cy="4068000"/>
          </a:xfrm>
          <a:prstGeom prst="rect">
            <a:avLst/>
          </a:prstGeom>
          <a:noFill/>
        </p:spPr>
      </p:pic>
      <p:pic>
        <p:nvPicPr>
          <p:cNvPr id="7" name="Picture 6">
            <a:extLst>
              <a:ext uri="{FF2B5EF4-FFF2-40B4-BE49-F238E27FC236}">
                <a16:creationId xmlns:a16="http://schemas.microsoft.com/office/drawing/2014/main" id="{716E799F-6F14-838A-503F-094F54C7BFD9}"/>
              </a:ext>
            </a:extLst>
          </p:cNvPr>
          <p:cNvPicPr>
            <a:picLocks noChangeAspect="1"/>
          </p:cNvPicPr>
          <p:nvPr/>
        </p:nvPicPr>
        <p:blipFill rotWithShape="1">
          <a:blip r:embed="rId3">
            <a:extLst>
              <a:ext uri="{28A0092B-C50C-407E-A947-70E740481C1C}">
                <a14:useLocalDpi xmlns:a14="http://schemas.microsoft.com/office/drawing/2010/main" val="0"/>
              </a:ext>
            </a:extLst>
          </a:blip>
          <a:srcRect l="3171"/>
          <a:stretch/>
        </p:blipFill>
        <p:spPr bwMode="auto">
          <a:xfrm>
            <a:off x="8158790" y="1043305"/>
            <a:ext cx="3624710" cy="234000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E777DFE-0A0E-6149-6E17-B4AA4CA4DC9E}"/>
              </a:ext>
            </a:extLst>
          </p:cNvPr>
          <p:cNvPicPr>
            <a:picLocks noChangeAspect="1"/>
          </p:cNvPicPr>
          <p:nvPr/>
        </p:nvPicPr>
        <p:blipFill rotWithShape="1">
          <a:blip r:embed="rId4">
            <a:extLst>
              <a:ext uri="{28A0092B-C50C-407E-A947-70E740481C1C}">
                <a14:useLocalDpi xmlns:a14="http://schemas.microsoft.com/office/drawing/2010/main" val="0"/>
              </a:ext>
            </a:extLst>
          </a:blip>
          <a:srcRect l="3568"/>
          <a:stretch/>
        </p:blipFill>
        <p:spPr bwMode="auto">
          <a:xfrm>
            <a:off x="8205144" y="3756025"/>
            <a:ext cx="3624710" cy="2340000"/>
          </a:xfrm>
          <a:prstGeom prst="rect">
            <a:avLst/>
          </a:prstGeom>
          <a:noFill/>
          <a:ln>
            <a:noFill/>
          </a:ln>
          <a:extLst>
            <a:ext uri="{53640926-AAD7-44D8-BBD7-CCE9431645EC}">
              <a14:shadowObscured xmlns:a14="http://schemas.microsoft.com/office/drawing/2010/main"/>
            </a:ext>
          </a:extLst>
        </p:spPr>
      </p:pic>
      <p:sp>
        <p:nvSpPr>
          <p:cNvPr id="29" name="TextBox 28">
            <a:extLst>
              <a:ext uri="{FF2B5EF4-FFF2-40B4-BE49-F238E27FC236}">
                <a16:creationId xmlns:a16="http://schemas.microsoft.com/office/drawing/2014/main" id="{E0798682-78E8-EB46-13D0-C0D9AAC139AB}"/>
              </a:ext>
            </a:extLst>
          </p:cNvPr>
          <p:cNvSpPr txBox="1"/>
          <p:nvPr/>
        </p:nvSpPr>
        <p:spPr>
          <a:xfrm>
            <a:off x="553719" y="761975"/>
            <a:ext cx="6906700" cy="1077218"/>
          </a:xfrm>
          <a:prstGeom prst="rect">
            <a:avLst/>
          </a:prstGeom>
          <a:noFill/>
        </p:spPr>
        <p:txBody>
          <a:bodyPr wrap="square" rtlCol="0">
            <a:spAutoFit/>
          </a:bodyPr>
          <a:lstStyle/>
          <a:p>
            <a:r>
              <a:rPr lang="en-US" sz="3200" b="1" dirty="0">
                <a:solidFill>
                  <a:srgbClr val="000066"/>
                </a:solidFill>
              </a:rPr>
              <a:t>Housing and living conditions in slums in Kampala City</a:t>
            </a:r>
          </a:p>
        </p:txBody>
      </p:sp>
    </p:spTree>
    <p:extLst>
      <p:ext uri="{BB962C8B-B14F-4D97-AF65-F5344CB8AC3E}">
        <p14:creationId xmlns:p14="http://schemas.microsoft.com/office/powerpoint/2010/main" val="2416741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B3FCB1-131E-FC95-4EA1-5189A0980B98}"/>
              </a:ext>
            </a:extLst>
          </p:cNvPr>
          <p:cNvGraphicFramePr>
            <a:graphicFrameLocks noGrp="1"/>
          </p:cNvGraphicFramePr>
          <p:nvPr>
            <p:extLst>
              <p:ext uri="{D42A27DB-BD31-4B8C-83A1-F6EECF244321}">
                <p14:modId xmlns:p14="http://schemas.microsoft.com/office/powerpoint/2010/main" val="1555690608"/>
              </p:ext>
            </p:extLst>
          </p:nvPr>
        </p:nvGraphicFramePr>
        <p:xfrm>
          <a:off x="509593" y="418850"/>
          <a:ext cx="11172813" cy="5227007"/>
        </p:xfrm>
        <a:graphic>
          <a:graphicData uri="http://schemas.openxmlformats.org/drawingml/2006/table">
            <a:tbl>
              <a:tblPr firstRow="1" firstCol="1" bandRow="1"/>
              <a:tblGrid>
                <a:gridCol w="1260000">
                  <a:extLst>
                    <a:ext uri="{9D8B030D-6E8A-4147-A177-3AD203B41FA5}">
                      <a16:colId xmlns:a16="http://schemas.microsoft.com/office/drawing/2014/main" val="2355758330"/>
                    </a:ext>
                  </a:extLst>
                </a:gridCol>
                <a:gridCol w="9912813">
                  <a:extLst>
                    <a:ext uri="{9D8B030D-6E8A-4147-A177-3AD203B41FA5}">
                      <a16:colId xmlns:a16="http://schemas.microsoft.com/office/drawing/2014/main" val="3718528114"/>
                    </a:ext>
                  </a:extLst>
                </a:gridCol>
              </a:tblGrid>
              <a:tr h="634607">
                <a:tc>
                  <a:txBody>
                    <a:bodyPr/>
                    <a:lstStyle/>
                    <a:p>
                      <a:pPr algn="just">
                        <a:lnSpc>
                          <a:spcPct val="102000"/>
                        </a:lnSpc>
                        <a:spcAft>
                          <a:spcPts val="800"/>
                        </a:spcAft>
                      </a:pPr>
                      <a:endParaRPr lang="en-GB" sz="9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GB" sz="2200" b="1" baseline="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5: Smart Mobility (Transport, Accessibility and ICT)</a:t>
                      </a:r>
                      <a:endParaRPr lang="en-US" sz="2200" baseline="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58997"/>
                  </a:ext>
                </a:extLst>
              </a:tr>
              <a:tr h="975806">
                <a:tc>
                  <a:txBody>
                    <a:bodyPr/>
                    <a:lstStyle/>
                    <a:p>
                      <a:pPr algn="just">
                        <a:lnSpc>
                          <a:spcPts val="2200"/>
                        </a:lnSpc>
                        <a:spcAft>
                          <a:spcPts val="0"/>
                        </a:spcAft>
                      </a:pPr>
                      <a:r>
                        <a:rPr lang="en-GB" sz="1950" b="1" baseline="0" dirty="0">
                          <a:effectLst/>
                          <a:latin typeface="Calibri" panose="020F0502020204030204" pitchFamily="34" charset="0"/>
                          <a:ea typeface="Times New Roman" panose="02020603050405020304" pitchFamily="18" charset="0"/>
                          <a:cs typeface="Times New Roman" panose="02020603050405020304" pitchFamily="18" charset="0"/>
                        </a:rPr>
                        <a:t>Objective:</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en-GB" sz="1950" b="1" baseline="0" dirty="0">
                          <a:effectLst/>
                          <a:latin typeface="Calibri" panose="020F0502020204030204" pitchFamily="34" charset="0"/>
                          <a:ea typeface="Times New Roman" panose="02020603050405020304" pitchFamily="18" charset="0"/>
                          <a:cs typeface="Times New Roman" panose="02020603050405020304" pitchFamily="18" charset="0"/>
                        </a:rPr>
                        <a:t>Improve mobility </a:t>
                      </a:r>
                      <a:r>
                        <a:rPr lang="en-GB" sz="1950" baseline="0" dirty="0">
                          <a:effectLst/>
                          <a:latin typeface="Calibri" panose="020F0502020204030204" pitchFamily="34" charset="0"/>
                          <a:ea typeface="Times New Roman" panose="02020603050405020304" pitchFamily="18" charset="0"/>
                          <a:cs typeface="Times New Roman" panose="02020603050405020304" pitchFamily="18" charset="0"/>
                        </a:rPr>
                        <a:t>within and between slums and the wider city, and </a:t>
                      </a:r>
                      <a:r>
                        <a:rPr lang="en-GB" sz="1950" b="1" baseline="0" dirty="0">
                          <a:effectLst/>
                          <a:latin typeface="Calibri" panose="020F0502020204030204" pitchFamily="34" charset="0"/>
                          <a:ea typeface="Times New Roman" panose="02020603050405020304" pitchFamily="18" charset="0"/>
                          <a:cs typeface="Times New Roman" panose="02020603050405020304" pitchFamily="18" charset="0"/>
                        </a:rPr>
                        <a:t>improve ICT connectivity</a:t>
                      </a:r>
                      <a:r>
                        <a:rPr lang="en-GB" sz="195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50" b="1" baseline="0" dirty="0">
                          <a:effectLst/>
                          <a:latin typeface="Calibri" panose="020F0502020204030204" pitchFamily="34" charset="0"/>
                          <a:ea typeface="Times New Roman" panose="02020603050405020304" pitchFamily="18" charset="0"/>
                          <a:cs typeface="Times New Roman" panose="02020603050405020304" pitchFamily="18" charset="0"/>
                        </a:rPr>
                        <a:t>and access</a:t>
                      </a:r>
                      <a:r>
                        <a:rPr lang="en-GB" sz="1950" baseline="0" dirty="0">
                          <a:effectLst/>
                          <a:latin typeface="Calibri" panose="020F0502020204030204" pitchFamily="34" charset="0"/>
                          <a:ea typeface="Times New Roman" panose="02020603050405020304" pitchFamily="18" charset="0"/>
                          <a:cs typeface="Times New Roman" panose="02020603050405020304" pitchFamily="18" charset="0"/>
                        </a:rPr>
                        <a:t> to link slums communities with local, national and international resources and opportunities</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8000" marR="108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836878"/>
                  </a:ext>
                </a:extLst>
              </a:tr>
              <a:tr h="975806">
                <a:tc>
                  <a:txBody>
                    <a:bodyPr/>
                    <a:lstStyle/>
                    <a:p>
                      <a:pPr algn="just">
                        <a:lnSpc>
                          <a:spcPts val="2200"/>
                        </a:lnSpc>
                        <a:spcAft>
                          <a:spcPts val="0"/>
                        </a:spcAft>
                      </a:pPr>
                      <a:r>
                        <a:rPr lang="en-GB" sz="1950" b="1" baseline="0" dirty="0">
                          <a:effectLst/>
                          <a:latin typeface="Calibri" panose="020F0502020204030204" pitchFamily="34" charset="0"/>
                          <a:ea typeface="Times New Roman" panose="02020603050405020304" pitchFamily="18" charset="0"/>
                          <a:cs typeface="Times New Roman" panose="02020603050405020304" pitchFamily="18" charset="0"/>
                        </a:rPr>
                        <a:t>Rationale:</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en-GB" sz="1950" baseline="0" dirty="0">
                          <a:effectLst/>
                          <a:latin typeface="Calibri" panose="020F0502020204030204" pitchFamily="34" charset="0"/>
                          <a:ea typeface="Times New Roman" panose="02020603050405020304" pitchFamily="18" charset="0"/>
                          <a:cs typeface="Times New Roman" panose="02020603050405020304" pitchFamily="18" charset="0"/>
                        </a:rPr>
                        <a:t>Well-planned and implemented transportation and mobility systems help support LED, connectivity, culture, creativity, and future developments; and also improve living conditions and the quality of the environment</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8000" marR="108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143312"/>
                  </a:ext>
                </a:extLst>
              </a:tr>
              <a:tr h="2628000">
                <a:tc gridSpan="2">
                  <a:txBody>
                    <a:bodyPr/>
                    <a:lstStyle/>
                    <a:p>
                      <a:pPr marL="72000" lvl="0" indent="0" algn="just">
                        <a:lnSpc>
                          <a:spcPts val="2200"/>
                        </a:lnSpc>
                        <a:spcAft>
                          <a:spcPts val="300"/>
                        </a:spcAft>
                        <a:buFont typeface="Wingdings" panose="05000000000000000000" pitchFamily="2" charset="2"/>
                        <a:buNone/>
                      </a:pPr>
                      <a:r>
                        <a:rPr lang="en-GB" sz="1950" b="1" baseline="0" dirty="0">
                          <a:effectLst/>
                          <a:latin typeface="Calibri" panose="020F0502020204030204" pitchFamily="34" charset="0"/>
                          <a:ea typeface="Calibri" panose="020F0502020204030204" pitchFamily="34" charset="0"/>
                          <a:cs typeface="Times New Roman" panose="02020603050405020304" pitchFamily="18" charset="0"/>
                        </a:rPr>
                        <a:t>Actions:</a:t>
                      </a:r>
                    </a:p>
                    <a:p>
                      <a:pPr marL="324000" lvl="0" indent="-252000" algn="just">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Improve intra- and inter connectivity within and between slums and the wider city to facilitate mobility and movement of people, goods and services through ICT-supported approaches. </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324000" lvl="0" indent="-252000" algn="just">
                        <a:lnSpc>
                          <a:spcPts val="2200"/>
                        </a:lnSpc>
                        <a:spcAft>
                          <a:spcPts val="300"/>
                        </a:spcAft>
                        <a:buFont typeface="Wingdings" panose="05000000000000000000" pitchFamily="2" charset="2"/>
                        <a:buChar char=""/>
                      </a:pPr>
                      <a:r>
                        <a:rPr lang="en-GB" sz="1950" spc="-100" baseline="0" dirty="0">
                          <a:effectLst/>
                          <a:latin typeface="Calibri" panose="020F0502020204030204" pitchFamily="34" charset="0"/>
                          <a:ea typeface="Calibri" panose="020F0502020204030204" pitchFamily="34" charset="0"/>
                          <a:cs typeface="Times New Roman" panose="02020603050405020304" pitchFamily="18" charset="0"/>
                        </a:rPr>
                        <a:t>Use data — including data collected through participatory methods using smart devices — to define mobility</a:t>
                      </a: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 routes, including private and public vehicle routes, NMT routes, and safe and accessible walking routes.</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324000" lvl="0" indent="-252000" algn="just">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Promote public, private, and multi-lateral investments in mobility projects, including PPPs and PPCPs.</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324000" lvl="0" indent="-252000" algn="just">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Construct, upgrade and climate proof roads and transportation infrastructure with priority for public transport and service vehicles infrastructure, using labour intensive community based contracting.</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6970716"/>
                  </a:ext>
                </a:extLst>
              </a:tr>
            </a:tbl>
          </a:graphicData>
        </a:graphic>
      </p:graphicFrame>
      <p:pic>
        <p:nvPicPr>
          <p:cNvPr id="6" name="Picture 5">
            <a:extLst>
              <a:ext uri="{FF2B5EF4-FFF2-40B4-BE49-F238E27FC236}">
                <a16:creationId xmlns:a16="http://schemas.microsoft.com/office/drawing/2014/main" id="{313492D9-955D-E527-EEB4-5311466325ED}"/>
              </a:ext>
            </a:extLst>
          </p:cNvPr>
          <p:cNvPicPr preferRelativeResize="0">
            <a:picLocks/>
          </p:cNvPicPr>
          <p:nvPr/>
        </p:nvPicPr>
        <p:blipFill>
          <a:blip r:embed="rId2"/>
          <a:stretch>
            <a:fillRect/>
          </a:stretch>
        </p:blipFill>
        <p:spPr>
          <a:xfrm>
            <a:off x="509593" y="418850"/>
            <a:ext cx="1260000" cy="648000"/>
          </a:xfrm>
          <a:prstGeom prst="rect">
            <a:avLst/>
          </a:prstGeom>
        </p:spPr>
      </p:pic>
    </p:spTree>
    <p:extLst>
      <p:ext uri="{BB962C8B-B14F-4D97-AF65-F5344CB8AC3E}">
        <p14:creationId xmlns:p14="http://schemas.microsoft.com/office/powerpoint/2010/main" val="4094777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B3FCB1-131E-FC95-4EA1-5189A0980B98}"/>
              </a:ext>
            </a:extLst>
          </p:cNvPr>
          <p:cNvGraphicFramePr>
            <a:graphicFrameLocks noGrp="1"/>
          </p:cNvGraphicFramePr>
          <p:nvPr>
            <p:extLst>
              <p:ext uri="{D42A27DB-BD31-4B8C-83A1-F6EECF244321}">
                <p14:modId xmlns:p14="http://schemas.microsoft.com/office/powerpoint/2010/main" val="2782247061"/>
              </p:ext>
            </p:extLst>
          </p:nvPr>
        </p:nvGraphicFramePr>
        <p:xfrm>
          <a:off x="660000" y="1088952"/>
          <a:ext cx="10872000" cy="4680096"/>
        </p:xfrm>
        <a:graphic>
          <a:graphicData uri="http://schemas.openxmlformats.org/drawingml/2006/table">
            <a:tbl>
              <a:tblPr firstRow="1" firstCol="1" bandRow="1"/>
              <a:tblGrid>
                <a:gridCol w="1193927">
                  <a:extLst>
                    <a:ext uri="{9D8B030D-6E8A-4147-A177-3AD203B41FA5}">
                      <a16:colId xmlns:a16="http://schemas.microsoft.com/office/drawing/2014/main" val="2355758330"/>
                    </a:ext>
                  </a:extLst>
                </a:gridCol>
                <a:gridCol w="9678073">
                  <a:extLst>
                    <a:ext uri="{9D8B030D-6E8A-4147-A177-3AD203B41FA5}">
                      <a16:colId xmlns:a16="http://schemas.microsoft.com/office/drawing/2014/main" val="3718528114"/>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GB" sz="2400" b="1" baseline="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5: Smart Mobility (Transport, Accessibility and ICT)</a:t>
                      </a:r>
                      <a:endParaRPr lang="en-US" sz="2400" baseline="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58997"/>
                  </a:ext>
                </a:extLst>
              </a:tr>
              <a:tr h="2808000">
                <a:tc gridSpan="2">
                  <a:txBody>
                    <a:bodyPr/>
                    <a:lstStyle/>
                    <a:p>
                      <a:pPr marL="72000" lvl="0" indent="0" algn="just">
                        <a:lnSpc>
                          <a:spcPct val="102000"/>
                        </a:lnSpc>
                        <a:spcAft>
                          <a:spcPts val="300"/>
                        </a:spcAft>
                        <a:buFont typeface="Wingdings" panose="05000000000000000000" pitchFamily="2" charset="2"/>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Actions:</a:t>
                      </a:r>
                    </a:p>
                    <a:p>
                      <a:pPr marL="324000" marR="0" lvl="0" indent="-252000" algn="just" defTabSz="914400" rtl="0" eaLnBrk="1" fontAlgn="auto" latinLnBrk="0" hangingPunct="1">
                        <a:lnSpc>
                          <a:spcPts val="2200"/>
                        </a:lnSpc>
                        <a:spcBef>
                          <a:spcPts val="0"/>
                        </a:spcBef>
                        <a:spcAft>
                          <a:spcPts val="300"/>
                        </a:spcAft>
                        <a:buClrTx/>
                        <a:buSzTx/>
                        <a:buFont typeface="Wingdings" panose="05000000000000000000" pitchFamily="2" charset="2"/>
                        <a:buChar char=""/>
                        <a:tabLst/>
                        <a:defRPr/>
                      </a:pPr>
                      <a:r>
                        <a:rPr kumimoji="0" lang="en-GB" sz="19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Develop adequate, reliable and efficient multimodal transport network within slums that encourages walking, NMT, public transport and e-mobility solutions (e.g. electric motorcycles (e-boda bodas) and</a:t>
                      </a:r>
                      <a:br>
                        <a:rPr kumimoji="0" lang="en-GB" sz="19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9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e-tricycles; electric-buses (e-buses).</a:t>
                      </a:r>
                      <a:endParaRPr kumimoji="0" lang="en-US" sz="19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24000" lvl="0" indent="-252000" algn="just">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Prioritize and construct emergency vehicle accessible footpaths using innovative environmentally sound labour-intensive construction technologies and materials (e.g. recycled plastic paving stones).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24000" lvl="0" indent="-252000" algn="just">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Enhance accessibility, connectivity and movement through an efficient and sustainable traffic management system with smart upgraded slums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24000" lvl="0" indent="-252000" algn="just">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Develop and launch a multi-mode mobility app to coordinate: a) Pricing, availability and safety of transport; b) Feedback from clients regarding convenience of routes, route hazards and complaints regarding operators.</a:t>
                      </a:r>
                    </a:p>
                    <a:p>
                      <a:pPr marL="324000" marR="0" lvl="0" indent="-252000" algn="just" defTabSz="914400" rtl="0" eaLnBrk="1" fontAlgn="auto" latinLnBrk="0" hangingPunct="1">
                        <a:lnSpc>
                          <a:spcPct val="102000"/>
                        </a:lnSpc>
                        <a:spcBef>
                          <a:spcPts val="0"/>
                        </a:spcBef>
                        <a:spcAft>
                          <a:spcPts val="300"/>
                        </a:spcAft>
                        <a:buClrTx/>
                        <a:buSzTx/>
                        <a:buFont typeface="Wingdings" panose="05000000000000000000" pitchFamily="2" charset="2"/>
                        <a:buChar char=""/>
                        <a:tabLst/>
                        <a:defRP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Increase coverage and capacity of existing ICT and internet infrastructure and services</a:t>
                      </a:r>
                      <a:r>
                        <a:rPr lang="en-US" sz="2000" kern="1200" baseline="0" dirty="0">
                          <a:solidFill>
                            <a:schemeClr val="tx1"/>
                          </a:solidFill>
                          <a:effectLst/>
                          <a:latin typeface="+mn-lt"/>
                          <a:ea typeface="+mn-ea"/>
                          <a:cs typeface="+mn-cs"/>
                        </a:rPr>
                        <a:t>.</a:t>
                      </a:r>
                    </a:p>
                  </a:txBody>
                  <a:tcPr marL="108000" marR="108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6970716"/>
                  </a:ext>
                </a:extLst>
              </a:tr>
            </a:tbl>
          </a:graphicData>
        </a:graphic>
      </p:graphicFrame>
      <p:sp>
        <p:nvSpPr>
          <p:cNvPr id="3" name="Rectangle 2">
            <a:extLst>
              <a:ext uri="{FF2B5EF4-FFF2-40B4-BE49-F238E27FC236}">
                <a16:creationId xmlns:a16="http://schemas.microsoft.com/office/drawing/2014/main" id="{85950F5C-460B-755D-98C8-30D0345CAFBC}"/>
              </a:ext>
            </a:extLst>
          </p:cNvPr>
          <p:cNvSpPr>
            <a:spLocks noChangeArrowheads="1"/>
          </p:cNvSpPr>
          <p:nvPr/>
        </p:nvSpPr>
        <p:spPr bwMode="auto">
          <a:xfrm>
            <a:off x="3725863"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35A340E8-B335-629D-D490-8111346E24FB}"/>
              </a:ext>
            </a:extLst>
          </p:cNvPr>
          <p:cNvPicPr preferRelativeResize="0">
            <a:picLocks/>
          </p:cNvPicPr>
          <p:nvPr/>
        </p:nvPicPr>
        <p:blipFill>
          <a:blip r:embed="rId2"/>
          <a:stretch>
            <a:fillRect/>
          </a:stretch>
        </p:blipFill>
        <p:spPr>
          <a:xfrm>
            <a:off x="639386" y="1078416"/>
            <a:ext cx="1260000" cy="648000"/>
          </a:xfrm>
          <a:prstGeom prst="rect">
            <a:avLst/>
          </a:prstGeom>
        </p:spPr>
      </p:pic>
    </p:spTree>
    <p:extLst>
      <p:ext uri="{BB962C8B-B14F-4D97-AF65-F5344CB8AC3E}">
        <p14:creationId xmlns:p14="http://schemas.microsoft.com/office/powerpoint/2010/main" val="3129915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A4C72B0-B28E-BB4A-3525-BB3DAB8CB790}"/>
              </a:ext>
            </a:extLst>
          </p:cNvPr>
          <p:cNvGraphicFramePr>
            <a:graphicFrameLocks noGrp="1"/>
          </p:cNvGraphicFramePr>
          <p:nvPr>
            <p:extLst>
              <p:ext uri="{D42A27DB-BD31-4B8C-83A1-F6EECF244321}">
                <p14:modId xmlns:p14="http://schemas.microsoft.com/office/powerpoint/2010/main" val="3513085190"/>
              </p:ext>
            </p:extLst>
          </p:nvPr>
        </p:nvGraphicFramePr>
        <p:xfrm>
          <a:off x="512333" y="1683777"/>
          <a:ext cx="11106258" cy="4409146"/>
        </p:xfrm>
        <a:graphic>
          <a:graphicData uri="http://schemas.openxmlformats.org/drawingml/2006/table">
            <a:tbl>
              <a:tblPr firstRow="1" firstCol="1" bandRow="1"/>
              <a:tblGrid>
                <a:gridCol w="5432429">
                  <a:extLst>
                    <a:ext uri="{9D8B030D-6E8A-4147-A177-3AD203B41FA5}">
                      <a16:colId xmlns:a16="http://schemas.microsoft.com/office/drawing/2014/main" val="528515670"/>
                    </a:ext>
                  </a:extLst>
                </a:gridCol>
                <a:gridCol w="241400">
                  <a:extLst>
                    <a:ext uri="{9D8B030D-6E8A-4147-A177-3AD203B41FA5}">
                      <a16:colId xmlns:a16="http://schemas.microsoft.com/office/drawing/2014/main" val="2383061333"/>
                    </a:ext>
                  </a:extLst>
                </a:gridCol>
                <a:gridCol w="5432429">
                  <a:extLst>
                    <a:ext uri="{9D8B030D-6E8A-4147-A177-3AD203B41FA5}">
                      <a16:colId xmlns:a16="http://schemas.microsoft.com/office/drawing/2014/main" val="2459447812"/>
                    </a:ext>
                  </a:extLst>
                </a:gridCol>
              </a:tblGrid>
              <a:tr h="464573">
                <a:tc>
                  <a:txBody>
                    <a:bodyPr/>
                    <a:lstStyle/>
                    <a:p>
                      <a:pPr algn="ctr">
                        <a:lnSpc>
                          <a:spcPct val="102000"/>
                        </a:lnSpc>
                        <a:spcAft>
                          <a:spcPts val="800"/>
                        </a:spcAft>
                      </a:pP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Actors/Stakeholders</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F5496"/>
                    </a:solidFill>
                  </a:tcPr>
                </a:tc>
                <a:tc>
                  <a:txBody>
                    <a:bodyPr/>
                    <a:lstStyle/>
                    <a:p>
                      <a:pPr algn="ctr">
                        <a:lnSpc>
                          <a:spcPct val="102000"/>
                        </a:lnSpc>
                        <a:spcAft>
                          <a:spcPts val="800"/>
                        </a:spcAft>
                      </a:pP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2000"/>
                        </a:lnSpc>
                        <a:spcAft>
                          <a:spcPts val="800"/>
                        </a:spcAft>
                      </a:pP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Key relevant policies, strategies, legislation, plans</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F5496"/>
                    </a:solidFill>
                  </a:tcPr>
                </a:tc>
                <a:extLst>
                  <a:ext uri="{0D108BD9-81ED-4DB2-BD59-A6C34878D82A}">
                    <a16:rowId xmlns:a16="http://schemas.microsoft.com/office/drawing/2014/main" val="842127650"/>
                  </a:ext>
                </a:extLst>
              </a:tr>
              <a:tr h="2196000">
                <a:tc>
                  <a:txBody>
                    <a:bodyPr/>
                    <a:lstStyle/>
                    <a:p>
                      <a:pPr marL="324000" lvl="0" indent="-252000" algn="l">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MLHUD, MoWT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24000" lvl="0" indent="-252000" algn="l">
                        <a:lnSpc>
                          <a:spcPct val="102000"/>
                        </a:lnSpc>
                        <a:spcAft>
                          <a:spcPts val="300"/>
                        </a:spcAft>
                        <a:buFont typeface="Wingdings" panose="05000000000000000000" pitchFamily="2" charset="2"/>
                        <a:buChar char=""/>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URNA</a:t>
                      </a:r>
                      <a:r>
                        <a:rPr lang="en-GB" sz="2000" dirty="0">
                          <a:effectLst/>
                          <a:latin typeface="Calibri" panose="020F0502020204030204" pitchFamily="34" charset="0"/>
                          <a:ea typeface="Calibri" panose="020F0502020204030204" pitchFamily="34" charset="0"/>
                          <a:cs typeface="Times New Roman" panose="02020603050405020304" pitchFamily="18" charset="0"/>
                        </a:rPr>
                        <a:t>, URC,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24000" lvl="0" indent="-252000" algn="l">
                        <a:lnSpc>
                          <a:spcPct val="102000"/>
                        </a:lnSpc>
                        <a:spcAft>
                          <a:spcPts val="300"/>
                        </a:spcAft>
                        <a:buFont typeface="Wingdings" panose="05000000000000000000" pitchFamily="2" charset="2"/>
                        <a:buChar char=""/>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UTODA</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SHODAU</a:t>
                      </a:r>
                      <a:r>
                        <a:rPr lang="en-GB" sz="2000" dirty="0">
                          <a:effectLst/>
                          <a:latin typeface="Calibri" panose="020F0502020204030204" pitchFamily="34" charset="0"/>
                          <a:ea typeface="Calibri" panose="020F0502020204030204" pitchFamily="34" charset="0"/>
                          <a:cs typeface="Times New Roman" panose="02020603050405020304" pitchFamily="18" charset="0"/>
                        </a:rPr>
                        <a:t>, SafeBoda, Boda associations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24000" lvl="0" indent="-252000" algn="l">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Uganda Institute of Physical Planners (UIPP),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UIE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24000" lvl="0" indent="-252000" algn="l">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ILO, GIZ</a:t>
                      </a:r>
                    </a:p>
                    <a:p>
                      <a:pPr marL="324000" lvl="0" indent="-252000" algn="l">
                        <a:lnSpc>
                          <a:spcPct val="102000"/>
                        </a:lnSpc>
                        <a:spcAft>
                          <a:spcPts val="300"/>
                        </a:spcAft>
                        <a:buFont typeface="Wingdings" panose="05000000000000000000" pitchFamily="2" charset="2"/>
                        <a:buChar char=""/>
                      </a:pPr>
                      <a:r>
                        <a:rPr lang="en-GB" sz="2000" dirty="0" err="1">
                          <a:effectLst/>
                          <a:latin typeface="Calibri" panose="020F0502020204030204" pitchFamily="34" charset="0"/>
                          <a:ea typeface="Times New Roman" panose="02020603050405020304" pitchFamily="18" charset="0"/>
                          <a:cs typeface="Times New Roman" panose="02020603050405020304" pitchFamily="18" charset="0"/>
                        </a:rPr>
                        <a:t>KMC</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Zembo, Bodawerk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108000" marB="108000">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marL="324000" indent="-252000" algn="just">
                        <a:lnSpc>
                          <a:spcPct val="102000"/>
                        </a:lnSpc>
                        <a:spcAft>
                          <a:spcPts val="800"/>
                        </a:spcAft>
                      </a:pPr>
                      <a:r>
                        <a:rPr lang="en-GB" sz="200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00" marR="36000" marT="108000" marB="108000">
                    <a:lnL>
                      <a:noFill/>
                    </a:lnL>
                    <a:lnR>
                      <a:noFill/>
                    </a:lnR>
                    <a:lnT>
                      <a:noFill/>
                    </a:lnT>
                    <a:lnB>
                      <a:noFill/>
                    </a:lnB>
                  </a:tcPr>
                </a:tc>
                <a:tc>
                  <a:txBody>
                    <a:bodyPr/>
                    <a:lstStyle/>
                    <a:p>
                      <a:pPr marL="324000" lvl="0" indent="-252000" algn="l">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Non-Motorized Transport Policy, 2012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24000" lvl="0" indent="-252000" algn="l">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Roads Act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24000" lvl="0" indent="-252000" algn="l">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Uganda Road Fund Act</a:t>
                      </a:r>
                    </a:p>
                    <a:p>
                      <a:pPr marL="324000" marR="0" lvl="0" indent="-252000" algn="l" defTabSz="914400" rtl="0" eaLnBrk="1" fontAlgn="auto" latinLnBrk="0" hangingPunct="1">
                        <a:lnSpc>
                          <a:spcPct val="102000"/>
                        </a:lnSpc>
                        <a:spcBef>
                          <a:spcPts val="0"/>
                        </a:spcBef>
                        <a:spcAft>
                          <a:spcPts val="300"/>
                        </a:spcAft>
                        <a:buClrTx/>
                        <a:buSzTx/>
                        <a:buFont typeface="Wingdings" panose="05000000000000000000" pitchFamily="2" charset="2"/>
                        <a:buChar char=""/>
                        <a:tabLst/>
                        <a:defRP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The Traffic and Road Safety Act, 1998 (Amendment) Act, 2020</a:t>
                      </a:r>
                      <a:r>
                        <a:rPr lang="en-GB"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0" indent="-252000" algn="l">
                        <a:lnSpc>
                          <a:spcPct val="102000"/>
                        </a:lnSpc>
                        <a:spcAft>
                          <a:spcPts val="300"/>
                        </a:spcAft>
                        <a:buFont typeface="Wingdings" panose="05000000000000000000" pitchFamily="2" charset="2"/>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108000" marB="108000">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1545837197"/>
                  </a:ext>
                </a:extLst>
              </a:tr>
              <a:tr h="464573">
                <a:tc>
                  <a:txBody>
                    <a:bodyPr/>
                    <a:lstStyle/>
                    <a:p>
                      <a:pPr algn="ctr">
                        <a:lnSpc>
                          <a:spcPct val="100000"/>
                        </a:lnSpc>
                        <a:spcAft>
                          <a:spcPts val="0"/>
                        </a:spcAft>
                      </a:pP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NDP III </a:t>
                      </a:r>
                      <a:r>
                        <a:rPr lang="en-GB" sz="2000" b="1" baseline="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SU&amp;H</a:t>
                      </a: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Programme Objectives</a:t>
                      </a:r>
                      <a:endParaRPr lang="en-US" sz="20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w="12700" cap="flat" cmpd="sng" algn="ctr">
                      <a:solidFill>
                        <a:srgbClr val="000000"/>
                      </a:solidFill>
                      <a:prstDash val="solid"/>
                      <a:round/>
                      <a:headEnd type="none" w="med" len="med"/>
                      <a:tailEnd type="none" w="med" len="med"/>
                    </a:lnL>
                    <a:lnR>
                      <a:noFill/>
                    </a:lnR>
                    <a:lnT>
                      <a:noFill/>
                    </a:lnT>
                    <a:lnB>
                      <a:noFill/>
                    </a:lnB>
                    <a:solidFill>
                      <a:srgbClr val="2F5496"/>
                    </a:solidFill>
                  </a:tcPr>
                </a:tc>
                <a:tc>
                  <a:txBody>
                    <a:bodyPr/>
                    <a:lstStyle/>
                    <a:p>
                      <a:pPr algn="ctr">
                        <a:lnSpc>
                          <a:spcPct val="100000"/>
                        </a:lnSpc>
                        <a:spcAft>
                          <a:spcPts val="0"/>
                        </a:spcAft>
                      </a:pP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a:noFill/>
                    </a:lnL>
                    <a:lnR>
                      <a:noFill/>
                    </a:lnR>
                    <a:lnT>
                      <a:noFill/>
                    </a:lnT>
                    <a:lnB>
                      <a:noFill/>
                    </a:lnB>
                  </a:tcPr>
                </a:tc>
                <a:tc>
                  <a:txBody>
                    <a:bodyPr/>
                    <a:lstStyle/>
                    <a:p>
                      <a:pPr algn="ctr">
                        <a:lnSpc>
                          <a:spcPct val="100000"/>
                        </a:lnSpc>
                        <a:spcAft>
                          <a:spcPts val="0"/>
                        </a:spcAft>
                      </a:pPr>
                      <a:r>
                        <a:rPr lang="en-GB" sz="200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SDGs</a:t>
                      </a:r>
                      <a:endParaRPr lang="en-US" sz="200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a:noFill/>
                    </a:lnL>
                    <a:lnR w="12700" cap="flat" cmpd="sng" algn="ctr">
                      <a:solidFill>
                        <a:srgbClr val="000000"/>
                      </a:solidFill>
                      <a:prstDash val="solid"/>
                      <a:round/>
                      <a:headEnd type="none" w="med" len="med"/>
                      <a:tailEnd type="none" w="med" len="med"/>
                    </a:lnR>
                    <a:lnT>
                      <a:noFill/>
                    </a:lnT>
                    <a:lnB>
                      <a:noFill/>
                    </a:lnB>
                    <a:solidFill>
                      <a:srgbClr val="2F5496"/>
                    </a:solidFill>
                  </a:tcPr>
                </a:tc>
                <a:extLst>
                  <a:ext uri="{0D108BD9-81ED-4DB2-BD59-A6C34878D82A}">
                    <a16:rowId xmlns:a16="http://schemas.microsoft.com/office/drawing/2014/main" val="2254850768"/>
                  </a:ext>
                </a:extLst>
              </a:tr>
              <a:tr h="1071697">
                <a:tc>
                  <a:txBody>
                    <a:bodyPr/>
                    <a:lstStyle/>
                    <a:p>
                      <a:pPr lvl="0"/>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Objective 4:</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Enable balanced and productive national urban system</a:t>
                      </a:r>
                      <a:endParaRPr lang="en-US" sz="2000" b="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02000"/>
                        </a:lnSpc>
                        <a:spcAft>
                          <a:spcPts val="800"/>
                        </a:spcAft>
                      </a:pPr>
                      <a:r>
                        <a:rPr lang="en-GB" sz="200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8000" marR="108000" marT="108000" marB="108000">
                    <a:lnL>
                      <a:noFill/>
                    </a:lnL>
                    <a:lnR>
                      <a:noFill/>
                    </a:lnR>
                    <a:lnT>
                      <a:noFill/>
                    </a:lnT>
                    <a:lnB w="12700" cap="flat" cmpd="sng" algn="ctr">
                      <a:solidFill>
                        <a:srgbClr val="000000"/>
                      </a:solidFill>
                      <a:prstDash val="solid"/>
                      <a:round/>
                      <a:headEnd type="none" w="med" len="med"/>
                      <a:tailEnd type="none" w="med" len="med"/>
                    </a:lnB>
                  </a:tcPr>
                </a:tc>
                <a:tc>
                  <a:txBody>
                    <a:bodyPr/>
                    <a:lstStyle/>
                    <a:p>
                      <a:pPr marL="0" lvl="0" indent="0" algn="just">
                        <a:lnSpc>
                          <a:spcPct val="102000"/>
                        </a:lnSpc>
                        <a:spcAft>
                          <a:spcPts val="300"/>
                        </a:spcAft>
                        <a:buFont typeface="Wingdings" panose="05000000000000000000" pitchFamily="2" charset="2"/>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SDG 7</a:t>
                      </a:r>
                      <a:r>
                        <a:rPr lang="en-GB" sz="2000" dirty="0">
                          <a:effectLst/>
                          <a:latin typeface="Calibri" panose="020F0502020204030204" pitchFamily="34" charset="0"/>
                          <a:ea typeface="Calibri" panose="020F0502020204030204" pitchFamily="34" charset="0"/>
                          <a:cs typeface="Times New Roman" panose="02020603050405020304" pitchFamily="18" charset="0"/>
                        </a:rPr>
                        <a:t>: Affordable and clean energy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2000"/>
                        </a:lnSpc>
                        <a:spcAft>
                          <a:spcPts val="300"/>
                        </a:spcAft>
                        <a:buFont typeface="Wingdings" panose="05000000000000000000" pitchFamily="2" charset="2"/>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SDG 11</a:t>
                      </a:r>
                      <a:r>
                        <a:rPr lang="en-GB" sz="2000" dirty="0">
                          <a:effectLst/>
                          <a:latin typeface="Calibri" panose="020F0502020204030204" pitchFamily="34" charset="0"/>
                          <a:ea typeface="Calibri" panose="020F0502020204030204" pitchFamily="34" charset="0"/>
                          <a:cs typeface="Times New Roman" panose="02020603050405020304" pitchFamily="18" charset="0"/>
                        </a:rPr>
                        <a:t>: Sustainable cities and communities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SDG 13</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Climate action</a:t>
                      </a:r>
                      <a:endParaRPr lang="en-US"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52107233"/>
                  </a:ext>
                </a:extLst>
              </a:tr>
            </a:tbl>
          </a:graphicData>
        </a:graphic>
      </p:graphicFrame>
      <p:graphicFrame>
        <p:nvGraphicFramePr>
          <p:cNvPr id="4" name="Table 3">
            <a:extLst>
              <a:ext uri="{FF2B5EF4-FFF2-40B4-BE49-F238E27FC236}">
                <a16:creationId xmlns:a16="http://schemas.microsoft.com/office/drawing/2014/main" id="{09727540-2B22-3B47-D961-E096F6DBB0BB}"/>
              </a:ext>
            </a:extLst>
          </p:cNvPr>
          <p:cNvGraphicFramePr>
            <a:graphicFrameLocks noGrp="1"/>
          </p:cNvGraphicFramePr>
          <p:nvPr>
            <p:extLst>
              <p:ext uri="{D42A27DB-BD31-4B8C-83A1-F6EECF244321}">
                <p14:modId xmlns:p14="http://schemas.microsoft.com/office/powerpoint/2010/main" val="3702656902"/>
              </p:ext>
            </p:extLst>
          </p:nvPr>
        </p:nvGraphicFramePr>
        <p:xfrm>
          <a:off x="529388" y="1023519"/>
          <a:ext cx="11052000" cy="648000"/>
        </p:xfrm>
        <a:graphic>
          <a:graphicData uri="http://schemas.openxmlformats.org/drawingml/2006/table">
            <a:tbl>
              <a:tblPr firstRow="1" firstCol="1" bandRow="1"/>
              <a:tblGrid>
                <a:gridCol w="1215931">
                  <a:extLst>
                    <a:ext uri="{9D8B030D-6E8A-4147-A177-3AD203B41FA5}">
                      <a16:colId xmlns:a16="http://schemas.microsoft.com/office/drawing/2014/main" val="3834345089"/>
                    </a:ext>
                  </a:extLst>
                </a:gridCol>
                <a:gridCol w="9836069">
                  <a:extLst>
                    <a:ext uri="{9D8B030D-6E8A-4147-A177-3AD203B41FA5}">
                      <a16:colId xmlns:a16="http://schemas.microsoft.com/office/drawing/2014/main" val="1000725401"/>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GB" sz="2400" b="1" baseline="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5: Smart Mobility (Transport, Accessibility and ICT)</a:t>
                      </a:r>
                      <a:endParaRPr lang="en-US" sz="2400" baseline="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250069"/>
                  </a:ext>
                </a:extLst>
              </a:tr>
            </a:tbl>
          </a:graphicData>
        </a:graphic>
      </p:graphicFrame>
      <p:pic>
        <p:nvPicPr>
          <p:cNvPr id="2" name="Picture 1">
            <a:extLst>
              <a:ext uri="{FF2B5EF4-FFF2-40B4-BE49-F238E27FC236}">
                <a16:creationId xmlns:a16="http://schemas.microsoft.com/office/drawing/2014/main" id="{EE4AF389-EC8A-1B11-EADB-45FBFCB4841A}"/>
              </a:ext>
            </a:extLst>
          </p:cNvPr>
          <p:cNvPicPr preferRelativeResize="0">
            <a:picLocks/>
          </p:cNvPicPr>
          <p:nvPr/>
        </p:nvPicPr>
        <p:blipFill>
          <a:blip r:embed="rId2"/>
          <a:stretch>
            <a:fillRect/>
          </a:stretch>
        </p:blipFill>
        <p:spPr>
          <a:xfrm>
            <a:off x="496291" y="1035777"/>
            <a:ext cx="1260000" cy="648000"/>
          </a:xfrm>
          <a:prstGeom prst="rect">
            <a:avLst/>
          </a:prstGeom>
        </p:spPr>
      </p:pic>
    </p:spTree>
    <p:extLst>
      <p:ext uri="{BB962C8B-B14F-4D97-AF65-F5344CB8AC3E}">
        <p14:creationId xmlns:p14="http://schemas.microsoft.com/office/powerpoint/2010/main" val="3857169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B3FCB1-131E-FC95-4EA1-5189A0980B98}"/>
              </a:ext>
            </a:extLst>
          </p:cNvPr>
          <p:cNvGraphicFramePr>
            <a:graphicFrameLocks noGrp="1"/>
          </p:cNvGraphicFramePr>
          <p:nvPr>
            <p:extLst>
              <p:ext uri="{D42A27DB-BD31-4B8C-83A1-F6EECF244321}">
                <p14:modId xmlns:p14="http://schemas.microsoft.com/office/powerpoint/2010/main" val="435942796"/>
              </p:ext>
            </p:extLst>
          </p:nvPr>
        </p:nvGraphicFramePr>
        <p:xfrm>
          <a:off x="599156" y="703204"/>
          <a:ext cx="10993688" cy="5451592"/>
        </p:xfrm>
        <a:graphic>
          <a:graphicData uri="http://schemas.openxmlformats.org/drawingml/2006/table">
            <a:tbl>
              <a:tblPr firstRow="1" firstCol="1" bandRow="1"/>
              <a:tblGrid>
                <a:gridCol w="1260000">
                  <a:extLst>
                    <a:ext uri="{9D8B030D-6E8A-4147-A177-3AD203B41FA5}">
                      <a16:colId xmlns:a16="http://schemas.microsoft.com/office/drawing/2014/main" val="2355758330"/>
                    </a:ext>
                  </a:extLst>
                </a:gridCol>
                <a:gridCol w="9733688">
                  <a:extLst>
                    <a:ext uri="{9D8B030D-6E8A-4147-A177-3AD203B41FA5}">
                      <a16:colId xmlns:a16="http://schemas.microsoft.com/office/drawing/2014/main" val="3718528114"/>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888" marR="28888"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US"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6: Smart Environment (Resilience and sustainability)</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58997"/>
                  </a:ext>
                </a:extLst>
              </a:tr>
              <a:tr h="618126">
                <a:tc>
                  <a:txBody>
                    <a:bodyPr/>
                    <a:lstStyle/>
                    <a:p>
                      <a:pPr algn="just">
                        <a:lnSpc>
                          <a:spcPct val="102000"/>
                        </a:lnSpc>
                        <a:spcAft>
                          <a:spcPts val="0"/>
                        </a:spcAft>
                      </a:pPr>
                      <a:r>
                        <a:rPr lang="en-GB" sz="2000" b="1" baseline="0" dirty="0">
                          <a:effectLst/>
                          <a:latin typeface="Calibri" panose="020F0502020204030204" pitchFamily="34" charset="0"/>
                          <a:ea typeface="Times New Roman" panose="02020603050405020304" pitchFamily="18" charset="0"/>
                          <a:cs typeface="Times New Roman" panose="02020603050405020304" pitchFamily="18" charset="0"/>
                        </a:rPr>
                        <a:t>Objective:</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2000"/>
                        </a:lnSpc>
                        <a:spcAft>
                          <a:spcPts val="0"/>
                        </a:spcAft>
                      </a:pPr>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Ensure sustainable environmental management and improve environmental governance </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of smart upgraded slums</a:t>
                      </a:r>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and reduce vulnerability to climate change effects.</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836878"/>
                  </a:ext>
                </a:extLst>
              </a:tr>
              <a:tr h="618126">
                <a:tc>
                  <a:txBody>
                    <a:bodyPr/>
                    <a:lstStyle/>
                    <a:p>
                      <a:pPr algn="just">
                        <a:lnSpc>
                          <a:spcPct val="102000"/>
                        </a:lnSpc>
                        <a:spcAft>
                          <a:spcPts val="0"/>
                        </a:spcAft>
                      </a:pPr>
                      <a:r>
                        <a:rPr lang="en-GB" sz="2000" b="1" baseline="0" dirty="0">
                          <a:effectLst/>
                          <a:latin typeface="Calibri" panose="020F0502020204030204" pitchFamily="34" charset="0"/>
                          <a:ea typeface="Times New Roman" panose="02020603050405020304" pitchFamily="18" charset="0"/>
                          <a:cs typeface="Times New Roman" panose="02020603050405020304" pitchFamily="18" charset="0"/>
                        </a:rPr>
                        <a:t>Rationale:</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2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By strengthening environmental management and governance, and hence environmental sustainability and resilience, assisted by smart technologies, smart slum upgrading can improve the living conditions and wellbeing of slum communities, with benefits for the wider city also.</a:t>
                      </a:r>
                      <a:endParaRPr lang="en-US" sz="20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143312"/>
                  </a:ext>
                </a:extLst>
              </a:tr>
              <a:tr h="2844000">
                <a:tc gridSpan="2">
                  <a:txBody>
                    <a:bodyPr/>
                    <a:lstStyle/>
                    <a:p>
                      <a:pPr marL="36000" lvl="0" indent="0" algn="just">
                        <a:lnSpc>
                          <a:spcPct val="102000"/>
                        </a:lnSpc>
                        <a:spcAft>
                          <a:spcPts val="300"/>
                        </a:spcAft>
                        <a:buFont typeface="Wingdings" panose="05000000000000000000" pitchFamily="2" charset="2"/>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Actions:</a:t>
                      </a:r>
                    </a:p>
                    <a:p>
                      <a:pPr marL="288000" lvl="0" indent="-252000" algn="just">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Create an environment that is clean, healthy, comfortable and safe to live and work in at all times for communities in slums.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just">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Mainstream and strengthen implementation and enforcement of the existing enabling policy, strategy and legal framework to provide a safe and clean environment for slum communities.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just">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Raise awareness on citizens’ constitutional obligation to create and protect a clean and healthy environment (Article 17(j) of the Constitution of Uganda); and support Government efforts to promote sustainable development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6970716"/>
                  </a:ext>
                </a:extLst>
              </a:tr>
            </a:tbl>
          </a:graphicData>
        </a:graphic>
      </p:graphicFrame>
      <p:sp>
        <p:nvSpPr>
          <p:cNvPr id="3" name="Rectangle 2">
            <a:extLst>
              <a:ext uri="{FF2B5EF4-FFF2-40B4-BE49-F238E27FC236}">
                <a16:creationId xmlns:a16="http://schemas.microsoft.com/office/drawing/2014/main" id="{85950F5C-460B-755D-98C8-30D0345CAFBC}"/>
              </a:ext>
            </a:extLst>
          </p:cNvPr>
          <p:cNvSpPr>
            <a:spLocks noChangeArrowheads="1"/>
          </p:cNvSpPr>
          <p:nvPr/>
        </p:nvSpPr>
        <p:spPr bwMode="auto">
          <a:xfrm>
            <a:off x="3725863"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0489501A-BC49-3EBF-C145-8F994229399E}"/>
              </a:ext>
            </a:extLst>
          </p:cNvPr>
          <p:cNvPicPr preferRelativeResize="0">
            <a:picLocks/>
          </p:cNvPicPr>
          <p:nvPr/>
        </p:nvPicPr>
        <p:blipFill>
          <a:blip r:embed="rId2"/>
          <a:stretch>
            <a:fillRect/>
          </a:stretch>
        </p:blipFill>
        <p:spPr>
          <a:xfrm>
            <a:off x="599156" y="703204"/>
            <a:ext cx="1260000" cy="648000"/>
          </a:xfrm>
          <a:prstGeom prst="rect">
            <a:avLst/>
          </a:prstGeom>
        </p:spPr>
      </p:pic>
    </p:spTree>
    <p:extLst>
      <p:ext uri="{BB962C8B-B14F-4D97-AF65-F5344CB8AC3E}">
        <p14:creationId xmlns:p14="http://schemas.microsoft.com/office/powerpoint/2010/main" val="120692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B3FCB1-131E-FC95-4EA1-5189A0980B98}"/>
              </a:ext>
            </a:extLst>
          </p:cNvPr>
          <p:cNvGraphicFramePr>
            <a:graphicFrameLocks noGrp="1"/>
          </p:cNvGraphicFramePr>
          <p:nvPr>
            <p:extLst>
              <p:ext uri="{D42A27DB-BD31-4B8C-83A1-F6EECF244321}">
                <p14:modId xmlns:p14="http://schemas.microsoft.com/office/powerpoint/2010/main" val="2899556000"/>
              </p:ext>
            </p:extLst>
          </p:nvPr>
        </p:nvGraphicFramePr>
        <p:xfrm>
          <a:off x="563925" y="518214"/>
          <a:ext cx="11064149" cy="5821572"/>
        </p:xfrm>
        <a:graphic>
          <a:graphicData uri="http://schemas.openxmlformats.org/drawingml/2006/table">
            <a:tbl>
              <a:tblPr firstRow="1" firstCol="1" bandRow="1"/>
              <a:tblGrid>
                <a:gridCol w="1217265">
                  <a:extLst>
                    <a:ext uri="{9D8B030D-6E8A-4147-A177-3AD203B41FA5}">
                      <a16:colId xmlns:a16="http://schemas.microsoft.com/office/drawing/2014/main" val="2355758330"/>
                    </a:ext>
                  </a:extLst>
                </a:gridCol>
                <a:gridCol w="9846884">
                  <a:extLst>
                    <a:ext uri="{9D8B030D-6E8A-4147-A177-3AD203B41FA5}">
                      <a16:colId xmlns:a16="http://schemas.microsoft.com/office/drawing/2014/main" val="3718528114"/>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US"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6: Smart Environment (Resilience and sustainability)</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658997"/>
                  </a:ext>
                </a:extLst>
              </a:tr>
              <a:tr h="3888000">
                <a:tc gridSpan="2">
                  <a:txBody>
                    <a:bodyPr/>
                    <a:lstStyle/>
                    <a:p>
                      <a:pPr marL="36000" lvl="0" indent="0" algn="l">
                        <a:lnSpc>
                          <a:spcPct val="102000"/>
                        </a:lnSpc>
                        <a:spcAft>
                          <a:spcPts val="300"/>
                        </a:spcAft>
                        <a:buFont typeface="Wingdings" panose="05000000000000000000" pitchFamily="2" charset="2"/>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Actions:</a:t>
                      </a:r>
                    </a:p>
                    <a:p>
                      <a:pPr marL="288000" marR="0" lvl="0" indent="-252000" algn="just" defTabSz="914400" rtl="0" eaLnBrk="1" fontAlgn="auto" latinLnBrk="0" hangingPunct="1">
                        <a:lnSpc>
                          <a:spcPct val="102000"/>
                        </a:lnSpc>
                        <a:spcBef>
                          <a:spcPts val="0"/>
                        </a:spcBef>
                        <a:spcAft>
                          <a:spcPts val="30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Promote and support community-led urban greening/urban green infrastructure initiatives, including urban agriculture, urban forestry and green storm management.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Develop and strengthen community-led green management, including protection of gazetted environmentally sensitive areas and enforcement of legislation on occupation of the same.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Use ICT in community-led sustainable environmental management, and environmental monitoring and early warning (e.g. early flood warning systems).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Promote and encourage slum households to adopt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5Rs</a:t>
                      </a:r>
                      <a:r>
                        <a:rPr lang="en-GB" sz="2000" dirty="0">
                          <a:effectLst/>
                          <a:latin typeface="Calibri" panose="020F0502020204030204" pitchFamily="34" charset="0"/>
                          <a:ea typeface="Calibri" panose="020F0502020204030204" pitchFamily="34" charset="0"/>
                          <a:cs typeface="Times New Roman" panose="02020603050405020304" pitchFamily="18" charset="0"/>
                        </a:rPr>
                        <a:t> of waste management — refuse, reduce, reuse, repurpose, and recycle.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Develop and promote the use of smart waste technologies that use technology to make garbage collection more efficient, cost-effective and environmentally friendly.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Promote and support the development of a sustainable and circular bioeconomy, based on urban agriculture and the philosophy of reuse, recycle and repurpose, while securing a healthy environment.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ct val="102000"/>
                        </a:lnSpc>
                        <a:spcAft>
                          <a:spcPts val="300"/>
                        </a:spcAft>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Improve energy governance and administration; and reduce energy-related environmental impacts.</a:t>
                      </a:r>
                    </a:p>
                    <a:p>
                      <a:pPr marL="288000" lvl="0" indent="-252000" algn="l">
                        <a:lnSpc>
                          <a:spcPct val="102000"/>
                        </a:lnSpc>
                        <a:spcAft>
                          <a:spcPts val="30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Promote and implement affordable clean and smart energy technologies and services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6970716"/>
                  </a:ext>
                </a:extLst>
              </a:tr>
            </a:tbl>
          </a:graphicData>
        </a:graphic>
      </p:graphicFrame>
      <p:sp>
        <p:nvSpPr>
          <p:cNvPr id="3" name="Rectangle 2">
            <a:extLst>
              <a:ext uri="{FF2B5EF4-FFF2-40B4-BE49-F238E27FC236}">
                <a16:creationId xmlns:a16="http://schemas.microsoft.com/office/drawing/2014/main" id="{85950F5C-460B-755D-98C8-30D0345CAFBC}"/>
              </a:ext>
            </a:extLst>
          </p:cNvPr>
          <p:cNvSpPr>
            <a:spLocks noChangeArrowheads="1"/>
          </p:cNvSpPr>
          <p:nvPr/>
        </p:nvSpPr>
        <p:spPr bwMode="auto">
          <a:xfrm>
            <a:off x="3725863"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787D9FFF-D2D2-D9A6-E5BD-A495AC8B7135}"/>
              </a:ext>
            </a:extLst>
          </p:cNvPr>
          <p:cNvPicPr preferRelativeResize="0">
            <a:picLocks/>
          </p:cNvPicPr>
          <p:nvPr/>
        </p:nvPicPr>
        <p:blipFill>
          <a:blip r:embed="rId2"/>
          <a:stretch>
            <a:fillRect/>
          </a:stretch>
        </p:blipFill>
        <p:spPr>
          <a:xfrm>
            <a:off x="563925" y="518214"/>
            <a:ext cx="1260000" cy="648000"/>
          </a:xfrm>
          <a:prstGeom prst="rect">
            <a:avLst/>
          </a:prstGeom>
        </p:spPr>
      </p:pic>
    </p:spTree>
    <p:extLst>
      <p:ext uri="{BB962C8B-B14F-4D97-AF65-F5344CB8AC3E}">
        <p14:creationId xmlns:p14="http://schemas.microsoft.com/office/powerpoint/2010/main" val="1301665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A4C72B0-B28E-BB4A-3525-BB3DAB8CB790}"/>
              </a:ext>
            </a:extLst>
          </p:cNvPr>
          <p:cNvGraphicFramePr>
            <a:graphicFrameLocks noGrp="1"/>
          </p:cNvGraphicFramePr>
          <p:nvPr>
            <p:extLst>
              <p:ext uri="{D42A27DB-BD31-4B8C-83A1-F6EECF244321}">
                <p14:modId xmlns:p14="http://schemas.microsoft.com/office/powerpoint/2010/main" val="548778810"/>
              </p:ext>
            </p:extLst>
          </p:nvPr>
        </p:nvGraphicFramePr>
        <p:xfrm>
          <a:off x="569999" y="1058134"/>
          <a:ext cx="11073829" cy="5418120"/>
        </p:xfrm>
        <a:graphic>
          <a:graphicData uri="http://schemas.openxmlformats.org/drawingml/2006/table">
            <a:tbl>
              <a:tblPr firstRow="1" firstCol="1" bandRow="1"/>
              <a:tblGrid>
                <a:gridCol w="5400000">
                  <a:extLst>
                    <a:ext uri="{9D8B030D-6E8A-4147-A177-3AD203B41FA5}">
                      <a16:colId xmlns:a16="http://schemas.microsoft.com/office/drawing/2014/main" val="528515670"/>
                    </a:ext>
                  </a:extLst>
                </a:gridCol>
                <a:gridCol w="241400">
                  <a:extLst>
                    <a:ext uri="{9D8B030D-6E8A-4147-A177-3AD203B41FA5}">
                      <a16:colId xmlns:a16="http://schemas.microsoft.com/office/drawing/2014/main" val="2383061333"/>
                    </a:ext>
                  </a:extLst>
                </a:gridCol>
                <a:gridCol w="5432429">
                  <a:extLst>
                    <a:ext uri="{9D8B030D-6E8A-4147-A177-3AD203B41FA5}">
                      <a16:colId xmlns:a16="http://schemas.microsoft.com/office/drawing/2014/main" val="2459447812"/>
                    </a:ext>
                  </a:extLst>
                </a:gridCol>
              </a:tblGrid>
              <a:tr h="432000">
                <a:tc>
                  <a:txBody>
                    <a:bodyPr/>
                    <a:lstStyle/>
                    <a:p>
                      <a:pPr algn="ctr">
                        <a:lnSpc>
                          <a:spcPct val="100000"/>
                        </a:lnSpc>
                        <a:spcAft>
                          <a:spcPts val="800"/>
                        </a:spcAft>
                      </a:pPr>
                      <a:r>
                        <a:rPr lang="en-GB" sz="195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Actors/Stakeholders</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F5496"/>
                    </a:solidFill>
                  </a:tcPr>
                </a:tc>
                <a:tc>
                  <a:txBody>
                    <a:bodyPr/>
                    <a:lstStyle/>
                    <a:p>
                      <a:pPr algn="ctr">
                        <a:lnSpc>
                          <a:spcPct val="100000"/>
                        </a:lnSpc>
                        <a:spcAft>
                          <a:spcPts val="800"/>
                        </a:spcAft>
                      </a:pPr>
                      <a:r>
                        <a:rPr lang="en-GB" sz="195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800"/>
                        </a:spcAft>
                      </a:pPr>
                      <a:r>
                        <a:rPr lang="en-GB" sz="195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Key relevant policies, strategies, legislation, plans</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F5496"/>
                    </a:solidFill>
                  </a:tcPr>
                </a:tc>
                <a:extLst>
                  <a:ext uri="{0D108BD9-81ED-4DB2-BD59-A6C34878D82A}">
                    <a16:rowId xmlns:a16="http://schemas.microsoft.com/office/drawing/2014/main" val="842127650"/>
                  </a:ext>
                </a:extLst>
              </a:tr>
              <a:tr h="0">
                <a:tc>
                  <a:txBody>
                    <a:bodyPr/>
                    <a:lstStyle/>
                    <a:p>
                      <a:pPr marL="288000" lvl="0" indent="-252000" algn="l">
                        <a:lnSpc>
                          <a:spcPct val="1000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MoWE. MGLSD. MOWT, </a:t>
                      </a:r>
                      <a:r>
                        <a:rPr lang="en-GB" sz="1950" baseline="0" dirty="0" err="1">
                          <a:effectLst/>
                          <a:latin typeface="Calibri" panose="020F0502020204030204" pitchFamily="34" charset="0"/>
                          <a:ea typeface="Calibri" panose="020F0502020204030204" pitchFamily="34" charset="0"/>
                          <a:cs typeface="Times New Roman" panose="02020603050405020304" pitchFamily="18" charset="0"/>
                        </a:rPr>
                        <a:t>MEMD</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ct val="1000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NEMA, NWSC</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ct val="1000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CDFs, MDFs, SFs</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ct val="1000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UN-Habitat, UNEP, UNFCCC, </a:t>
                      </a:r>
                      <a:r>
                        <a:rPr lang="en-GB" sz="1950" baseline="0" dirty="0" err="1">
                          <a:effectLst/>
                          <a:latin typeface="Calibri" panose="020F0502020204030204" pitchFamily="34" charset="0"/>
                          <a:ea typeface="Calibri" panose="020F0502020204030204" pitchFamily="34" charset="0"/>
                          <a:cs typeface="Times New Roman" panose="02020603050405020304" pitchFamily="18" charset="0"/>
                        </a:rPr>
                        <a:t>GGG</a:t>
                      </a: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ct val="1000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GIZ, USAID, Sida</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ct val="1000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NSDFU</a:t>
                      </a:r>
                    </a:p>
                    <a:p>
                      <a:pPr marL="288000" lvl="0" indent="-252000" algn="l">
                        <a:lnSpc>
                          <a:spcPct val="100000"/>
                        </a:lnSpc>
                        <a:spcAft>
                          <a:spcPts val="300"/>
                        </a:spcAft>
                        <a:buFont typeface="Wingdings" panose="05000000000000000000" pitchFamily="2" charset="2"/>
                        <a:buChar char=""/>
                      </a:pPr>
                      <a:r>
                        <a:rPr lang="en-GB" sz="1950" baseline="0" dirty="0">
                          <a:effectLst/>
                          <a:latin typeface="Calibri" panose="020F0502020204030204" pitchFamily="34" charset="0"/>
                          <a:ea typeface="Times New Roman" panose="02020603050405020304" pitchFamily="18" charset="0"/>
                          <a:cs typeface="Times New Roman" panose="02020603050405020304" pitchFamily="18" charset="0"/>
                        </a:rPr>
                        <a:t>Uganda Carbon Bureau, </a:t>
                      </a:r>
                      <a:r>
                        <a:rPr lang="en-GB" sz="1950" baseline="0" dirty="0" err="1">
                          <a:effectLst/>
                          <a:latin typeface="Calibri" panose="020F0502020204030204" pitchFamily="34" charset="0"/>
                          <a:ea typeface="Times New Roman" panose="02020603050405020304" pitchFamily="18" charset="0"/>
                          <a:cs typeface="Times New Roman" panose="02020603050405020304" pitchFamily="18" charset="0"/>
                        </a:rPr>
                        <a:t>BEETA</a:t>
                      </a:r>
                      <a:r>
                        <a:rPr lang="en-GB" sz="1950" baseline="0" dirty="0">
                          <a:effectLst/>
                          <a:latin typeface="Calibri" panose="020F0502020204030204" pitchFamily="34" charset="0"/>
                          <a:ea typeface="Times New Roman" panose="02020603050405020304" pitchFamily="18" charset="0"/>
                          <a:cs typeface="Times New Roman" panose="02020603050405020304" pitchFamily="18" charset="0"/>
                        </a:rPr>
                        <a:t>, SEforALL</a:t>
                      </a:r>
                      <a:endParaRPr lang="en-US" sz="195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36195" marB="36195">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100000"/>
                        </a:lnSpc>
                        <a:spcAft>
                          <a:spcPts val="800"/>
                        </a:spcAft>
                      </a:pPr>
                      <a:r>
                        <a:rPr lang="en-GB" sz="195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8000" marR="108000" marT="36195" marB="36195">
                    <a:lnL>
                      <a:noFill/>
                    </a:lnL>
                    <a:lnR>
                      <a:noFill/>
                    </a:lnR>
                    <a:lnT>
                      <a:noFill/>
                    </a:lnT>
                    <a:lnB>
                      <a:noFill/>
                    </a:lnB>
                  </a:tcPr>
                </a:tc>
                <a:tc>
                  <a:txBody>
                    <a:bodyPr/>
                    <a:lstStyle/>
                    <a:p>
                      <a:pPr marL="288000" lvl="0" indent="-252000" algn="l">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The National Environment Management Policy</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National Policy for the Conservation and Management of Wetland Resources</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Uganda National Climate Change Policy</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A National Water Policy</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The Energy Policy for Uganda</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The Renewable Energy Policy for Uganda</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Uganda Green Growth Development Strategy </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The National Environment Act, 2019</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marL="288000" lvl="0" indent="-252000" algn="l">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The National Environment (Environmental and Social Assessment) Regulations, 2020</a:t>
                      </a:r>
                    </a:p>
                    <a:p>
                      <a:pPr marL="288000" lvl="0" indent="-252000" algn="l">
                        <a:lnSpc>
                          <a:spcPts val="2200"/>
                        </a:lnSpc>
                        <a:spcAft>
                          <a:spcPts val="300"/>
                        </a:spcAft>
                        <a:buFont typeface="Wingdings" panose="05000000000000000000" pitchFamily="2" charset="2"/>
                        <a:buChar char=""/>
                      </a:pPr>
                      <a:r>
                        <a:rPr lang="en-GB" sz="1950" baseline="0" dirty="0">
                          <a:effectLst/>
                          <a:latin typeface="Calibri" panose="020F0502020204030204" pitchFamily="34" charset="0"/>
                          <a:ea typeface="Times New Roman" panose="02020603050405020304" pitchFamily="18" charset="0"/>
                          <a:cs typeface="Times New Roman" panose="02020603050405020304" pitchFamily="18" charset="0"/>
                        </a:rPr>
                        <a:t>The Physical Planning Act, 2010</a:t>
                      </a:r>
                      <a:endParaRPr lang="en-US" sz="195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36195" marB="36195">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1545837197"/>
                  </a:ext>
                </a:extLst>
              </a:tr>
              <a:tr h="254103">
                <a:tc>
                  <a:txBody>
                    <a:bodyPr/>
                    <a:lstStyle/>
                    <a:p>
                      <a:pPr algn="ctr">
                        <a:lnSpc>
                          <a:spcPct val="100000"/>
                        </a:lnSpc>
                        <a:spcAft>
                          <a:spcPts val="800"/>
                        </a:spcAft>
                      </a:pPr>
                      <a:r>
                        <a:rPr lang="en-GB" sz="195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NDP III </a:t>
                      </a:r>
                      <a:r>
                        <a:rPr lang="en-GB" sz="1950" b="1" baseline="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SU&amp;H</a:t>
                      </a:r>
                      <a:r>
                        <a:rPr lang="en-GB" sz="195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Programme Objectives</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w="12700" cap="flat" cmpd="sng" algn="ctr">
                      <a:solidFill>
                        <a:srgbClr val="000000"/>
                      </a:solidFill>
                      <a:prstDash val="solid"/>
                      <a:round/>
                      <a:headEnd type="none" w="med" len="med"/>
                      <a:tailEnd type="none" w="med" len="med"/>
                    </a:lnL>
                    <a:lnR>
                      <a:noFill/>
                    </a:lnR>
                    <a:lnT>
                      <a:noFill/>
                    </a:lnT>
                    <a:lnB>
                      <a:noFill/>
                    </a:lnB>
                    <a:solidFill>
                      <a:srgbClr val="2F5496"/>
                    </a:solidFill>
                  </a:tcPr>
                </a:tc>
                <a:tc>
                  <a:txBody>
                    <a:bodyPr/>
                    <a:lstStyle/>
                    <a:p>
                      <a:pPr algn="ctr">
                        <a:lnSpc>
                          <a:spcPct val="100000"/>
                        </a:lnSpc>
                        <a:spcAft>
                          <a:spcPts val="800"/>
                        </a:spcAft>
                      </a:pPr>
                      <a:r>
                        <a:rPr lang="en-GB" sz="1950"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a:noFill/>
                    </a:lnR>
                    <a:lnT>
                      <a:noFill/>
                    </a:lnT>
                    <a:lnB>
                      <a:noFill/>
                    </a:lnB>
                  </a:tcPr>
                </a:tc>
                <a:tc>
                  <a:txBody>
                    <a:bodyPr/>
                    <a:lstStyle/>
                    <a:p>
                      <a:pPr algn="ctr">
                        <a:lnSpc>
                          <a:spcPct val="100000"/>
                        </a:lnSpc>
                        <a:spcAft>
                          <a:spcPts val="800"/>
                        </a:spcAft>
                      </a:pPr>
                      <a:r>
                        <a:rPr lang="en-GB" sz="1950" b="1"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SDGs</a:t>
                      </a:r>
                      <a:endParaRPr lang="en-US" sz="1950" b="1"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lnL>
                      <a:noFill/>
                    </a:lnL>
                    <a:lnR w="12700" cap="flat" cmpd="sng" algn="ctr">
                      <a:solidFill>
                        <a:srgbClr val="000000"/>
                      </a:solidFill>
                      <a:prstDash val="solid"/>
                      <a:round/>
                      <a:headEnd type="none" w="med" len="med"/>
                      <a:tailEnd type="none" w="med" len="med"/>
                    </a:lnR>
                    <a:lnT>
                      <a:noFill/>
                    </a:lnT>
                    <a:lnB>
                      <a:noFill/>
                    </a:lnB>
                    <a:solidFill>
                      <a:srgbClr val="2F5496"/>
                    </a:solidFill>
                  </a:tcPr>
                </a:tc>
                <a:extLst>
                  <a:ext uri="{0D108BD9-81ED-4DB2-BD59-A6C34878D82A}">
                    <a16:rowId xmlns:a16="http://schemas.microsoft.com/office/drawing/2014/main" val="2254850768"/>
                  </a:ext>
                </a:extLst>
              </a:tr>
              <a:tr h="0">
                <a:tc>
                  <a:txBody>
                    <a:bodyPr/>
                    <a:lstStyle/>
                    <a:p>
                      <a:pPr lvl="0">
                        <a:lnSpc>
                          <a:spcPct val="100000"/>
                        </a:lnSpc>
                      </a:pPr>
                      <a:r>
                        <a:rPr lang="en-GB" sz="1950" b="1" baseline="0" dirty="0">
                          <a:effectLst/>
                          <a:latin typeface="Calibri" panose="020F0502020204030204" pitchFamily="34" charset="0"/>
                          <a:ea typeface="Times New Roman" panose="02020603050405020304" pitchFamily="18" charset="0"/>
                          <a:cs typeface="Times New Roman" panose="02020603050405020304" pitchFamily="18" charset="0"/>
                        </a:rPr>
                        <a:t>Objective 3</a:t>
                      </a:r>
                      <a:r>
                        <a:rPr lang="en-GB" sz="1950" baseline="0" dirty="0">
                          <a:effectLst/>
                          <a:latin typeface="Calibri" panose="020F0502020204030204" pitchFamily="34" charset="0"/>
                          <a:ea typeface="Times New Roman" panose="02020603050405020304" pitchFamily="18" charset="0"/>
                          <a:cs typeface="Times New Roman" panose="02020603050405020304" pitchFamily="18" charset="0"/>
                        </a:rPr>
                        <a:t>: Promote green and inclusive cities and urban areas</a:t>
                      </a:r>
                      <a:endParaRPr lang="en-US" sz="1950" b="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00000"/>
                        </a:lnSpc>
                        <a:spcAft>
                          <a:spcPts val="800"/>
                        </a:spcAft>
                      </a:pPr>
                      <a:r>
                        <a:rPr lang="en-GB" sz="195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5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8000" marR="108000" marT="108000" marB="108000">
                    <a:lnL>
                      <a:noFill/>
                    </a:lnL>
                    <a:lnR>
                      <a:noFill/>
                    </a:lnR>
                    <a:lnT>
                      <a:noFill/>
                    </a:lnT>
                    <a:lnB w="12700" cap="flat" cmpd="sng" algn="ctr">
                      <a:solidFill>
                        <a:srgbClr val="000000"/>
                      </a:solidFill>
                      <a:prstDash val="solid"/>
                      <a:round/>
                      <a:headEnd type="none" w="med" len="med"/>
                      <a:tailEnd type="none" w="med" len="med"/>
                    </a:lnB>
                  </a:tcPr>
                </a:tc>
                <a:tc>
                  <a:txBody>
                    <a:bodyPr/>
                    <a:lstStyle/>
                    <a:p>
                      <a:pPr marL="0" lvl="0" indent="0" algn="just">
                        <a:lnSpc>
                          <a:spcPct val="100000"/>
                        </a:lnSpc>
                        <a:spcAft>
                          <a:spcPts val="300"/>
                        </a:spcAft>
                        <a:buFont typeface="Wingdings" panose="05000000000000000000" pitchFamily="2" charset="2"/>
                        <a:buNone/>
                      </a:pPr>
                      <a:r>
                        <a:rPr lang="en-GB" sz="1950" b="1" baseline="0" dirty="0">
                          <a:effectLst/>
                          <a:latin typeface="Calibri" panose="020F0502020204030204" pitchFamily="34" charset="0"/>
                          <a:ea typeface="Calibri" panose="020F0502020204030204" pitchFamily="34" charset="0"/>
                          <a:cs typeface="Times New Roman" panose="02020603050405020304" pitchFamily="18" charset="0"/>
                        </a:rPr>
                        <a:t>SDG 11</a:t>
                      </a:r>
                      <a:r>
                        <a:rPr lang="en-GB" sz="1950" baseline="0" dirty="0">
                          <a:effectLst/>
                          <a:latin typeface="Calibri" panose="020F0502020204030204" pitchFamily="34" charset="0"/>
                          <a:ea typeface="Calibri" panose="020F0502020204030204" pitchFamily="34" charset="0"/>
                          <a:cs typeface="Times New Roman" panose="02020603050405020304" pitchFamily="18" charset="0"/>
                        </a:rPr>
                        <a:t>: Sustainable cities and communities</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n-GB" sz="1950" b="1" baseline="0" dirty="0">
                          <a:effectLst/>
                          <a:latin typeface="Calibri" panose="020F0502020204030204" pitchFamily="34" charset="0"/>
                          <a:ea typeface="Times New Roman" panose="02020603050405020304" pitchFamily="18" charset="0"/>
                          <a:cs typeface="Times New Roman" panose="02020603050405020304" pitchFamily="18" charset="0"/>
                        </a:rPr>
                        <a:t>SDG 13</a:t>
                      </a:r>
                      <a:r>
                        <a:rPr lang="en-GB" sz="1950" baseline="0" dirty="0">
                          <a:effectLst/>
                          <a:latin typeface="Calibri" panose="020F0502020204030204" pitchFamily="34" charset="0"/>
                          <a:ea typeface="Times New Roman" panose="02020603050405020304" pitchFamily="18" charset="0"/>
                          <a:cs typeface="Times New Roman" panose="02020603050405020304" pitchFamily="18" charset="0"/>
                        </a:rPr>
                        <a:t>: Climate action</a:t>
                      </a:r>
                      <a:endParaRPr lang="en-US" sz="195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52107233"/>
                  </a:ext>
                </a:extLst>
              </a:tr>
            </a:tbl>
          </a:graphicData>
        </a:graphic>
      </p:graphicFrame>
      <p:graphicFrame>
        <p:nvGraphicFramePr>
          <p:cNvPr id="4" name="Table 3">
            <a:extLst>
              <a:ext uri="{FF2B5EF4-FFF2-40B4-BE49-F238E27FC236}">
                <a16:creationId xmlns:a16="http://schemas.microsoft.com/office/drawing/2014/main" id="{09727540-2B22-3B47-D961-E096F6DBB0BB}"/>
              </a:ext>
            </a:extLst>
          </p:cNvPr>
          <p:cNvGraphicFramePr>
            <a:graphicFrameLocks noGrp="1"/>
          </p:cNvGraphicFramePr>
          <p:nvPr>
            <p:extLst>
              <p:ext uri="{D42A27DB-BD31-4B8C-83A1-F6EECF244321}">
                <p14:modId xmlns:p14="http://schemas.microsoft.com/office/powerpoint/2010/main" val="1871460748"/>
              </p:ext>
            </p:extLst>
          </p:nvPr>
        </p:nvGraphicFramePr>
        <p:xfrm>
          <a:off x="568988" y="397876"/>
          <a:ext cx="11016000" cy="648000"/>
        </p:xfrm>
        <a:graphic>
          <a:graphicData uri="http://schemas.openxmlformats.org/drawingml/2006/table">
            <a:tbl>
              <a:tblPr firstRow="1" firstCol="1" bandRow="1"/>
              <a:tblGrid>
                <a:gridCol w="1211970">
                  <a:extLst>
                    <a:ext uri="{9D8B030D-6E8A-4147-A177-3AD203B41FA5}">
                      <a16:colId xmlns:a16="http://schemas.microsoft.com/office/drawing/2014/main" val="3834345089"/>
                    </a:ext>
                  </a:extLst>
                </a:gridCol>
                <a:gridCol w="9804030">
                  <a:extLst>
                    <a:ext uri="{9D8B030D-6E8A-4147-A177-3AD203B41FA5}">
                      <a16:colId xmlns:a16="http://schemas.microsoft.com/office/drawing/2014/main" val="1000725401"/>
                    </a:ext>
                  </a:extLst>
                </a:gridCol>
              </a:tblGrid>
              <a:tr h="648000">
                <a:tc>
                  <a:txBody>
                    <a:bodyPr/>
                    <a:lstStyle/>
                    <a:p>
                      <a:pPr algn="just">
                        <a:lnSpc>
                          <a:spcPct val="102000"/>
                        </a:lnSpc>
                        <a:spcAft>
                          <a:spcPts val="800"/>
                        </a:spcAft>
                      </a:pP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2000"/>
                        </a:lnSpc>
                        <a:spcAft>
                          <a:spcPts val="800"/>
                        </a:spcAft>
                      </a:pPr>
                      <a:r>
                        <a:rPr lang="en-US"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Pillar 6: Smart Environment (Resilience and sustainability)</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28888" marB="28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250069"/>
                  </a:ext>
                </a:extLst>
              </a:tr>
            </a:tbl>
          </a:graphicData>
        </a:graphic>
      </p:graphicFrame>
      <p:pic>
        <p:nvPicPr>
          <p:cNvPr id="2" name="Picture 1">
            <a:extLst>
              <a:ext uri="{FF2B5EF4-FFF2-40B4-BE49-F238E27FC236}">
                <a16:creationId xmlns:a16="http://schemas.microsoft.com/office/drawing/2014/main" id="{EDFDD7CA-6016-6A0D-D783-499FC8576B2A}"/>
              </a:ext>
            </a:extLst>
          </p:cNvPr>
          <p:cNvPicPr preferRelativeResize="0">
            <a:picLocks/>
          </p:cNvPicPr>
          <p:nvPr/>
        </p:nvPicPr>
        <p:blipFill>
          <a:blip r:embed="rId2"/>
          <a:stretch>
            <a:fillRect/>
          </a:stretch>
        </p:blipFill>
        <p:spPr>
          <a:xfrm>
            <a:off x="568988" y="410134"/>
            <a:ext cx="1260000" cy="648000"/>
          </a:xfrm>
          <a:prstGeom prst="rect">
            <a:avLst/>
          </a:prstGeom>
        </p:spPr>
      </p:pic>
    </p:spTree>
    <p:extLst>
      <p:ext uri="{BB962C8B-B14F-4D97-AF65-F5344CB8AC3E}">
        <p14:creationId xmlns:p14="http://schemas.microsoft.com/office/powerpoint/2010/main" val="3815311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7882D2-C78F-0831-74F2-079F0D8780DD}"/>
              </a:ext>
            </a:extLst>
          </p:cNvPr>
          <p:cNvPicPr>
            <a:picLocks noChangeAspect="1"/>
          </p:cNvPicPr>
          <p:nvPr/>
        </p:nvPicPr>
        <p:blipFill>
          <a:blip r:embed="rId2">
            <a:lum bright="-20000" contrast="40000"/>
          </a:blip>
          <a:stretch>
            <a:fillRect/>
          </a:stretch>
        </p:blipFill>
        <p:spPr>
          <a:xfrm>
            <a:off x="5410475" y="240804"/>
            <a:ext cx="6444643" cy="6408000"/>
          </a:xfrm>
          <a:prstGeom prst="rect">
            <a:avLst/>
          </a:prstGeom>
        </p:spPr>
      </p:pic>
      <p:sp>
        <p:nvSpPr>
          <p:cNvPr id="4" name="TextBox 3">
            <a:extLst>
              <a:ext uri="{FF2B5EF4-FFF2-40B4-BE49-F238E27FC236}">
                <a16:creationId xmlns:a16="http://schemas.microsoft.com/office/drawing/2014/main" id="{6D0E884A-65DE-E844-CA81-F6CF20BFD7EC}"/>
              </a:ext>
            </a:extLst>
          </p:cNvPr>
          <p:cNvSpPr txBox="1"/>
          <p:nvPr/>
        </p:nvSpPr>
        <p:spPr>
          <a:xfrm>
            <a:off x="128335" y="240804"/>
            <a:ext cx="5436000" cy="6032421"/>
          </a:xfrm>
          <a:prstGeom prst="rect">
            <a:avLst/>
          </a:prstGeom>
          <a:noFill/>
        </p:spPr>
        <p:txBody>
          <a:bodyPr wrap="square">
            <a:spAutoFit/>
          </a:bodyPr>
          <a:lstStyle/>
          <a:p>
            <a:pPr algn="ctr">
              <a:spcAft>
                <a:spcPts val="1200"/>
              </a:spcAft>
            </a:pPr>
            <a: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Smart Slum Upgrading and Prevention Strategy</a:t>
            </a:r>
            <a:b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24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Implementation Arrangements</a:t>
            </a:r>
          </a:p>
          <a:p>
            <a:pPr marL="180000" indent="-216000">
              <a:buFont typeface="Wingdings" panose="05000000000000000000" pitchFamily="2" charset="2"/>
              <a:buChar char="§"/>
            </a:pPr>
            <a:r>
              <a:rPr lang="en-GB" sz="1900" b="1" dirty="0">
                <a:effectLst/>
                <a:latin typeface="Calibri" panose="020F0502020204030204" pitchFamily="34" charset="0"/>
                <a:ea typeface="Times New Roman" panose="02020603050405020304" pitchFamily="18" charset="0"/>
                <a:cs typeface="Times New Roman" panose="02020603050405020304" pitchFamily="18" charset="0"/>
              </a:rPr>
              <a:t>MLHUD  ̶  overall oversight responsibility for </a:t>
            </a:r>
            <a:br>
              <a:rPr lang="en-GB" sz="1900" b="1" dirty="0">
                <a:effectLst/>
                <a:latin typeface="Calibri" panose="020F0502020204030204" pitchFamily="34" charset="0"/>
                <a:ea typeface="Times New Roman" panose="02020603050405020304" pitchFamily="18" charset="0"/>
                <a:cs typeface="Times New Roman" panose="02020603050405020304" pitchFamily="18" charset="0"/>
              </a:rPr>
            </a:br>
            <a:r>
              <a:rPr lang="en-GB" sz="1900" b="1" dirty="0">
                <a:effectLst/>
                <a:latin typeface="Calibri" panose="020F0502020204030204" pitchFamily="34" charset="0"/>
                <a:ea typeface="Times New Roman" panose="02020603050405020304" pitchFamily="18" charset="0"/>
                <a:cs typeface="Times New Roman" panose="02020603050405020304" pitchFamily="18" charset="0"/>
              </a:rPr>
              <a:t>roll-out and implementation </a:t>
            </a:r>
          </a:p>
          <a:p>
            <a:endParaRPr lang="en-GB" sz="1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80000" indent="-216000">
              <a:buFont typeface="Wingdings" panose="05000000000000000000" pitchFamily="2" charset="2"/>
              <a:buChar char="§"/>
            </a:pPr>
            <a:r>
              <a:rPr lang="en-US" sz="1900" b="1" spc="-70" dirty="0">
                <a:effectLst/>
                <a:latin typeface="Calibri" panose="020F0502020204030204" pitchFamily="34" charset="0"/>
                <a:ea typeface="Times New Roman" panose="02020603050405020304" pitchFamily="18" charset="0"/>
                <a:cs typeface="Times New Roman" panose="02020603050405020304" pitchFamily="18" charset="0"/>
              </a:rPr>
              <a:t>National Slum Dwellers Federation of Uganda (NSDFU)</a:t>
            </a:r>
          </a:p>
          <a:p>
            <a:pPr marL="180000" indent="-216000">
              <a:buFont typeface="Wingdings" panose="05000000000000000000" pitchFamily="2" charset="2"/>
              <a:buChar char="§"/>
            </a:pPr>
            <a:r>
              <a:rPr lang="en-US" sz="1900" b="1" dirty="0">
                <a:latin typeface="Calibri" panose="020F0502020204030204" pitchFamily="34" charset="0"/>
                <a:ea typeface="Times New Roman" panose="02020603050405020304" pitchFamily="18" charset="0"/>
                <a:cs typeface="Times New Roman" panose="02020603050405020304" pitchFamily="18" charset="0"/>
              </a:rPr>
              <a:t>Slum communities</a:t>
            </a:r>
            <a:endParaRPr lang="en-US" sz="1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80000" indent="-216000">
              <a:buFont typeface="Wingdings" panose="05000000000000000000" pitchFamily="2" charset="2"/>
              <a:buChar char="§"/>
            </a:pPr>
            <a:r>
              <a:rPr lang="en-US" sz="1900" b="1" dirty="0">
                <a:latin typeface="Calibri" panose="020F0502020204030204" pitchFamily="34" charset="0"/>
                <a:ea typeface="Times New Roman" panose="02020603050405020304" pitchFamily="18" charset="0"/>
                <a:cs typeface="Times New Roman" panose="02020603050405020304" pitchFamily="18" charset="0"/>
              </a:rPr>
              <a:t>ACTogether</a:t>
            </a:r>
            <a:endParaRPr lang="en-GB" sz="1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80000" indent="-216000">
              <a:buFont typeface="Wingdings" panose="05000000000000000000" pitchFamily="2" charset="2"/>
              <a:buChar char="§"/>
            </a:pPr>
            <a:endParaRPr lang="en-GB" sz="1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80000" indent="-216000">
              <a:buFont typeface="Wingdings" panose="05000000000000000000" pitchFamily="2" charset="2"/>
              <a:buChar char="§"/>
            </a:pPr>
            <a:r>
              <a:rPr lang="en-GB" sz="1900" b="1" dirty="0">
                <a:latin typeface="Calibri" panose="020F0502020204030204" pitchFamily="34" charset="0"/>
                <a:cs typeface="Times New Roman" panose="02020603050405020304" pitchFamily="18" charset="0"/>
              </a:rPr>
              <a:t>Office of the Prime Minister (OPM)</a:t>
            </a:r>
          </a:p>
          <a:p>
            <a:pPr marL="180000" indent="-216000">
              <a:buFont typeface="Wingdings" panose="05000000000000000000" pitchFamily="2" charset="2"/>
              <a:buChar char="§"/>
            </a:pPr>
            <a:r>
              <a:rPr lang="en-GB" sz="1900" b="1" dirty="0">
                <a:latin typeface="Calibri" panose="020F0502020204030204" pitchFamily="34" charset="0"/>
                <a:cs typeface="Times New Roman" panose="02020603050405020304" pitchFamily="18" charset="0"/>
              </a:rPr>
              <a:t>Ministries, Departments and Agencies (MDAs)</a:t>
            </a:r>
          </a:p>
          <a:p>
            <a:pPr marL="180000" indent="-216000">
              <a:buFont typeface="Wingdings" panose="05000000000000000000" pitchFamily="2" charset="2"/>
              <a:buChar char="§"/>
            </a:pPr>
            <a:r>
              <a:rPr lang="en-GB" sz="1900" b="1" dirty="0">
                <a:effectLst/>
                <a:latin typeface="Calibri" panose="020F0502020204030204" pitchFamily="34" charset="0"/>
                <a:ea typeface="Times New Roman" panose="02020603050405020304" pitchFamily="18" charset="0"/>
                <a:cs typeface="Times New Roman" panose="02020603050405020304" pitchFamily="18" charset="0"/>
              </a:rPr>
              <a:t>Inter-ministerial committees at cabinet level </a:t>
            </a:r>
          </a:p>
          <a:p>
            <a:pPr marL="180000" indent="-216000">
              <a:buFont typeface="Wingdings" panose="05000000000000000000" pitchFamily="2" charset="2"/>
              <a:buChar char="§"/>
            </a:pPr>
            <a:r>
              <a:rPr lang="en-GB" sz="1900" b="1" dirty="0">
                <a:effectLst/>
                <a:latin typeface="Calibri" panose="020F0502020204030204" pitchFamily="34" charset="0"/>
                <a:ea typeface="Times New Roman" panose="02020603050405020304" pitchFamily="18" charset="0"/>
                <a:cs typeface="Times New Roman" panose="02020603050405020304" pitchFamily="18" charset="0"/>
              </a:rPr>
              <a:t>National and local thematic and technical</a:t>
            </a:r>
            <a:br>
              <a:rPr lang="en-GB" sz="1900" b="1" dirty="0">
                <a:effectLst/>
                <a:latin typeface="Calibri" panose="020F0502020204030204" pitchFamily="34" charset="0"/>
                <a:ea typeface="Times New Roman" panose="02020603050405020304" pitchFamily="18" charset="0"/>
                <a:cs typeface="Times New Roman" panose="02020603050405020304" pitchFamily="18" charset="0"/>
              </a:rPr>
            </a:br>
            <a:r>
              <a:rPr lang="en-GB" sz="1900" b="1" dirty="0">
                <a:effectLst/>
                <a:latin typeface="Calibri" panose="020F0502020204030204" pitchFamily="34" charset="0"/>
                <a:ea typeface="Times New Roman" panose="02020603050405020304" pitchFamily="18" charset="0"/>
                <a:cs typeface="Times New Roman" panose="02020603050405020304" pitchFamily="18" charset="0"/>
              </a:rPr>
              <a:t> multi-stakeholder structures and platforms </a:t>
            </a:r>
          </a:p>
          <a:p>
            <a:endParaRPr lang="en-GB" sz="1900" b="1" dirty="0">
              <a:latin typeface="Calibri" panose="020F0502020204030204" pitchFamily="34" charset="0"/>
              <a:ea typeface="Times New Roman" panose="02020603050405020304" pitchFamily="18" charset="0"/>
              <a:cs typeface="Times New Roman" panose="02020603050405020304" pitchFamily="18" charset="0"/>
            </a:endParaRPr>
          </a:p>
          <a:p>
            <a:pPr marL="180000" indent="-216000">
              <a:buFont typeface="Wingdings" panose="05000000000000000000" pitchFamily="2" charset="2"/>
              <a:buChar char="§"/>
            </a:pPr>
            <a:r>
              <a:rPr lang="en-GB" sz="1900" b="1" dirty="0">
                <a:effectLst/>
                <a:latin typeface="Calibri" panose="020F0502020204030204" pitchFamily="34" charset="0"/>
                <a:ea typeface="Times New Roman" panose="02020603050405020304" pitchFamily="18" charset="0"/>
                <a:cs typeface="Times New Roman" panose="02020603050405020304" pitchFamily="18" charset="0"/>
              </a:rPr>
              <a:t>Development partners</a:t>
            </a:r>
          </a:p>
          <a:p>
            <a:pPr marL="180000" indent="-216000">
              <a:buFont typeface="Wingdings" panose="05000000000000000000" pitchFamily="2" charset="2"/>
              <a:buChar char="§"/>
            </a:pPr>
            <a:r>
              <a:rPr lang="en-GB" sz="1900" b="1" dirty="0">
                <a:latin typeface="Calibri" panose="020F0502020204030204" pitchFamily="34" charset="0"/>
                <a:ea typeface="Times New Roman" panose="02020603050405020304" pitchFamily="18" charset="0"/>
                <a:cs typeface="Times New Roman" panose="02020603050405020304" pitchFamily="18" charset="0"/>
              </a:rPr>
              <a:t>Private sector; Professional sector</a:t>
            </a:r>
          </a:p>
          <a:p>
            <a:pPr marL="180000" indent="-216000">
              <a:buFont typeface="Wingdings" panose="05000000000000000000" pitchFamily="2" charset="2"/>
              <a:buChar char="§"/>
            </a:pPr>
            <a:r>
              <a:rPr lang="en-GB" sz="1900" b="1" dirty="0">
                <a:effectLst/>
                <a:latin typeface="Calibri" panose="020F0502020204030204" pitchFamily="34" charset="0"/>
                <a:ea typeface="Times New Roman" panose="02020603050405020304" pitchFamily="18" charset="0"/>
                <a:cs typeface="Times New Roman" panose="02020603050405020304" pitchFamily="18" charset="0"/>
              </a:rPr>
              <a:t>Academic institutions</a:t>
            </a:r>
          </a:p>
        </p:txBody>
      </p:sp>
    </p:spTree>
    <p:extLst>
      <p:ext uri="{BB962C8B-B14F-4D97-AF65-F5344CB8AC3E}">
        <p14:creationId xmlns:p14="http://schemas.microsoft.com/office/powerpoint/2010/main" val="1051050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3440DD-93DC-A61B-7B0E-A1D27FC3A90B}"/>
              </a:ext>
            </a:extLst>
          </p:cNvPr>
          <p:cNvPicPr>
            <a:picLocks noChangeAspect="1"/>
          </p:cNvPicPr>
          <p:nvPr/>
        </p:nvPicPr>
        <p:blipFill>
          <a:blip r:embed="rId2">
            <a:lum bright="-20000"/>
          </a:blip>
          <a:stretch>
            <a:fillRect/>
          </a:stretch>
        </p:blipFill>
        <p:spPr>
          <a:xfrm>
            <a:off x="0" y="0"/>
            <a:ext cx="7397499" cy="6948000"/>
          </a:xfrm>
          <a:prstGeom prst="rect">
            <a:avLst/>
          </a:prstGeom>
        </p:spPr>
      </p:pic>
      <p:sp>
        <p:nvSpPr>
          <p:cNvPr id="5" name="TextBox 4">
            <a:extLst>
              <a:ext uri="{FF2B5EF4-FFF2-40B4-BE49-F238E27FC236}">
                <a16:creationId xmlns:a16="http://schemas.microsoft.com/office/drawing/2014/main" id="{BC42F29F-AC0D-A7FE-963E-EFA729F57EF2}"/>
              </a:ext>
            </a:extLst>
          </p:cNvPr>
          <p:cNvSpPr txBox="1"/>
          <p:nvPr/>
        </p:nvSpPr>
        <p:spPr>
          <a:xfrm>
            <a:off x="7620875" y="946397"/>
            <a:ext cx="4320000" cy="4965205"/>
          </a:xfrm>
          <a:prstGeom prst="rect">
            <a:avLst/>
          </a:prstGeom>
          <a:noFill/>
        </p:spPr>
        <p:txBody>
          <a:bodyPr wrap="square">
            <a:spAutoFit/>
          </a:bodyPr>
          <a:lstStyle/>
          <a:p>
            <a:pPr algn="ctr"/>
            <a:r>
              <a:rPr lang="en-GB" sz="28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Smart Slum Upgrading and Prevention Strategy</a:t>
            </a:r>
          </a:p>
          <a:p>
            <a:pPr algn="ctr"/>
            <a:r>
              <a:rPr lang="en-GB" sz="2800" b="1"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rPr>
              <a:t>Results Framework</a:t>
            </a:r>
          </a:p>
          <a:p>
            <a:endParaRPr lang="en-GB" sz="1200" b="1" dirty="0">
              <a:solidFill>
                <a:srgbClr val="000066"/>
              </a:solidFill>
              <a:latin typeface="Calibri" panose="020F0502020204030204" pitchFamily="34" charset="0"/>
              <a:cs typeface="Times New Roman" panose="02020603050405020304" pitchFamily="18" charset="0"/>
            </a:endParaRPr>
          </a:p>
          <a:p>
            <a:pPr lvl="0">
              <a:lnSpc>
                <a:spcPct val="102000"/>
              </a:lnSpc>
              <a:spcAft>
                <a:spcPts val="1200"/>
              </a:spcAft>
            </a:pPr>
            <a:r>
              <a:rPr lang="en-GB" sz="2200" b="1" dirty="0">
                <a:effectLst/>
                <a:latin typeface="Calibri" panose="020F0502020204030204" pitchFamily="34" charset="0"/>
                <a:ea typeface="Calibri" panose="020F0502020204030204" pitchFamily="34" charset="0"/>
                <a:cs typeface="Times New Roman" panose="02020603050405020304" pitchFamily="18" charset="0"/>
              </a:rPr>
              <a:t>Level 1: </a:t>
            </a:r>
            <a:r>
              <a:rPr lang="en-GB" sz="2200" dirty="0">
                <a:effectLst/>
                <a:latin typeface="Calibri" panose="020F0502020204030204" pitchFamily="34" charset="0"/>
                <a:ea typeface="Calibri" panose="020F0502020204030204" pitchFamily="34" charset="0"/>
                <a:cs typeface="Times New Roman" panose="02020603050405020304" pitchFamily="18" charset="0"/>
              </a:rPr>
              <a:t>Implementation of Smart Slum Upgrading Strategy actions under the six dimensions.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2000"/>
              </a:lnSpc>
              <a:spcAft>
                <a:spcPts val="1200"/>
              </a:spcAft>
            </a:pPr>
            <a:r>
              <a:rPr lang="en-GB" sz="2200" b="1" dirty="0">
                <a:effectLst/>
                <a:latin typeface="Calibri" panose="020F0502020204030204" pitchFamily="34" charset="0"/>
                <a:ea typeface="Calibri" panose="020F0502020204030204" pitchFamily="34" charset="0"/>
                <a:cs typeface="Times New Roman" panose="02020603050405020304" pitchFamily="18" charset="0"/>
              </a:rPr>
              <a:t>Level 2: </a:t>
            </a:r>
            <a:r>
              <a:rPr lang="en-GB" sz="2200" dirty="0">
                <a:effectLst/>
                <a:latin typeface="Calibri" panose="020F0502020204030204" pitchFamily="34" charset="0"/>
                <a:ea typeface="Calibri" panose="020F0502020204030204" pitchFamily="34" charset="0"/>
                <a:cs typeface="Times New Roman" panose="02020603050405020304" pitchFamily="18" charset="0"/>
              </a:rPr>
              <a:t>Level of engagement of stakeholders in implementation of the Strategy actions.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200" b="1" dirty="0">
                <a:effectLst/>
                <a:latin typeface="Calibri" panose="020F0502020204030204" pitchFamily="34" charset="0"/>
                <a:ea typeface="Times New Roman" panose="02020603050405020304" pitchFamily="18" charset="0"/>
                <a:cs typeface="Times New Roman" panose="02020603050405020304" pitchFamily="18" charset="0"/>
              </a:rPr>
              <a:t>Level 3: </a:t>
            </a:r>
            <a:r>
              <a:rPr lang="en-GB" sz="2200" dirty="0">
                <a:effectLst/>
                <a:latin typeface="Calibri" panose="020F0502020204030204" pitchFamily="34" charset="0"/>
                <a:ea typeface="Times New Roman" panose="02020603050405020304" pitchFamily="18" charset="0"/>
                <a:cs typeface="Times New Roman" panose="02020603050405020304" pitchFamily="18" charset="0"/>
              </a:rPr>
              <a:t>Overall outcomes shaped by Strategy actions and engagement of stakeholders</a:t>
            </a:r>
            <a:endParaRPr lang="en-US" sz="2200" b="1" dirty="0">
              <a:solidFill>
                <a:srgbClr val="000066"/>
              </a:solidFill>
            </a:endParaRPr>
          </a:p>
        </p:txBody>
      </p:sp>
    </p:spTree>
    <p:extLst>
      <p:ext uri="{BB962C8B-B14F-4D97-AF65-F5344CB8AC3E}">
        <p14:creationId xmlns:p14="http://schemas.microsoft.com/office/powerpoint/2010/main" val="3455651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7941E-C93E-E736-DA1D-89981FBC193B}"/>
              </a:ext>
            </a:extLst>
          </p:cNvPr>
          <p:cNvSpPr txBox="1"/>
          <p:nvPr/>
        </p:nvSpPr>
        <p:spPr>
          <a:xfrm>
            <a:off x="246000" y="168382"/>
            <a:ext cx="11700000" cy="6660000"/>
          </a:xfrm>
          <a:prstGeom prst="rect">
            <a:avLst/>
          </a:prstGeom>
          <a:noFill/>
        </p:spPr>
        <p:txBody>
          <a:bodyPr wrap="square">
            <a:spAutoFit/>
          </a:bodyPr>
          <a:lstStyle/>
          <a:p>
            <a:pPr algn="ctr">
              <a:spcAft>
                <a:spcPts val="1200"/>
              </a:spcAft>
            </a:pPr>
            <a:r>
              <a:rPr lang="en-GB" sz="2800" b="1" dirty="0">
                <a:solidFill>
                  <a:srgbClr val="000066"/>
                </a:solidFill>
                <a:effectLst/>
                <a:latin typeface="Arial Black" panose="020B0A04020102020204" pitchFamily="34" charset="0"/>
                <a:ea typeface="Calibri" panose="020F0502020204030204" pitchFamily="34" charset="0"/>
                <a:cs typeface="Arial" panose="020B0604020202020204" pitchFamily="34" charset="0"/>
              </a:rPr>
              <a:t>Smart Slum Upgrading Strategy Outcomes</a:t>
            </a:r>
          </a:p>
          <a:p>
            <a:pPr algn="ctr">
              <a:spcAft>
                <a:spcPts val="600"/>
              </a:spcAft>
            </a:pPr>
            <a:r>
              <a:rPr lang="en-GB" sz="2400" b="1" dirty="0">
                <a:solidFill>
                  <a:srgbClr val="000066"/>
                </a:solidFill>
                <a:latin typeface="Arial Black" panose="020B0A04020102020204" pitchFamily="34" charset="0"/>
                <a:ea typeface="Calibri" panose="020F0502020204030204" pitchFamily="34" charset="0"/>
                <a:cs typeface="Arial" panose="020B0604020202020204" pitchFamily="34" charset="0"/>
              </a:rPr>
              <a:t>Pillar 1: Smart Governance</a:t>
            </a:r>
            <a:endParaRPr lang="en-GB" sz="2400" b="1" dirty="0">
              <a:solidFill>
                <a:srgbClr val="000066"/>
              </a:solidFill>
              <a:effectLst/>
              <a:latin typeface="Arial Black" panose="020B0A04020102020204" pitchFamily="34" charset="0"/>
              <a:ea typeface="Calibri" panose="020F0502020204030204" pitchFamily="34" charset="0"/>
              <a:cs typeface="Arial" panose="020B0604020202020204" pitchFamily="34" charset="0"/>
            </a:endParaRPr>
          </a:p>
          <a:p>
            <a:pPr algn="just">
              <a:spcAft>
                <a:spcPts val="600"/>
              </a:spcAft>
            </a:pPr>
            <a:r>
              <a:rPr lang="en-GB" sz="2300" b="1" kern="0" spc="-100" dirty="0">
                <a:solidFill>
                  <a:srgbClr val="000066"/>
                </a:solidFill>
                <a:effectLst/>
                <a:ea typeface="Calibri" panose="020F0502020204030204" pitchFamily="34" charset="0"/>
                <a:cs typeface="Arial" panose="020B0604020202020204" pitchFamily="34" charset="0"/>
              </a:rPr>
              <a:t>Objective 1: Strengthen participatory, transparent and accountable governance of slums by improving implementation and enforcement of the policy, strategy, legal and institutional framework</a:t>
            </a:r>
          </a:p>
          <a:p>
            <a:pPr defTabSz="576000">
              <a:spcAft>
                <a:spcPts val="6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1.1	Slums and affordable housing placed higher up on national development agenda. </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76000">
              <a:spcAft>
                <a:spcPts val="6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1.2	Open, transparent and accountable rights responsive urban governance.</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76000">
              <a:spcAft>
                <a:spcPts val="6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1.3	Efficient and effective implementation of the Smart Slum Upgrading Strategy and interventions.</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76000">
              <a:spcAft>
                <a:spcPts val="6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1.4	Effective mobilization, leveraging and synergizing of stakeholder resources for implementation of 	smart slum upgrading initiatives. </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76000">
              <a:spcAft>
                <a:spcPts val="6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1.5	</a:t>
            </a:r>
            <a:r>
              <a:rPr lang="en-GB" sz="2000" b="1" kern="100" spc="-50" dirty="0">
                <a:effectLst/>
                <a:latin typeface="Calibri" panose="020F0502020204030204" pitchFamily="34" charset="0"/>
                <a:ea typeface="Calibri" panose="020F0502020204030204" pitchFamily="34" charset="0"/>
                <a:cs typeface="Times New Roman" panose="02020603050405020304" pitchFamily="18" charset="0"/>
              </a:rPr>
              <a:t>Effective communication and interaction among stakeholders through Uganda National Urban Forum (UNUF), 	</a:t>
            </a: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City Development Forums (CDFs), City Development Forums (MDFs) and Settlement Forums (SFs).</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76000">
              <a:spcAft>
                <a:spcPts val="6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1.6	Effective participation of all stakeholders in implementation of smart slum upgrading initiatives.</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76000">
              <a:spcAft>
                <a:spcPts val="6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1.7	More central and local funds available, approved and invested in smart slum upgrading initiatives.</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76000">
              <a:spcAft>
                <a:spcPts val="6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1.8	Increased domestic and foreign investment in slum upgrading and affordable housing.</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76000">
              <a:spcAft>
                <a:spcPts val="6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1.9	Informed and responsible slum communities.</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76000">
              <a:spcAft>
                <a:spcPts val="800"/>
              </a:spcAft>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1.10	Well informed stakeholders on key slum and slum upgrading, and affordable housing issues, and 	willing  to participate in slum upgrading and prevention initiatives.</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5432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DB63AF-A73B-8D82-9A2C-02F857271E7E}"/>
              </a:ext>
            </a:extLst>
          </p:cNvPr>
          <p:cNvSpPr txBox="1"/>
          <p:nvPr/>
        </p:nvSpPr>
        <p:spPr>
          <a:xfrm>
            <a:off x="818147" y="299841"/>
            <a:ext cx="10555706" cy="6678751"/>
          </a:xfrm>
          <a:prstGeom prst="rect">
            <a:avLst/>
          </a:prstGeom>
          <a:noFill/>
        </p:spPr>
        <p:txBody>
          <a:bodyPr wrap="square">
            <a:spAutoFit/>
          </a:bodyPr>
          <a:lstStyle/>
          <a:p>
            <a:pPr algn="ctr">
              <a:spcAft>
                <a:spcPts val="1200"/>
              </a:spcAft>
            </a:pPr>
            <a:r>
              <a:rPr lang="en-GB" sz="2400" b="1" dirty="0">
                <a:solidFill>
                  <a:srgbClr val="000066"/>
                </a:solidFill>
                <a:effectLst/>
                <a:latin typeface="Arial Black" panose="020B0A04020102020204" pitchFamily="34" charset="0"/>
                <a:ea typeface="Calibri" panose="020F0502020204030204" pitchFamily="34" charset="0"/>
                <a:cs typeface="Arial" panose="020B0604020202020204" pitchFamily="34" charset="0"/>
              </a:rPr>
              <a:t>Pillar 2: Smart People</a:t>
            </a:r>
          </a:p>
          <a:p>
            <a:pPr algn="just">
              <a:spcAft>
                <a:spcPts val="1200"/>
              </a:spcAft>
            </a:pPr>
            <a:r>
              <a:rPr lang="en-GB" sz="2400" b="1" dirty="0">
                <a:solidFill>
                  <a:srgbClr val="000066"/>
                </a:solidFill>
                <a:effectLst/>
                <a:ea typeface="Calibri" panose="020F0502020204030204" pitchFamily="34" charset="0"/>
                <a:cs typeface="Arial" panose="020B0604020202020204" pitchFamily="34" charset="0"/>
              </a:rPr>
              <a:t>Objective 2: </a:t>
            </a:r>
            <a:r>
              <a:rPr lang="en-GB" sz="2400" b="1" dirty="0">
                <a:solidFill>
                  <a:srgbClr val="000066"/>
                </a:solidFill>
                <a:effectLst/>
                <a:ea typeface="Times New Roman" panose="02020603050405020304" pitchFamily="18" charset="0"/>
                <a:cs typeface="Times New Roman" panose="02020603050405020304" pitchFamily="18" charset="0"/>
              </a:rPr>
              <a:t>Empower people and communities living in slums to effectively participate in decision making on and implementation of smart slum upgrading and sustainable city initiatives that leave no one behind</a:t>
            </a:r>
          </a:p>
          <a:p>
            <a:pPr defTabSz="540000">
              <a:spcAft>
                <a:spcPts val="600"/>
              </a:spcAft>
              <a:tabLst>
                <a:tab pos="540000" algn="l"/>
              </a:tabLst>
            </a:pPr>
            <a:r>
              <a:rPr lang="en-US" sz="2200" b="1" dirty="0"/>
              <a:t>2.1	Empowered slum dwellers and communities effectively participating in sustainable 	slum transformation</a:t>
            </a:r>
          </a:p>
          <a:p>
            <a:pPr defTabSz="540000">
              <a:spcAft>
                <a:spcPts val="600"/>
              </a:spcAft>
            </a:pPr>
            <a:r>
              <a:rPr lang="en-US" sz="2200" b="1" dirty="0"/>
              <a:t>2.2	Educated and skilled slum communities effectively contributing to sustainable 	transformation of the slums.</a:t>
            </a:r>
          </a:p>
          <a:p>
            <a:pPr defTabSz="540000">
              <a:spcAft>
                <a:spcPts val="600"/>
              </a:spcAft>
            </a:pPr>
            <a:r>
              <a:rPr lang="en-US" sz="2200" b="1" dirty="0"/>
              <a:t>2.3	High quality, affordable and accessible </a:t>
            </a:r>
            <a:r>
              <a:rPr lang="en-US" sz="2200" b="1" dirty="0" err="1"/>
              <a:t>BTVET</a:t>
            </a:r>
            <a:r>
              <a:rPr lang="en-US" sz="2200" b="1" dirty="0"/>
              <a:t> in smart upgraded slums </a:t>
            </a:r>
          </a:p>
          <a:p>
            <a:pPr defTabSz="540000">
              <a:spcAft>
                <a:spcPts val="600"/>
              </a:spcAft>
            </a:pPr>
            <a:r>
              <a:rPr lang="en-US" sz="2200" b="1" dirty="0"/>
              <a:t>2.4	Accessible life-long learning opportunities for special interest groups</a:t>
            </a:r>
          </a:p>
          <a:p>
            <a:pPr defTabSz="540000">
              <a:spcAft>
                <a:spcPts val="600"/>
              </a:spcAft>
            </a:pPr>
            <a:r>
              <a:rPr lang="en-US" sz="2200" b="1" dirty="0"/>
              <a:t>2.5	Multiple accessible smart education, training, skills upgrading and lifelong learning 	opportunities for all age groups in smart upgraded slums.</a:t>
            </a:r>
          </a:p>
          <a:p>
            <a:pPr defTabSz="540000">
              <a:spcAft>
                <a:spcPts val="600"/>
              </a:spcAft>
            </a:pPr>
            <a:r>
              <a:rPr lang="en-US" sz="2200" b="1" dirty="0"/>
              <a:t>2.6	Enhanced youth employability and culture of youth entrepreneurship and job 	creation in smart upgraded slums.</a:t>
            </a:r>
          </a:p>
          <a:p>
            <a:pPr defTabSz="540000"/>
            <a:r>
              <a:rPr lang="en-US" sz="2200" b="1" dirty="0"/>
              <a:t>2.7	Improved health equity and outcomes in slum communities; and reduced financial 	impoverishment from healthcare costs.</a:t>
            </a:r>
          </a:p>
          <a:p>
            <a:endParaRPr lang="en-US" dirty="0"/>
          </a:p>
        </p:txBody>
      </p:sp>
    </p:spTree>
    <p:extLst>
      <p:ext uri="{BB962C8B-B14F-4D97-AF65-F5344CB8AC3E}">
        <p14:creationId xmlns:p14="http://schemas.microsoft.com/office/powerpoint/2010/main" val="55091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1F6D4-38E1-40F9-BF24-57C31C116F86}"/>
              </a:ext>
            </a:extLst>
          </p:cNvPr>
          <p:cNvPicPr>
            <a:picLocks noChangeAspect="1"/>
          </p:cNvPicPr>
          <p:nvPr/>
        </p:nvPicPr>
        <p:blipFill>
          <a:blip r:embed="rId2">
            <a:alphaModFix amt="35000"/>
          </a:blip>
          <a:stretch>
            <a:fillRect/>
          </a:stretch>
        </p:blipFill>
        <p:spPr>
          <a:xfrm>
            <a:off x="-13266" y="0"/>
            <a:ext cx="12225961" cy="6858000"/>
          </a:xfrm>
          <a:prstGeom prst="rect">
            <a:avLst/>
          </a:prstGeom>
        </p:spPr>
      </p:pic>
      <p:sp>
        <p:nvSpPr>
          <p:cNvPr id="3" name="TextBox 2">
            <a:extLst>
              <a:ext uri="{FF2B5EF4-FFF2-40B4-BE49-F238E27FC236}">
                <a16:creationId xmlns:a16="http://schemas.microsoft.com/office/drawing/2014/main" id="{E10B01DD-4790-4E27-8DE6-77876F7AB5F3}"/>
              </a:ext>
            </a:extLst>
          </p:cNvPr>
          <p:cNvSpPr txBox="1"/>
          <p:nvPr/>
        </p:nvSpPr>
        <p:spPr>
          <a:xfrm>
            <a:off x="152400" y="526245"/>
            <a:ext cx="11887200"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3100" b="1" i="0" u="none" strike="noStrike" kern="1200" cap="none" spc="0" normalizeH="0" noProof="0" dirty="0">
                <a:ln>
                  <a:noFill/>
                </a:ln>
                <a:solidFill>
                  <a:srgbClr val="4472C4">
                    <a:lumMod val="50000"/>
                  </a:srgbClr>
                </a:solidFill>
                <a:effectLst/>
                <a:uLnTx/>
                <a:uFillTx/>
                <a:latin typeface="Calibri" panose="020F0502020204030204"/>
                <a:ea typeface="+mn-ea"/>
                <a:cs typeface="+mn-cs"/>
              </a:rPr>
              <a:t>Contributory factors to continued development and expansion of slums</a:t>
            </a:r>
          </a:p>
          <a:p>
            <a:pPr marL="722313" marR="0" lvl="0" indent="-3698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High urbanization rate</a:t>
            </a:r>
          </a:p>
          <a:p>
            <a:pPr marL="722313" marR="0" lvl="0" indent="-3698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Urban poverty</a:t>
            </a:r>
          </a:p>
          <a:p>
            <a:pPr marL="722313" marR="0" lvl="0" indent="-369888"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Lack of urban planning and development control</a:t>
            </a:r>
          </a:p>
          <a:p>
            <a:pPr marL="722313" marR="0" lvl="0" indent="-369888"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Complex urban land tenure systems</a:t>
            </a:r>
          </a:p>
          <a:p>
            <a:pPr marL="722313" marR="0" lvl="0" indent="-369888"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effect of decentralization and poor urban governance</a:t>
            </a:r>
          </a:p>
          <a:p>
            <a:pPr marL="722313" marR="0" lvl="0" indent="-369888"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Poor management of privatized urban services</a:t>
            </a:r>
          </a:p>
          <a:p>
            <a:pPr marL="722313" marR="0" lvl="0" indent="-369888"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Extension of boundaries of urban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centres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144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14D1CC-302D-9479-A971-83D55EB54A35}"/>
              </a:ext>
            </a:extLst>
          </p:cNvPr>
          <p:cNvSpPr txBox="1"/>
          <p:nvPr/>
        </p:nvSpPr>
        <p:spPr>
          <a:xfrm>
            <a:off x="228000" y="133082"/>
            <a:ext cx="11736000" cy="6724918"/>
          </a:xfrm>
          <a:prstGeom prst="rect">
            <a:avLst/>
          </a:prstGeom>
          <a:noFill/>
        </p:spPr>
        <p:txBody>
          <a:bodyPr wrap="square">
            <a:spAutoFit/>
          </a:bodyPr>
          <a:lstStyle/>
          <a:p>
            <a:pPr algn="ctr">
              <a:spcAft>
                <a:spcPts val="600"/>
              </a:spcAft>
            </a:pPr>
            <a:r>
              <a:rPr lang="en-US" sz="2400" b="1" dirty="0">
                <a:solidFill>
                  <a:srgbClr val="000066"/>
                </a:solidFill>
                <a:latin typeface="Arial Black" panose="020B0A04020102020204" pitchFamily="34" charset="0"/>
              </a:rPr>
              <a:t>Pillar 3: Smart Economy</a:t>
            </a:r>
          </a:p>
          <a:p>
            <a:pPr algn="just">
              <a:lnSpc>
                <a:spcPts val="2600"/>
              </a:lnSpc>
              <a:spcAft>
                <a:spcPts val="600"/>
              </a:spcAft>
            </a:pPr>
            <a:r>
              <a:rPr lang="en-US" sz="2400" b="1" dirty="0">
                <a:solidFill>
                  <a:srgbClr val="000066"/>
                </a:solidFill>
              </a:rPr>
              <a:t>Objective 3: Enhance local economic development (LED) and livelihoods in slums by harnessing public, private, non-governmental and community resources, and integrating slums into the wider economy</a:t>
            </a:r>
          </a:p>
          <a:p>
            <a:pPr indent="-612000" defTabSz="576000">
              <a:spcAft>
                <a:spcPts val="600"/>
              </a:spcAft>
            </a:pPr>
            <a:r>
              <a:rPr lang="en-US" sz="2000" b="1" dirty="0"/>
              <a:t>3.1	Inclusive and sustainable LED transforming lives of people and communities living and working in slums.</a:t>
            </a:r>
          </a:p>
          <a:p>
            <a:pPr indent="-612000" defTabSz="576000">
              <a:spcAft>
                <a:spcPts val="600"/>
              </a:spcAft>
            </a:pPr>
            <a:r>
              <a:rPr lang="en-US" sz="2000" b="1" dirty="0"/>
              <a:t>3.2	Online accessibility of all government services and opportunities to support LED.</a:t>
            </a:r>
          </a:p>
          <a:p>
            <a:pPr indent="-612000" defTabSz="576000">
              <a:spcAft>
                <a:spcPts val="600"/>
              </a:spcAft>
            </a:pPr>
            <a:r>
              <a:rPr lang="en-US" sz="2000" b="1" dirty="0"/>
              <a:t>3.3	Robust business-friendly ecosystem that supports diverse enterprises to conduct business equitably.</a:t>
            </a:r>
          </a:p>
          <a:p>
            <a:pPr indent="-612000" defTabSz="576000">
              <a:spcAft>
                <a:spcPts val="600"/>
              </a:spcAft>
            </a:pPr>
            <a:r>
              <a:rPr lang="en-US" sz="2000" b="1" dirty="0"/>
              <a:t>3.4	Competitive micro, small and medium enterprises (MSMEs) and home-based enterprises (</a:t>
            </a:r>
            <a:r>
              <a:rPr lang="en-US" sz="2000" b="1" dirty="0" err="1"/>
              <a:t>HBEs</a:t>
            </a:r>
            <a:r>
              <a:rPr lang="en-US" sz="2000" b="1" dirty="0"/>
              <a:t>) 	producing quality goods and services for consumers within slums, as well as the wider city and beyond.</a:t>
            </a:r>
          </a:p>
          <a:p>
            <a:pPr indent="-612000" defTabSz="576000">
              <a:spcAft>
                <a:spcPts val="600"/>
              </a:spcAft>
            </a:pPr>
            <a:r>
              <a:rPr lang="en-US" sz="2000" b="1" dirty="0"/>
              <a:t>3.5	Robust, supportive and </a:t>
            </a:r>
            <a:r>
              <a:rPr lang="en-US" sz="2000" b="1"/>
              <a:t>conducive e-commerce </a:t>
            </a:r>
            <a:r>
              <a:rPr lang="en-US" sz="2000" b="1" dirty="0"/>
              <a:t>and e-business ecosystem that allows MSMEs to keep 	their businesses running, their employees connected and their customers engaged.</a:t>
            </a:r>
          </a:p>
          <a:p>
            <a:pPr indent="-612000" defTabSz="576000">
              <a:spcAft>
                <a:spcPts val="600"/>
              </a:spcAft>
            </a:pPr>
            <a:r>
              <a:rPr lang="en-US" sz="2000" b="1" dirty="0"/>
              <a:t>3.6	Widespread access to affordable electricity supply, alternative green energy sources, and other 	infrastructure and services for MSMEs, </a:t>
            </a:r>
            <a:r>
              <a:rPr lang="en-US" sz="2000" b="1" dirty="0" err="1"/>
              <a:t>HBEs</a:t>
            </a:r>
            <a:r>
              <a:rPr lang="en-US" sz="2000" b="1" dirty="0"/>
              <a:t> and other economic and productive activities.</a:t>
            </a:r>
          </a:p>
          <a:p>
            <a:pPr indent="-612000" defTabSz="576000">
              <a:spcAft>
                <a:spcPts val="600"/>
              </a:spcAft>
            </a:pPr>
            <a:r>
              <a:rPr lang="en-US" sz="2000" b="1" dirty="0"/>
              <a:t>3.7	Wider market access and increased profitability for MSMEs and </a:t>
            </a:r>
            <a:r>
              <a:rPr lang="en-US" sz="2000" b="1" dirty="0" err="1"/>
              <a:t>HBEs</a:t>
            </a:r>
            <a:r>
              <a:rPr lang="en-US" sz="2000" b="1" dirty="0"/>
              <a:t> in smart upgraded slums. </a:t>
            </a:r>
          </a:p>
          <a:p>
            <a:pPr indent="-612000" defTabSz="576000">
              <a:spcAft>
                <a:spcPts val="600"/>
              </a:spcAft>
            </a:pPr>
            <a:r>
              <a:rPr lang="en-US" sz="2000" b="1" dirty="0"/>
              <a:t>3.8	Members of special interest groups able to access employment opportunities.</a:t>
            </a:r>
          </a:p>
          <a:p>
            <a:pPr indent="-612000" defTabSz="576000">
              <a:spcAft>
                <a:spcPts val="600"/>
              </a:spcAft>
            </a:pPr>
            <a:r>
              <a:rPr lang="en-US" sz="2000" b="1" dirty="0"/>
              <a:t>3.9	Successful women, youth, and other vulnerable group led livelihood </a:t>
            </a:r>
            <a:r>
              <a:rPr lang="en-US" sz="2000" b="1" dirty="0" err="1"/>
              <a:t>programmes</a:t>
            </a:r>
            <a:r>
              <a:rPr lang="en-US" sz="2000" b="1" dirty="0"/>
              <a:t>, business 	initiatives 	and enterprises generating sustainable livelihoods,</a:t>
            </a:r>
          </a:p>
          <a:p>
            <a:pPr indent="-612000" defTabSz="576000"/>
            <a:r>
              <a:rPr lang="en-US" sz="2000" b="1" dirty="0"/>
              <a:t>3.10	</a:t>
            </a:r>
            <a:r>
              <a:rPr lang="en-US" sz="2000" b="1" spc="-20" dirty="0"/>
              <a:t>Affordable, accessible credit to support MSMEs and </a:t>
            </a:r>
            <a:r>
              <a:rPr lang="en-US" sz="2000" b="1" spc="-20" dirty="0" err="1"/>
              <a:t>HBES</a:t>
            </a:r>
            <a:r>
              <a:rPr lang="en-US" sz="2000" b="1" spc="-20" dirty="0"/>
              <a:t> to expand for employment and wealth creation.</a:t>
            </a:r>
          </a:p>
        </p:txBody>
      </p:sp>
    </p:spTree>
    <p:extLst>
      <p:ext uri="{BB962C8B-B14F-4D97-AF65-F5344CB8AC3E}">
        <p14:creationId xmlns:p14="http://schemas.microsoft.com/office/powerpoint/2010/main" val="2675861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2C9201-798D-DA80-E6EF-F0842D4A0A81}"/>
              </a:ext>
            </a:extLst>
          </p:cNvPr>
          <p:cNvSpPr txBox="1"/>
          <p:nvPr/>
        </p:nvSpPr>
        <p:spPr>
          <a:xfrm>
            <a:off x="390000" y="155924"/>
            <a:ext cx="11412000" cy="6546151"/>
          </a:xfrm>
          <a:prstGeom prst="rect">
            <a:avLst/>
          </a:prstGeom>
          <a:noFill/>
        </p:spPr>
        <p:txBody>
          <a:bodyPr wrap="square">
            <a:spAutoFit/>
          </a:bodyPr>
          <a:lstStyle/>
          <a:p>
            <a:pPr algn="ctr">
              <a:spcAft>
                <a:spcPts val="1200"/>
              </a:spcAft>
            </a:pPr>
            <a:r>
              <a:rPr lang="en-GB" sz="2400" b="1" dirty="0">
                <a:solidFill>
                  <a:srgbClr val="000066"/>
                </a:solidFill>
                <a:effectLst/>
                <a:latin typeface="Arial Black" panose="020B0A04020102020204" pitchFamily="34" charset="0"/>
                <a:ea typeface="Calibri" panose="020F0502020204030204" pitchFamily="34" charset="0"/>
                <a:cs typeface="Arial" panose="020B0604020202020204" pitchFamily="34" charset="0"/>
              </a:rPr>
              <a:t>Pillar 4: Smart Living</a:t>
            </a:r>
          </a:p>
          <a:p>
            <a:pPr algn="just">
              <a:spcAft>
                <a:spcPts val="1200"/>
              </a:spcAft>
            </a:pPr>
            <a:r>
              <a:rPr lang="en-GB" sz="2400" b="1" dirty="0">
                <a:solidFill>
                  <a:srgbClr val="000066"/>
                </a:solidFill>
                <a:effectLst/>
                <a:ea typeface="Calibri" panose="020F0502020204030204" pitchFamily="34" charset="0"/>
                <a:cs typeface="Arial" panose="020B0604020202020204" pitchFamily="34" charset="0"/>
              </a:rPr>
              <a:t>Objective 4: </a:t>
            </a:r>
            <a:r>
              <a:rPr lang="en-GB" sz="2400" b="1" dirty="0">
                <a:solidFill>
                  <a:srgbClr val="000066"/>
                </a:solidFill>
                <a:effectLst/>
                <a:ea typeface="Times New Roman" panose="02020603050405020304" pitchFamily="18" charset="0"/>
                <a:cs typeface="Times New Roman" panose="02020603050405020304" pitchFamily="18" charset="0"/>
              </a:rPr>
              <a:t>Improve the living conditions and quality of life of slum communities by increasing tenure security and implementing affordable and participatory incremental upgrading of basic infrastructure, services and housing</a:t>
            </a:r>
          </a:p>
          <a:p>
            <a:pPr defTabSz="504000">
              <a:lnSpc>
                <a:spcPct val="107000"/>
              </a:lnSpc>
              <a:spcAft>
                <a:spcPts val="600"/>
              </a:spcAft>
            </a:pPr>
            <a:r>
              <a:rPr lang="en-GB" sz="1900" b="1" kern="100" dirty="0">
                <a:latin typeface="Calibri" panose="020F0502020204030204" pitchFamily="34" charset="0"/>
                <a:ea typeface="Calibri" panose="020F0502020204030204" pitchFamily="34" charset="0"/>
                <a:cs typeface="Times New Roman" panose="02020603050405020304" pitchFamily="18" charset="0"/>
              </a:rPr>
              <a:t>4.1	</a:t>
            </a:r>
            <a:r>
              <a:rPr lang="en-GB" sz="1900" b="1" kern="100" dirty="0">
                <a:effectLst/>
                <a:latin typeface="Calibri" panose="020F0502020204030204" pitchFamily="34" charset="0"/>
                <a:ea typeface="Calibri" panose="020F0502020204030204" pitchFamily="34" charset="0"/>
                <a:cs typeface="Times New Roman" panose="02020603050405020304" pitchFamily="18" charset="0"/>
              </a:rPr>
              <a:t>Effective stakeholder engagement and  collaboration in implementation of the Strategy and Action Plan, 	with consequent improved living conditions  in smart upgraded slums.</a:t>
            </a:r>
            <a:endParaRPr lang="en-US" sz="19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04000">
              <a:lnSpc>
                <a:spcPct val="107000"/>
              </a:lnSpc>
              <a:spcAft>
                <a:spcPts val="600"/>
              </a:spcAft>
            </a:pPr>
            <a:r>
              <a:rPr lang="en-GB" sz="1900" b="1" kern="100" dirty="0">
                <a:effectLst/>
                <a:latin typeface="Calibri" panose="020F0502020204030204" pitchFamily="34" charset="0"/>
                <a:ea typeface="Calibri" panose="020F0502020204030204" pitchFamily="34" charset="0"/>
                <a:cs typeface="Times New Roman" panose="02020603050405020304" pitchFamily="18" charset="0"/>
              </a:rPr>
              <a:t>4.2	Slum communities with secure tenure and sustainable access adequate to basic infrastructure, 	services 	and housing in smart upgraded slums.</a:t>
            </a:r>
            <a:endParaRPr lang="en-US" sz="19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04000">
              <a:lnSpc>
                <a:spcPct val="107000"/>
              </a:lnSpc>
              <a:spcAft>
                <a:spcPts val="600"/>
              </a:spcAft>
            </a:pPr>
            <a:r>
              <a:rPr lang="en-GB" sz="1900" b="1" kern="100" dirty="0">
                <a:effectLst/>
                <a:latin typeface="Calibri" panose="020F0502020204030204" pitchFamily="34" charset="0"/>
                <a:ea typeface="Calibri" panose="020F0502020204030204" pitchFamily="34" charset="0"/>
                <a:cs typeface="Times New Roman" panose="02020603050405020304" pitchFamily="18" charset="0"/>
              </a:rPr>
              <a:t>4.3	Living conditions and quality of life of communities living in smart upgraded slums significantly improved.</a:t>
            </a:r>
            <a:endParaRPr lang="en-US" sz="19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04000">
              <a:lnSpc>
                <a:spcPct val="107000"/>
              </a:lnSpc>
              <a:spcAft>
                <a:spcPts val="600"/>
              </a:spcAft>
            </a:pPr>
            <a:r>
              <a:rPr lang="en-GB" sz="1900" b="1" kern="100" dirty="0">
                <a:effectLst/>
                <a:latin typeface="Calibri" panose="020F0502020204030204" pitchFamily="34" charset="0"/>
                <a:ea typeface="Calibri" panose="020F0502020204030204" pitchFamily="34" charset="0"/>
                <a:cs typeface="Times New Roman" panose="02020603050405020304" pitchFamily="18" charset="0"/>
              </a:rPr>
              <a:t>4.4	</a:t>
            </a:r>
            <a:r>
              <a:rPr lang="en-GB" sz="1900" b="1" kern="100" spc="-40" dirty="0">
                <a:effectLst/>
                <a:latin typeface="Calibri" panose="020F0502020204030204" pitchFamily="34" charset="0"/>
                <a:ea typeface="Calibri" panose="020F0502020204030204" pitchFamily="34" charset="0"/>
                <a:cs typeface="Times New Roman" panose="02020603050405020304" pitchFamily="18" charset="0"/>
              </a:rPr>
              <a:t>Smart upgraded slums that continue to be transformed through innovative sustainable public-private 	partnership (PPP ) and public private community partnership (PPCP) projects.</a:t>
            </a:r>
            <a:endParaRPr lang="en-US" sz="1900" b="1" kern="100" spc="-40" dirty="0">
              <a:effectLst/>
              <a:latin typeface="Calibri" panose="020F0502020204030204" pitchFamily="34" charset="0"/>
              <a:ea typeface="Calibri" panose="020F0502020204030204" pitchFamily="34" charset="0"/>
              <a:cs typeface="Times New Roman" panose="02020603050405020304" pitchFamily="18" charset="0"/>
            </a:endParaRPr>
          </a:p>
          <a:p>
            <a:pPr defTabSz="504000">
              <a:lnSpc>
                <a:spcPct val="107000"/>
              </a:lnSpc>
              <a:spcAft>
                <a:spcPts val="600"/>
              </a:spcAft>
            </a:pPr>
            <a:r>
              <a:rPr lang="en-GB" sz="1900" b="1" kern="100" dirty="0">
                <a:effectLst/>
                <a:latin typeface="Calibri" panose="020F0502020204030204" pitchFamily="34" charset="0"/>
                <a:ea typeface="Calibri" panose="020F0502020204030204" pitchFamily="34" charset="0"/>
                <a:cs typeface="Times New Roman" panose="02020603050405020304" pitchFamily="18" charset="0"/>
              </a:rPr>
              <a:t>4.5	A safer living environment for all smart upgraded slums, especially women and children and other special 	interest group members. </a:t>
            </a:r>
            <a:endParaRPr lang="en-US" sz="19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04000">
              <a:lnSpc>
                <a:spcPct val="107000"/>
              </a:lnSpc>
              <a:spcAft>
                <a:spcPts val="600"/>
              </a:spcAft>
            </a:pPr>
            <a:r>
              <a:rPr lang="en-GB" sz="1900" b="1" kern="100" dirty="0">
                <a:effectLst/>
                <a:latin typeface="Calibri" panose="020F0502020204030204" pitchFamily="34" charset="0"/>
                <a:ea typeface="Calibri" panose="020F0502020204030204" pitchFamily="34" charset="0"/>
                <a:cs typeface="Times New Roman" panose="02020603050405020304" pitchFamily="18" charset="0"/>
              </a:rPr>
              <a:t>4.6	Widespread affordable access to ICTs and internet connections in smart upgraded slums, and reduction in 	the digital between slums and the wider city. </a:t>
            </a:r>
            <a:endParaRPr lang="en-US" sz="19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04000">
              <a:lnSpc>
                <a:spcPct val="107000"/>
              </a:lnSpc>
              <a:spcAft>
                <a:spcPts val="800"/>
              </a:spcAft>
            </a:pPr>
            <a:r>
              <a:rPr lang="en-GB" sz="1900" b="1" kern="100" dirty="0">
                <a:effectLst/>
                <a:latin typeface="Calibri" panose="020F0502020204030204" pitchFamily="34" charset="0"/>
                <a:ea typeface="Calibri" panose="020F0502020204030204" pitchFamily="34" charset="0"/>
                <a:cs typeface="Times New Roman" panose="02020603050405020304" pitchFamily="18" charset="0"/>
              </a:rPr>
              <a:t>4.7	Affordable and accessible financial services readily available to previous underserved and excluded slum 	communities.</a:t>
            </a:r>
            <a:endParaRPr lang="en-US" sz="19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081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5C0CF6-1718-BA25-D4B0-5631B0AA46FA}"/>
              </a:ext>
            </a:extLst>
          </p:cNvPr>
          <p:cNvSpPr txBox="1"/>
          <p:nvPr/>
        </p:nvSpPr>
        <p:spPr>
          <a:xfrm>
            <a:off x="552000" y="891752"/>
            <a:ext cx="11088000" cy="4970591"/>
          </a:xfrm>
          <a:prstGeom prst="rect">
            <a:avLst/>
          </a:prstGeom>
          <a:noFill/>
        </p:spPr>
        <p:txBody>
          <a:bodyPr wrap="square">
            <a:spAutoFit/>
          </a:bodyPr>
          <a:lstStyle/>
          <a:p>
            <a:pPr algn="ctr">
              <a:spcAft>
                <a:spcPts val="1200"/>
              </a:spcAft>
            </a:pPr>
            <a:r>
              <a:rPr lang="en-GB" sz="2400" b="1" dirty="0">
                <a:solidFill>
                  <a:srgbClr val="000066"/>
                </a:solidFill>
                <a:effectLst/>
                <a:latin typeface="Arial Black" panose="020B0A04020102020204" pitchFamily="34" charset="0"/>
                <a:ea typeface="Calibri" panose="020F0502020204030204" pitchFamily="34" charset="0"/>
                <a:cs typeface="Arial" panose="020B0604020202020204" pitchFamily="34" charset="0"/>
              </a:rPr>
              <a:t>Pillar 5: Smart Mobility</a:t>
            </a:r>
          </a:p>
          <a:p>
            <a:pPr algn="just">
              <a:spcAft>
                <a:spcPts val="1200"/>
              </a:spcAft>
            </a:pPr>
            <a:r>
              <a:rPr lang="en-US" sz="2400" b="1" dirty="0">
                <a:solidFill>
                  <a:srgbClr val="000066"/>
                </a:solidFill>
              </a:rPr>
              <a:t>Objective 5: Improve mobility within and between slums and the wider city, and improve ICT connectivity and access to link slums communities with local, national and international resources and opportunities</a:t>
            </a:r>
          </a:p>
          <a:p>
            <a:pPr defTabSz="576000">
              <a:spcAft>
                <a:spcPts val="600"/>
              </a:spcAft>
            </a:pPr>
            <a:r>
              <a:rPr lang="en-US" sz="2200" b="1" dirty="0"/>
              <a:t>5.1	Efficient connectivity and mobility systems for the movement of people goods and  	services within and between smart upgraded slums and the wider city.</a:t>
            </a:r>
          </a:p>
          <a:p>
            <a:pPr defTabSz="576000">
              <a:spcAft>
                <a:spcPts val="600"/>
              </a:spcAft>
            </a:pPr>
            <a:r>
              <a:rPr lang="en-US" sz="2200" b="1" dirty="0"/>
              <a:t>5.2	All weather accessibility, mobility and connectivity within smart upgraded slums. </a:t>
            </a:r>
          </a:p>
          <a:p>
            <a:pPr defTabSz="576000">
              <a:spcAft>
                <a:spcPts val="600"/>
              </a:spcAft>
            </a:pPr>
            <a:r>
              <a:rPr lang="en-US" sz="2200" b="1" dirty="0"/>
              <a:t>5.3	Cleaner air environment in smart upgraded slums owing to reduced vehicular emissions 	and pollution.</a:t>
            </a:r>
          </a:p>
          <a:p>
            <a:pPr defTabSz="576000">
              <a:spcAft>
                <a:spcPts val="600"/>
              </a:spcAft>
            </a:pPr>
            <a:r>
              <a:rPr lang="en-US" sz="2200" b="1" dirty="0"/>
              <a:t>5.4	More efficient and optimized movement of people and goods.</a:t>
            </a:r>
          </a:p>
          <a:p>
            <a:pPr defTabSz="576000">
              <a:spcAft>
                <a:spcPts val="600"/>
              </a:spcAft>
            </a:pPr>
            <a:r>
              <a:rPr lang="en-US" sz="2200" b="1" dirty="0"/>
              <a:t>5.6	More affordable, efficient and convenient access to transportation options.</a:t>
            </a:r>
          </a:p>
          <a:p>
            <a:pPr defTabSz="576000">
              <a:spcAft>
                <a:spcPts val="600"/>
              </a:spcAft>
            </a:pPr>
            <a:r>
              <a:rPr lang="en-US" sz="2200" b="1" dirty="0"/>
              <a:t>5.7	Accessible and affordable  ICT and internet connectivity in smart upgraded slums.</a:t>
            </a:r>
          </a:p>
        </p:txBody>
      </p:sp>
    </p:spTree>
    <p:extLst>
      <p:ext uri="{BB962C8B-B14F-4D97-AF65-F5344CB8AC3E}">
        <p14:creationId xmlns:p14="http://schemas.microsoft.com/office/powerpoint/2010/main" val="3878108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0B9665-98EC-5E5E-73AD-D39AD82EFD55}"/>
              </a:ext>
            </a:extLst>
          </p:cNvPr>
          <p:cNvSpPr txBox="1"/>
          <p:nvPr/>
        </p:nvSpPr>
        <p:spPr>
          <a:xfrm>
            <a:off x="357536" y="472919"/>
            <a:ext cx="11340000" cy="6022803"/>
          </a:xfrm>
          <a:prstGeom prst="rect">
            <a:avLst/>
          </a:prstGeom>
          <a:noFill/>
        </p:spPr>
        <p:txBody>
          <a:bodyPr wrap="square">
            <a:spAutoFit/>
          </a:bodyPr>
          <a:lstStyle/>
          <a:p>
            <a:pPr algn="ctr" defTabSz="540000">
              <a:spcAft>
                <a:spcPts val="1200"/>
              </a:spcAft>
            </a:pPr>
            <a:r>
              <a:rPr lang="en-GB" sz="2400" b="1" dirty="0">
                <a:solidFill>
                  <a:srgbClr val="000066"/>
                </a:solidFill>
                <a:effectLst/>
                <a:latin typeface="Arial Black" panose="020B0A04020102020204" pitchFamily="34" charset="0"/>
                <a:ea typeface="Calibri" panose="020F0502020204030204" pitchFamily="34" charset="0"/>
                <a:cs typeface="Arial" panose="020B0604020202020204" pitchFamily="34" charset="0"/>
              </a:rPr>
              <a:t>Pillar 6: Smart Environment</a:t>
            </a:r>
            <a:endParaRPr lang="en-US" sz="2400" b="1" dirty="0">
              <a:solidFill>
                <a:srgbClr val="000066"/>
              </a:solidFill>
            </a:endParaRPr>
          </a:p>
          <a:p>
            <a:pPr algn="just" defTabSz="540000">
              <a:spcAft>
                <a:spcPts val="1200"/>
              </a:spcAft>
            </a:pPr>
            <a:r>
              <a:rPr lang="en-US" sz="2400" b="1" dirty="0">
                <a:solidFill>
                  <a:srgbClr val="000066"/>
                </a:solidFill>
              </a:rPr>
              <a:t>Objective 6: Ensure sustainable environmental management and improve environmental governance of smart upgraded slums, and reduce vulnerability to climate change effects</a:t>
            </a:r>
          </a:p>
          <a:p>
            <a:pPr defTabSz="540000">
              <a:lnSpc>
                <a:spcPct val="107000"/>
              </a:lnSpc>
              <a:spcAft>
                <a:spcPts val="600"/>
              </a:spcAft>
            </a:pPr>
            <a:r>
              <a:rPr lang="en-GB" sz="2200" b="1" kern="100" dirty="0">
                <a:effectLst/>
                <a:latin typeface="Calibri" panose="020F0502020204030204" pitchFamily="34" charset="0"/>
                <a:ea typeface="Calibri" panose="020F0502020204030204" pitchFamily="34" charset="0"/>
                <a:cs typeface="Times New Roman" panose="02020603050405020304" pitchFamily="18" charset="0"/>
              </a:rPr>
              <a:t>6.1	</a:t>
            </a:r>
            <a:r>
              <a:rPr lang="en-GB" sz="2200" b="1" kern="100" spc="-20" dirty="0">
                <a:effectLst/>
                <a:latin typeface="Calibri" panose="020F0502020204030204" pitchFamily="34" charset="0"/>
                <a:ea typeface="Calibri" panose="020F0502020204030204" pitchFamily="34" charset="0"/>
                <a:cs typeface="Times New Roman" panose="02020603050405020304" pitchFamily="18" charset="0"/>
              </a:rPr>
              <a:t>Improved health and wellbeing of communities living and working in smart upgraded 	slums </a:t>
            </a:r>
            <a:endParaRPr lang="en-US" sz="2200" b="1" kern="100" spc="-20" dirty="0">
              <a:effectLst/>
              <a:latin typeface="Calibri" panose="020F0502020204030204" pitchFamily="34" charset="0"/>
              <a:ea typeface="Calibri" panose="020F0502020204030204" pitchFamily="34" charset="0"/>
              <a:cs typeface="Times New Roman" panose="02020603050405020304" pitchFamily="18" charset="0"/>
            </a:endParaRPr>
          </a:p>
          <a:p>
            <a:pPr defTabSz="540000">
              <a:lnSpc>
                <a:spcPct val="107000"/>
              </a:lnSpc>
              <a:spcAft>
                <a:spcPts val="600"/>
              </a:spcAft>
            </a:pPr>
            <a:r>
              <a:rPr lang="en-GB" sz="2200" b="1" kern="100" dirty="0">
                <a:effectLst/>
                <a:latin typeface="Calibri" panose="020F0502020204030204" pitchFamily="34" charset="0"/>
                <a:ea typeface="Calibri" panose="020F0502020204030204" pitchFamily="34" charset="0"/>
                <a:cs typeface="Times New Roman" panose="02020603050405020304" pitchFamily="18" charset="0"/>
              </a:rPr>
              <a:t>6.2	</a:t>
            </a:r>
            <a:r>
              <a:rPr lang="en-GB" sz="2200" b="1" kern="100" spc="-30" dirty="0">
                <a:effectLst/>
                <a:latin typeface="Calibri" panose="020F0502020204030204" pitchFamily="34" charset="0"/>
                <a:ea typeface="Calibri" panose="020F0502020204030204" pitchFamily="34" charset="0"/>
                <a:cs typeface="Times New Roman" panose="02020603050405020304" pitchFamily="18" charset="0"/>
              </a:rPr>
              <a:t>Well-informed slum communities aware of their civic obligations and motivated to fulfil them. </a:t>
            </a:r>
            <a:endParaRPr lang="en-US" sz="2200" b="1" kern="100" spc="-30" dirty="0">
              <a:effectLst/>
              <a:latin typeface="Calibri" panose="020F0502020204030204" pitchFamily="34" charset="0"/>
              <a:ea typeface="Calibri" panose="020F0502020204030204" pitchFamily="34" charset="0"/>
              <a:cs typeface="Times New Roman" panose="02020603050405020304" pitchFamily="18" charset="0"/>
            </a:endParaRPr>
          </a:p>
          <a:p>
            <a:pPr defTabSz="540000">
              <a:lnSpc>
                <a:spcPct val="107000"/>
              </a:lnSpc>
              <a:spcAft>
                <a:spcPts val="600"/>
              </a:spcAft>
            </a:pPr>
            <a:r>
              <a:rPr lang="en-GB" sz="2200" b="1" kern="100" dirty="0">
                <a:effectLst/>
                <a:latin typeface="Calibri" panose="020F0502020204030204" pitchFamily="34" charset="0"/>
                <a:ea typeface="Calibri" panose="020F0502020204030204" pitchFamily="34" charset="0"/>
                <a:cs typeface="Times New Roman" panose="02020603050405020304" pitchFamily="18" charset="0"/>
              </a:rPr>
              <a:t>6.3	Cleaner and aesthetically pleasing urban environment.  </a:t>
            </a: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40000">
              <a:lnSpc>
                <a:spcPct val="107000"/>
              </a:lnSpc>
              <a:spcAft>
                <a:spcPts val="600"/>
              </a:spcAft>
            </a:pPr>
            <a:r>
              <a:rPr lang="en-GB" sz="2200" b="1" kern="100" dirty="0">
                <a:effectLst/>
                <a:latin typeface="Calibri" panose="020F0502020204030204" pitchFamily="34" charset="0"/>
                <a:ea typeface="Calibri" panose="020F0502020204030204" pitchFamily="34" charset="0"/>
                <a:cs typeface="Times New Roman" panose="02020603050405020304" pitchFamily="18" charset="0"/>
              </a:rPr>
              <a:t>6.4	Well-managed, sustainable environment in smart upgraded slums with knock-on 	benefits for 	the wider urban environment.</a:t>
            </a: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40000">
              <a:lnSpc>
                <a:spcPct val="107000"/>
              </a:lnSpc>
              <a:spcAft>
                <a:spcPts val="600"/>
              </a:spcAft>
            </a:pPr>
            <a:r>
              <a:rPr lang="en-GB" sz="2200" b="1" kern="100" dirty="0">
                <a:effectLst/>
                <a:latin typeface="Calibri" panose="020F0502020204030204" pitchFamily="34" charset="0"/>
                <a:ea typeface="Calibri" panose="020F0502020204030204" pitchFamily="34" charset="0"/>
                <a:cs typeface="Times New Roman" panose="02020603050405020304" pitchFamily="18" charset="0"/>
              </a:rPr>
              <a:t>6.5	Safe, climate resilient, and disaster-prepared communities</a:t>
            </a: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40000">
              <a:lnSpc>
                <a:spcPct val="107000"/>
              </a:lnSpc>
              <a:spcAft>
                <a:spcPts val="600"/>
              </a:spcAft>
            </a:pPr>
            <a:r>
              <a:rPr lang="en-GB" sz="2200" b="1" kern="100" dirty="0">
                <a:effectLst/>
                <a:latin typeface="Calibri" panose="020F0502020204030204" pitchFamily="34" charset="0"/>
                <a:ea typeface="Calibri" panose="020F0502020204030204" pitchFamily="34" charset="0"/>
                <a:cs typeface="Times New Roman" panose="02020603050405020304" pitchFamily="18" charset="0"/>
              </a:rPr>
              <a:t>6.6	Aesthetically pleasing urban environment with reduced greenhouse gas emissions.</a:t>
            </a: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40000">
              <a:lnSpc>
                <a:spcPct val="107000"/>
              </a:lnSpc>
              <a:spcAft>
                <a:spcPts val="600"/>
              </a:spcAft>
            </a:pPr>
            <a:r>
              <a:rPr lang="en-GB" sz="2200" b="1" kern="100" dirty="0">
                <a:effectLst/>
                <a:latin typeface="Calibri" panose="020F0502020204030204" pitchFamily="34" charset="0"/>
                <a:ea typeface="Calibri" panose="020F0502020204030204" pitchFamily="34" charset="0"/>
                <a:cs typeface="Times New Roman" panose="02020603050405020304" pitchFamily="18" charset="0"/>
              </a:rPr>
              <a:t>6.7	Healthy, garbage free environment for communities in smart upgraded slums with 	benefits for the wider urban environment </a:t>
            </a: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defTabSz="540000">
              <a:lnSpc>
                <a:spcPct val="107000"/>
              </a:lnSpc>
              <a:spcAft>
                <a:spcPts val="600"/>
              </a:spcAft>
            </a:pPr>
            <a:r>
              <a:rPr lang="en-GB" sz="2200" b="1" kern="100" dirty="0">
                <a:effectLst/>
                <a:latin typeface="Calibri" panose="020F0502020204030204" pitchFamily="34" charset="0"/>
                <a:ea typeface="Calibri" panose="020F0502020204030204" pitchFamily="34" charset="0"/>
                <a:cs typeface="Times New Roman" panose="02020603050405020304" pitchFamily="18" charset="0"/>
              </a:rPr>
              <a:t>6.8	Increased energy security and Reduced energy poverty in smart upgraded slums.</a:t>
            </a: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147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id="{06178B10-E1D5-63A8-8DD5-BCB50EADFEB3}"/>
              </a:ext>
            </a:extLst>
          </p:cNvPr>
          <p:cNvSpPr>
            <a:spLocks noChangeArrowheads="1"/>
          </p:cNvSpPr>
          <p:nvPr/>
        </p:nvSpPr>
        <p:spPr bwMode="auto">
          <a:xfrm>
            <a:off x="3775392" y="-27480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
            <a:extLst>
              <a:ext uri="{FF2B5EF4-FFF2-40B4-BE49-F238E27FC236}">
                <a16:creationId xmlns:a16="http://schemas.microsoft.com/office/drawing/2014/main" id="{79326575-91B1-B442-51DC-FE0A5B6E37A8}"/>
              </a:ext>
            </a:extLst>
          </p:cNvPr>
          <p:cNvGrpSpPr>
            <a:grpSpLocks noChangeAspect="1"/>
          </p:cNvGrpSpPr>
          <p:nvPr/>
        </p:nvGrpSpPr>
        <p:grpSpPr>
          <a:xfrm>
            <a:off x="4778265" y="368999"/>
            <a:ext cx="6599092" cy="6264000"/>
            <a:chOff x="0" y="0"/>
            <a:chExt cx="5229352" cy="5026474"/>
          </a:xfrm>
        </p:grpSpPr>
        <p:grpSp>
          <p:nvGrpSpPr>
            <p:cNvPr id="5" name="Group 4">
              <a:extLst>
                <a:ext uri="{FF2B5EF4-FFF2-40B4-BE49-F238E27FC236}">
                  <a16:creationId xmlns:a16="http://schemas.microsoft.com/office/drawing/2014/main" id="{2397CF70-BE9B-00D4-BE79-D47CD6C00D1D}"/>
                </a:ext>
              </a:extLst>
            </p:cNvPr>
            <p:cNvGrpSpPr/>
            <p:nvPr/>
          </p:nvGrpSpPr>
          <p:grpSpPr>
            <a:xfrm>
              <a:off x="0" y="0"/>
              <a:ext cx="5229352" cy="5026474"/>
              <a:chOff x="0" y="0"/>
              <a:chExt cx="5230269" cy="5026799"/>
            </a:xfrm>
          </p:grpSpPr>
          <p:sp>
            <p:nvSpPr>
              <p:cNvPr id="13" name="Hexagon 12">
                <a:extLst>
                  <a:ext uri="{FF2B5EF4-FFF2-40B4-BE49-F238E27FC236}">
                    <a16:creationId xmlns:a16="http://schemas.microsoft.com/office/drawing/2014/main" id="{347D7B05-499D-E34A-B430-B61932F7C36A}"/>
                  </a:ext>
                </a:extLst>
              </p:cNvPr>
              <p:cNvSpPr>
                <a:spLocks noChangeAspect="1"/>
              </p:cNvSpPr>
              <p:nvPr/>
            </p:nvSpPr>
            <p:spPr>
              <a:xfrm>
                <a:off x="1612575" y="1689329"/>
                <a:ext cx="2015490" cy="1691640"/>
              </a:xfrm>
              <a:prstGeom prst="hexagon">
                <a:avLst/>
              </a:prstGeom>
              <a:solidFill>
                <a:srgbClr val="000066"/>
              </a:solidFill>
              <a:ln w="12700" cap="flat" cmpd="sng" algn="ctr">
                <a:solidFill>
                  <a:srgbClr val="0000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2000"/>
                  </a:lnSpc>
                  <a:spcAft>
                    <a:spcPts val="800"/>
                  </a:spcAft>
                </a:pPr>
                <a:r>
                  <a:rPr lang="en-US" sz="2000" b="1"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SMART</a:t>
                </a:r>
                <a:br>
                  <a:rPr lang="en-US" sz="2000" b="1"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br>
                <a:r>
                  <a:rPr lang="en-US" sz="2000" b="1"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UPGRADED</a:t>
                </a:r>
                <a:br>
                  <a:rPr lang="en-US" sz="2000" b="1"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br>
                <a:r>
                  <a:rPr lang="en-US" sz="2000" b="1"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SLUMS</a:t>
                </a:r>
                <a:endParaRPr lang="en-US" sz="2000"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14" name="Hexagon 13">
                <a:extLst>
                  <a:ext uri="{FF2B5EF4-FFF2-40B4-BE49-F238E27FC236}">
                    <a16:creationId xmlns:a16="http://schemas.microsoft.com/office/drawing/2014/main" id="{0E64C03F-F77A-5D82-7011-043A6FBAFC6A}"/>
                  </a:ext>
                </a:extLst>
              </p:cNvPr>
              <p:cNvSpPr>
                <a:spLocks noChangeAspect="1"/>
              </p:cNvSpPr>
              <p:nvPr/>
            </p:nvSpPr>
            <p:spPr>
              <a:xfrm>
                <a:off x="11154" y="836341"/>
                <a:ext cx="2015490" cy="1691640"/>
              </a:xfrm>
              <a:prstGeom prst="hexagon">
                <a:avLst/>
              </a:prstGeom>
              <a:noFill/>
              <a:ln w="12700" cap="flat" cmpd="sng" algn="ctr">
                <a:solidFill>
                  <a:srgbClr val="000099"/>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144145" indent="-180340" algn="just">
                  <a:lnSpc>
                    <a:spcPct val="102000"/>
                  </a:lnSpc>
                  <a:spcAft>
                    <a:spcPts val="30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Hexagon 14">
                <a:extLst>
                  <a:ext uri="{FF2B5EF4-FFF2-40B4-BE49-F238E27FC236}">
                    <a16:creationId xmlns:a16="http://schemas.microsoft.com/office/drawing/2014/main" id="{72F8A43F-4E75-838E-3714-9775345329BC}"/>
                  </a:ext>
                </a:extLst>
              </p:cNvPr>
              <p:cNvSpPr>
                <a:spLocks noChangeAspect="1"/>
              </p:cNvSpPr>
              <p:nvPr/>
            </p:nvSpPr>
            <p:spPr>
              <a:xfrm>
                <a:off x="3214779" y="827705"/>
                <a:ext cx="2015490" cy="1691640"/>
              </a:xfrm>
              <a:prstGeom prst="hexagon">
                <a:avLst/>
              </a:prstGeom>
              <a:noFill/>
              <a:ln w="12700" cap="flat" cmpd="sng" algn="ctr">
                <a:solidFill>
                  <a:srgbClr val="000099"/>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en-US"/>
              </a:p>
            </p:txBody>
          </p:sp>
          <p:sp>
            <p:nvSpPr>
              <p:cNvPr id="16" name="Hexagon 15">
                <a:extLst>
                  <a:ext uri="{FF2B5EF4-FFF2-40B4-BE49-F238E27FC236}">
                    <a16:creationId xmlns:a16="http://schemas.microsoft.com/office/drawing/2014/main" id="{7FA41931-4937-069E-DE92-3B2675F57616}"/>
                  </a:ext>
                </a:extLst>
              </p:cNvPr>
              <p:cNvSpPr>
                <a:spLocks noChangeAspect="1"/>
              </p:cNvSpPr>
              <p:nvPr/>
            </p:nvSpPr>
            <p:spPr>
              <a:xfrm>
                <a:off x="1600200" y="0"/>
                <a:ext cx="2015490" cy="1691640"/>
              </a:xfrm>
              <a:prstGeom prst="hexagon">
                <a:avLst/>
              </a:prstGeom>
              <a:noFill/>
              <a:ln w="12700" cap="flat" cmpd="sng" algn="ctr">
                <a:solidFill>
                  <a:srgbClr val="000099"/>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ct val="102000"/>
                  </a:lnSpc>
                  <a:spcAft>
                    <a:spcPts val="800"/>
                  </a:spcAft>
                </a:pPr>
                <a:r>
                  <a:rPr lang="en-US" sz="850">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Hexagon 16">
                <a:extLst>
                  <a:ext uri="{FF2B5EF4-FFF2-40B4-BE49-F238E27FC236}">
                    <a16:creationId xmlns:a16="http://schemas.microsoft.com/office/drawing/2014/main" id="{278C00EE-0FCA-3487-13D3-71ED0657EEE9}"/>
                  </a:ext>
                </a:extLst>
              </p:cNvPr>
              <p:cNvSpPr>
                <a:spLocks noChangeAspect="1"/>
              </p:cNvSpPr>
              <p:nvPr/>
            </p:nvSpPr>
            <p:spPr>
              <a:xfrm>
                <a:off x="0" y="2509024"/>
                <a:ext cx="2015490" cy="1691640"/>
              </a:xfrm>
              <a:prstGeom prst="hexagon">
                <a:avLst/>
              </a:prstGeom>
              <a:noFill/>
              <a:ln w="12700" cap="flat" cmpd="sng" algn="ctr">
                <a:solidFill>
                  <a:srgbClr val="000099"/>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en-US"/>
              </a:p>
            </p:txBody>
          </p:sp>
          <p:sp>
            <p:nvSpPr>
              <p:cNvPr id="18" name="Hexagon 17">
                <a:extLst>
                  <a:ext uri="{FF2B5EF4-FFF2-40B4-BE49-F238E27FC236}">
                    <a16:creationId xmlns:a16="http://schemas.microsoft.com/office/drawing/2014/main" id="{142A830E-6C2E-17A8-42E0-386259DADB9B}"/>
                  </a:ext>
                </a:extLst>
              </p:cNvPr>
              <p:cNvSpPr>
                <a:spLocks noChangeAspect="1"/>
              </p:cNvSpPr>
              <p:nvPr/>
            </p:nvSpPr>
            <p:spPr>
              <a:xfrm>
                <a:off x="3178098" y="2531326"/>
                <a:ext cx="2015490" cy="1691640"/>
              </a:xfrm>
              <a:prstGeom prst="hexagon">
                <a:avLst/>
              </a:prstGeom>
              <a:noFill/>
              <a:ln w="12700" cap="flat" cmpd="sng" algn="ctr">
                <a:solidFill>
                  <a:srgbClr val="000099"/>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en-US"/>
              </a:p>
            </p:txBody>
          </p:sp>
          <p:sp>
            <p:nvSpPr>
              <p:cNvPr id="19" name="Hexagon 18">
                <a:extLst>
                  <a:ext uri="{FF2B5EF4-FFF2-40B4-BE49-F238E27FC236}">
                    <a16:creationId xmlns:a16="http://schemas.microsoft.com/office/drawing/2014/main" id="{16A6CF85-7249-170F-57CD-A4FE3DE6A546}"/>
                  </a:ext>
                </a:extLst>
              </p:cNvPr>
              <p:cNvSpPr>
                <a:spLocks noChangeAspect="1"/>
              </p:cNvSpPr>
              <p:nvPr/>
            </p:nvSpPr>
            <p:spPr>
              <a:xfrm>
                <a:off x="1587174" y="3339790"/>
                <a:ext cx="2009972" cy="1687009"/>
              </a:xfrm>
              <a:prstGeom prst="hexagon">
                <a:avLst/>
              </a:prstGeom>
              <a:noFill/>
              <a:ln w="12700" cap="flat" cmpd="sng" algn="ctr">
                <a:solidFill>
                  <a:srgbClr val="000099"/>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en-US"/>
              </a:p>
            </p:txBody>
          </p:sp>
        </p:grpSp>
        <p:grpSp>
          <p:nvGrpSpPr>
            <p:cNvPr id="6" name="Group 5">
              <a:extLst>
                <a:ext uri="{FF2B5EF4-FFF2-40B4-BE49-F238E27FC236}">
                  <a16:creationId xmlns:a16="http://schemas.microsoft.com/office/drawing/2014/main" id="{50DA5366-FEF7-B98B-FDEC-89B3F5502792}"/>
                </a:ext>
              </a:extLst>
            </p:cNvPr>
            <p:cNvGrpSpPr/>
            <p:nvPr/>
          </p:nvGrpSpPr>
          <p:grpSpPr>
            <a:xfrm>
              <a:off x="176811" y="646586"/>
              <a:ext cx="5046454" cy="3896007"/>
              <a:chOff x="-59953" y="232929"/>
              <a:chExt cx="5046454" cy="3896007"/>
            </a:xfrm>
          </p:grpSpPr>
          <p:sp>
            <p:nvSpPr>
              <p:cNvPr id="7" name="Text Box 41">
                <a:extLst>
                  <a:ext uri="{FF2B5EF4-FFF2-40B4-BE49-F238E27FC236}">
                    <a16:creationId xmlns:a16="http://schemas.microsoft.com/office/drawing/2014/main" id="{9CD6FBD8-4BD5-13EB-6578-D1C3F57BFA9B}"/>
                  </a:ext>
                </a:extLst>
              </p:cNvPr>
              <p:cNvSpPr txBox="1"/>
              <p:nvPr/>
            </p:nvSpPr>
            <p:spPr>
              <a:xfrm>
                <a:off x="3116912" y="1117476"/>
                <a:ext cx="1869589" cy="34221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indent="-180340" algn="ctr">
                  <a:lnSpc>
                    <a:spcPct val="102000"/>
                  </a:lnSpc>
                  <a:spcAft>
                    <a:spcPts val="300"/>
                  </a:spcAft>
                </a:pPr>
                <a:r>
                  <a:rPr lang="en-US" sz="2000" b="1" dirty="0">
                    <a:solidFill>
                      <a:srgbClr val="000066"/>
                    </a:solidFill>
                    <a:latin typeface="Calibri" panose="020F0502020204030204" pitchFamily="34" charset="0"/>
                    <a:cs typeface="Calibri" panose="020F0502020204030204" pitchFamily="34" charset="0"/>
                  </a:rPr>
                  <a:t>SMART PEOPLE</a:t>
                </a:r>
                <a:br>
                  <a:rPr lang="en-US" sz="2000" b="1" dirty="0">
                    <a:solidFill>
                      <a:srgbClr val="000066"/>
                    </a:solidFill>
                    <a:latin typeface="Calibri" panose="020F0502020204030204" pitchFamily="34" charset="0"/>
                    <a:cs typeface="Calibri" panose="020F0502020204030204" pitchFamily="34" charset="0"/>
                  </a:rPr>
                </a:br>
                <a:r>
                  <a:rPr lang="en-US" sz="2000" b="1" dirty="0">
                    <a:solidFill>
                      <a:srgbClr val="000066"/>
                    </a:solidFill>
                    <a:latin typeface="Calibri" panose="020F0502020204030204" pitchFamily="34" charset="0"/>
                    <a:cs typeface="Calibri" panose="020F0502020204030204" pitchFamily="34" charset="0"/>
                  </a:rPr>
                  <a:t>(Human/Social Capital</a:t>
                </a:r>
                <a:r>
                  <a:rPr lang="en-US" sz="2000" b="1" dirty="0">
                    <a:latin typeface="Calibri" panose="020F0502020204030204" pitchFamily="34" charset="0"/>
                    <a:cs typeface="Calibri" panose="020F0502020204030204" pitchFamily="34" charset="0"/>
                  </a:rPr>
                  <a:t>)</a:t>
                </a:r>
              </a:p>
              <a:p>
                <a:pPr algn="just">
                  <a:lnSpc>
                    <a:spcPct val="102000"/>
                  </a:lnSpc>
                  <a:spcAft>
                    <a:spcPts val="80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42">
                <a:extLst>
                  <a:ext uri="{FF2B5EF4-FFF2-40B4-BE49-F238E27FC236}">
                    <a16:creationId xmlns:a16="http://schemas.microsoft.com/office/drawing/2014/main" id="{8BE8A5A9-0C7F-5FFD-59F6-605721FF0E0B}"/>
                  </a:ext>
                </a:extLst>
              </p:cNvPr>
              <p:cNvSpPr txBox="1"/>
              <p:nvPr/>
            </p:nvSpPr>
            <p:spPr>
              <a:xfrm>
                <a:off x="1474978" y="232929"/>
                <a:ext cx="1573931" cy="44193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360680" indent="-180340" algn="ctr">
                  <a:lnSpc>
                    <a:spcPct val="102000"/>
                  </a:lnSpc>
                  <a:spcAft>
                    <a:spcPts val="300"/>
                  </a:spcAft>
                </a:pPr>
                <a:r>
                  <a:rPr lang="en-GB" sz="2000" b="1" dirty="0">
                    <a:solidFill>
                      <a:srgbClr val="000066"/>
                    </a:solidFill>
                    <a:latin typeface="Calibri" panose="020F0502020204030204" pitchFamily="34" charset="0"/>
                    <a:cs typeface="Calibri" panose="020F0502020204030204" pitchFamily="34" charset="0"/>
                  </a:rPr>
                  <a:t>SMART GOVERNANCE</a:t>
                </a:r>
                <a:br>
                  <a:rPr lang="en-GB" sz="2000" b="1" dirty="0">
                    <a:solidFill>
                      <a:srgbClr val="000066"/>
                    </a:solidFill>
                    <a:latin typeface="Calibri" panose="020F0502020204030204" pitchFamily="34" charset="0"/>
                    <a:cs typeface="Calibri" panose="020F0502020204030204" pitchFamily="34" charset="0"/>
                  </a:rPr>
                </a:br>
                <a:r>
                  <a:rPr lang="en-GB" sz="2000" b="1" dirty="0">
                    <a:solidFill>
                      <a:srgbClr val="000066"/>
                    </a:solidFill>
                    <a:latin typeface="Calibri" panose="020F0502020204030204" pitchFamily="34" charset="0"/>
                    <a:cs typeface="Calibri" panose="020F0502020204030204" pitchFamily="34" charset="0"/>
                  </a:rPr>
                  <a:t>(Participation)</a:t>
                </a:r>
                <a:endParaRPr lang="en-US" sz="2000" b="1" dirty="0">
                  <a:solidFill>
                    <a:srgbClr val="000066"/>
                  </a:solidFill>
                  <a:latin typeface="Calibri" panose="020F0502020204030204" pitchFamily="34" charset="0"/>
                  <a:cs typeface="Calibri" panose="020F0502020204030204" pitchFamily="34" charset="0"/>
                </a:endParaRPr>
              </a:p>
              <a:p>
                <a:pPr algn="just">
                  <a:lnSpc>
                    <a:spcPct val="102000"/>
                  </a:lnSpc>
                  <a:spcAft>
                    <a:spcPts val="8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43">
                <a:extLst>
                  <a:ext uri="{FF2B5EF4-FFF2-40B4-BE49-F238E27FC236}">
                    <a16:creationId xmlns:a16="http://schemas.microsoft.com/office/drawing/2014/main" id="{7319E295-1B2E-8B96-18AB-650267658B4B}"/>
                  </a:ext>
                </a:extLst>
              </p:cNvPr>
              <p:cNvSpPr txBox="1"/>
              <p:nvPr/>
            </p:nvSpPr>
            <p:spPr>
              <a:xfrm>
                <a:off x="1430260" y="3701204"/>
                <a:ext cx="1666436" cy="37911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252000" algn="ctr">
                  <a:lnSpc>
                    <a:spcPct val="102000"/>
                  </a:lnSpc>
                  <a:spcAft>
                    <a:spcPts val="300"/>
                  </a:spcAft>
                </a:pPr>
                <a:r>
                  <a:rPr lang="en-GB" sz="2000" b="1" dirty="0">
                    <a:solidFill>
                      <a:srgbClr val="000066"/>
                    </a:solidFill>
                    <a:latin typeface="Calibri" panose="020F0502020204030204" pitchFamily="34" charset="0"/>
                    <a:cs typeface="Calibri" panose="020F0502020204030204" pitchFamily="34" charset="0"/>
                  </a:rPr>
                  <a:t>SMART LIVING</a:t>
                </a:r>
                <a:br>
                  <a:rPr lang="en-GB" sz="2000" b="1" dirty="0">
                    <a:solidFill>
                      <a:srgbClr val="000066"/>
                    </a:solidFill>
                    <a:latin typeface="Calibri" panose="020F0502020204030204" pitchFamily="34" charset="0"/>
                    <a:cs typeface="Calibri" panose="020F0502020204030204" pitchFamily="34" charset="0"/>
                  </a:rPr>
                </a:br>
                <a:r>
                  <a:rPr lang="en-GB" sz="2000" b="1" dirty="0">
                    <a:solidFill>
                      <a:srgbClr val="000066"/>
                    </a:solidFill>
                    <a:latin typeface="Calibri" panose="020F0502020204030204" pitchFamily="34" charset="0"/>
                    <a:cs typeface="Calibri" panose="020F0502020204030204" pitchFamily="34" charset="0"/>
                  </a:rPr>
                  <a:t>(Quality of life)</a:t>
                </a:r>
                <a:endParaRPr lang="en-US" sz="2000" b="1" dirty="0">
                  <a:solidFill>
                    <a:srgbClr val="000066"/>
                  </a:solidFill>
                  <a:latin typeface="Calibri" panose="020F0502020204030204" pitchFamily="34" charset="0"/>
                  <a:cs typeface="Calibri" panose="020F0502020204030204" pitchFamily="34" charset="0"/>
                </a:endParaRPr>
              </a:p>
            </p:txBody>
          </p:sp>
          <p:sp>
            <p:nvSpPr>
              <p:cNvPr id="10" name="Text Box 44">
                <a:extLst>
                  <a:ext uri="{FF2B5EF4-FFF2-40B4-BE49-F238E27FC236}">
                    <a16:creationId xmlns:a16="http://schemas.microsoft.com/office/drawing/2014/main" id="{AF23C555-AFA4-C6DE-08AA-F357531CED5B}"/>
                  </a:ext>
                </a:extLst>
              </p:cNvPr>
              <p:cNvSpPr txBox="1"/>
              <p:nvPr/>
            </p:nvSpPr>
            <p:spPr>
              <a:xfrm>
                <a:off x="3042344" y="2984518"/>
                <a:ext cx="1812000" cy="3714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288000">
                  <a:lnSpc>
                    <a:spcPct val="102000"/>
                  </a:lnSpc>
                  <a:tabLst>
                    <a:tab pos="982663" algn="l"/>
                  </a:tabLst>
                </a:pPr>
                <a:r>
                  <a:rPr lang="en-GB" sz="2000" b="1" dirty="0">
                    <a:solidFill>
                      <a:srgbClr val="000066"/>
                    </a:solidFill>
                    <a:latin typeface="Calibri" panose="020F0502020204030204" pitchFamily="34" charset="0"/>
                    <a:cs typeface="Calibri" panose="020F0502020204030204" pitchFamily="34" charset="0"/>
                  </a:rPr>
                  <a:t>SMART ECONOMY </a:t>
                </a:r>
                <a:r>
                  <a:rPr lang="en-GB" b="1" dirty="0">
                    <a:solidFill>
                      <a:srgbClr val="000066"/>
                    </a:solidFill>
                    <a:latin typeface="Calibri" panose="020F0502020204030204" pitchFamily="34" charset="0"/>
                    <a:cs typeface="Calibri" panose="020F0502020204030204" pitchFamily="34" charset="0"/>
                  </a:rPr>
                  <a:t>(Competitiveness)</a:t>
                </a:r>
                <a:endParaRPr lang="en-US" sz="2000" b="1" dirty="0">
                  <a:solidFill>
                    <a:srgbClr val="000066"/>
                  </a:solidFill>
                  <a:latin typeface="Calibri" panose="020F0502020204030204" pitchFamily="34" charset="0"/>
                  <a:cs typeface="Calibri" panose="020F0502020204030204" pitchFamily="34" charset="0"/>
                </a:endParaRPr>
              </a:p>
            </p:txBody>
          </p:sp>
          <p:sp>
            <p:nvSpPr>
              <p:cNvPr id="11" name="Text Box 45">
                <a:extLst>
                  <a:ext uri="{FF2B5EF4-FFF2-40B4-BE49-F238E27FC236}">
                    <a16:creationId xmlns:a16="http://schemas.microsoft.com/office/drawing/2014/main" id="{99B3F7BD-3F05-3B4B-22F3-D1D103451D5E}"/>
                  </a:ext>
                </a:extLst>
              </p:cNvPr>
              <p:cNvSpPr txBox="1"/>
              <p:nvPr/>
            </p:nvSpPr>
            <p:spPr>
              <a:xfrm>
                <a:off x="1905" y="1110219"/>
                <a:ext cx="1539240" cy="50331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indent="-180340" algn="ctr">
                  <a:lnSpc>
                    <a:spcPct val="102000"/>
                  </a:lnSpc>
                </a:pPr>
                <a:r>
                  <a:rPr lang="en-GB" sz="2000" b="1" dirty="0">
                    <a:solidFill>
                      <a:srgbClr val="000066"/>
                    </a:solidFill>
                    <a:effectLst/>
                    <a:latin typeface="Calibri" panose="020F0502020204030204" pitchFamily="34" charset="0"/>
                    <a:ea typeface="Times New Roman" panose="02020603050405020304" pitchFamily="18" charset="0"/>
                    <a:cs typeface="Calibri" panose="020F0502020204030204" pitchFamily="34" charset="0"/>
                  </a:rPr>
                  <a:t>SMART ENVIRONMENT</a:t>
                </a:r>
                <a:br>
                  <a:rPr lang="en-GB" sz="2000" b="1" dirty="0">
                    <a:solidFill>
                      <a:srgbClr val="000066"/>
                    </a:solidFill>
                    <a:effectLst/>
                    <a:latin typeface="Calibri" panose="020F0502020204030204" pitchFamily="34" charset="0"/>
                    <a:ea typeface="Times New Roman" panose="02020603050405020304" pitchFamily="18" charset="0"/>
                    <a:cs typeface="Calibri" panose="020F0502020204030204" pitchFamily="34" charset="0"/>
                  </a:rPr>
                </a:br>
                <a:r>
                  <a:rPr lang="en-GB" sz="1600" b="1" dirty="0">
                    <a:solidFill>
                      <a:srgbClr val="000066"/>
                    </a:solidFill>
                    <a:effectLst/>
                    <a:latin typeface="Calibri" panose="020F0502020204030204" pitchFamily="34" charset="0"/>
                    <a:ea typeface="Times New Roman" panose="02020603050405020304" pitchFamily="18" charset="0"/>
                    <a:cs typeface="Calibri" panose="020F0502020204030204" pitchFamily="34" charset="0"/>
                  </a:rPr>
                  <a:t>(Resilience and Sustainability)</a:t>
                </a:r>
                <a:endParaRPr lang="en-US" sz="1600" dirty="0">
                  <a:solidFill>
                    <a:srgbClr val="000066"/>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 Box 46">
                <a:extLst>
                  <a:ext uri="{FF2B5EF4-FFF2-40B4-BE49-F238E27FC236}">
                    <a16:creationId xmlns:a16="http://schemas.microsoft.com/office/drawing/2014/main" id="{29EBAAFF-C509-AD0A-06C3-2BCD9B8B031F}"/>
                  </a:ext>
                </a:extLst>
              </p:cNvPr>
              <p:cNvSpPr txBox="1"/>
              <p:nvPr/>
            </p:nvSpPr>
            <p:spPr>
              <a:xfrm>
                <a:off x="-59953" y="2807779"/>
                <a:ext cx="1691813" cy="132115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indent="-180340" algn="ctr"/>
                <a:r>
                  <a:rPr lang="en-GB" sz="2000" b="1" dirty="0">
                    <a:solidFill>
                      <a:srgbClr val="000066"/>
                    </a:solidFill>
                    <a:latin typeface="Calibri" panose="020F0502020204030204" pitchFamily="34" charset="0"/>
                    <a:cs typeface="Calibri" panose="020F0502020204030204" pitchFamily="34" charset="0"/>
                  </a:rPr>
                  <a:t>SMART MOBILITY</a:t>
                </a:r>
                <a:br>
                  <a:rPr lang="en-GB" sz="2000" b="1" dirty="0">
                    <a:solidFill>
                      <a:srgbClr val="000066"/>
                    </a:solidFill>
                    <a:latin typeface="Calibri" panose="020F0502020204030204" pitchFamily="34" charset="0"/>
                    <a:cs typeface="Calibri" panose="020F0502020204030204" pitchFamily="34" charset="0"/>
                  </a:rPr>
                </a:br>
                <a:r>
                  <a:rPr lang="en-GB" sz="1600" b="1" dirty="0">
                    <a:solidFill>
                      <a:srgbClr val="000066"/>
                    </a:solidFill>
                    <a:latin typeface="Calibri" panose="020F0502020204030204" pitchFamily="34" charset="0"/>
                    <a:cs typeface="Calibri" panose="020F0502020204030204" pitchFamily="34" charset="0"/>
                  </a:rPr>
                  <a:t>(Transport Accessibility and ICT)</a:t>
                </a:r>
                <a:endParaRPr lang="en-US" sz="1000" b="1" dirty="0">
                  <a:solidFill>
                    <a:srgbClr val="000066"/>
                  </a:solidFill>
                  <a:latin typeface="Calibri" panose="020F0502020204030204" pitchFamily="34" charset="0"/>
                  <a:cs typeface="Calibri" panose="020F0502020204030204" pitchFamily="34" charset="0"/>
                </a:endParaRPr>
              </a:p>
            </p:txBody>
          </p:sp>
        </p:grpSp>
      </p:grpSp>
      <p:sp>
        <p:nvSpPr>
          <p:cNvPr id="20" name="Rectangle 27">
            <a:extLst>
              <a:ext uri="{FF2B5EF4-FFF2-40B4-BE49-F238E27FC236}">
                <a16:creationId xmlns:a16="http://schemas.microsoft.com/office/drawing/2014/main" id="{70D805F0-D29B-BDF7-8B55-D7D3129C76AA}"/>
              </a:ext>
            </a:extLst>
          </p:cNvPr>
          <p:cNvSpPr>
            <a:spLocks noChangeArrowheads="1"/>
          </p:cNvSpPr>
          <p:nvPr/>
        </p:nvSpPr>
        <p:spPr bwMode="auto">
          <a:xfrm>
            <a:off x="3775392" y="-2290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000" b="1" i="0" u="none" strike="noStrike" cap="none" normalizeH="0" baseline="0">
              <a:ln>
                <a:noFill/>
              </a:ln>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n-US" sz="1000" b="1" i="0" u="none" strike="noStrike" cap="none" normalizeH="0" baseline="0">
                <a:ln>
                  <a:noFill/>
                </a:ln>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000" b="1" i="0" u="none" strike="noStrike" cap="none" normalizeH="0" baseline="0" bmk="_Toc127339530">
                <a:ln>
                  <a:noFill/>
                </a:ln>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Figure 9: Smart Upgraded Slum Dimensions, Factors and Characteristics</a:t>
            </a:r>
            <a:r>
              <a:rPr kumimoji="0" lang="en-GB" altLang="en-US" sz="1000" b="1" i="0" u="none" strike="noStrike" cap="none" normalizeH="0" baseline="0">
                <a:ln>
                  <a:noFill/>
                </a:ln>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681EEF2B-1781-B165-8765-B5CB145E003B}"/>
              </a:ext>
            </a:extLst>
          </p:cNvPr>
          <p:cNvSpPr txBox="1"/>
          <p:nvPr/>
        </p:nvSpPr>
        <p:spPr>
          <a:xfrm>
            <a:off x="498505" y="3090599"/>
            <a:ext cx="3852000" cy="1569660"/>
          </a:xfrm>
          <a:prstGeom prst="rect">
            <a:avLst/>
          </a:prstGeom>
          <a:noFill/>
        </p:spPr>
        <p:txBody>
          <a:bodyPr wrap="square">
            <a:spAutoFit/>
          </a:bodyPr>
          <a:lstStyle/>
          <a:p>
            <a:pPr algn="ctr"/>
            <a:r>
              <a:rPr lang="en-US" sz="3200" b="1" dirty="0">
                <a:solidFill>
                  <a:srgbClr val="000066"/>
                </a:solidFill>
                <a:latin typeface="Arial Black" panose="020B0A04020102020204" pitchFamily="34" charset="0"/>
              </a:rPr>
              <a:t>Smart Upgraded Slums</a:t>
            </a:r>
          </a:p>
        </p:txBody>
      </p:sp>
      <p:pic>
        <p:nvPicPr>
          <p:cNvPr id="24" name="Picture 23">
            <a:extLst>
              <a:ext uri="{FF2B5EF4-FFF2-40B4-BE49-F238E27FC236}">
                <a16:creationId xmlns:a16="http://schemas.microsoft.com/office/drawing/2014/main" id="{789EFC58-13E4-8148-654A-DD079D00B08A}"/>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3811" y="550043"/>
            <a:ext cx="828000" cy="576000"/>
          </a:xfrm>
          <a:prstGeom prst="rect">
            <a:avLst/>
          </a:prstGeom>
          <a:noFill/>
        </p:spPr>
      </p:pic>
      <p:pic>
        <p:nvPicPr>
          <p:cNvPr id="25" name="Picture 24">
            <a:extLst>
              <a:ext uri="{FF2B5EF4-FFF2-40B4-BE49-F238E27FC236}">
                <a16:creationId xmlns:a16="http://schemas.microsoft.com/office/drawing/2014/main" id="{3F0A6D62-13C9-F5ED-AA50-85D510AF2BCD}"/>
              </a:ext>
            </a:extLst>
          </p:cNvPr>
          <p:cNvPicPr>
            <a:picLocks noChangeAspect="1"/>
          </p:cNvPicPr>
          <p:nvPr/>
        </p:nvPicPr>
        <p:blipFill>
          <a:blip r:embed="rId3"/>
          <a:stretch>
            <a:fillRect/>
          </a:stretch>
        </p:blipFill>
        <p:spPr>
          <a:xfrm>
            <a:off x="9717939" y="1558492"/>
            <a:ext cx="826435" cy="576000"/>
          </a:xfrm>
          <a:prstGeom prst="rect">
            <a:avLst/>
          </a:prstGeom>
        </p:spPr>
      </p:pic>
      <p:pic>
        <p:nvPicPr>
          <p:cNvPr id="26" name="Picture 25">
            <a:extLst>
              <a:ext uri="{FF2B5EF4-FFF2-40B4-BE49-F238E27FC236}">
                <a16:creationId xmlns:a16="http://schemas.microsoft.com/office/drawing/2014/main" id="{1253403B-92C7-34CE-3B44-905829B1AE51}"/>
              </a:ext>
            </a:extLst>
          </p:cNvPr>
          <p:cNvPicPr>
            <a:picLocks noChangeAspect="1"/>
          </p:cNvPicPr>
          <p:nvPr/>
        </p:nvPicPr>
        <p:blipFill>
          <a:blip r:embed="rId4"/>
          <a:stretch>
            <a:fillRect/>
          </a:stretch>
        </p:blipFill>
        <p:spPr>
          <a:xfrm>
            <a:off x="9725522" y="3794671"/>
            <a:ext cx="811268" cy="576000"/>
          </a:xfrm>
          <a:prstGeom prst="rect">
            <a:avLst/>
          </a:prstGeom>
        </p:spPr>
      </p:pic>
      <p:pic>
        <p:nvPicPr>
          <p:cNvPr id="27" name="Picture 26">
            <a:extLst>
              <a:ext uri="{FF2B5EF4-FFF2-40B4-BE49-F238E27FC236}">
                <a16:creationId xmlns:a16="http://schemas.microsoft.com/office/drawing/2014/main" id="{F4B0465F-4772-2B8B-8D7C-FF7E67D41618}"/>
              </a:ext>
            </a:extLst>
          </p:cNvPr>
          <p:cNvPicPr preferRelativeResize="0">
            <a:picLocks/>
          </p:cNvPicPr>
          <p:nvPr/>
        </p:nvPicPr>
        <p:blipFill>
          <a:blip r:embed="rId5"/>
          <a:stretch>
            <a:fillRect/>
          </a:stretch>
        </p:blipFill>
        <p:spPr>
          <a:xfrm>
            <a:off x="7663811" y="4726598"/>
            <a:ext cx="828000" cy="576000"/>
          </a:xfrm>
          <a:prstGeom prst="rect">
            <a:avLst/>
          </a:prstGeom>
        </p:spPr>
      </p:pic>
      <p:pic>
        <p:nvPicPr>
          <p:cNvPr id="28" name="Picture 27">
            <a:extLst>
              <a:ext uri="{FF2B5EF4-FFF2-40B4-BE49-F238E27FC236}">
                <a16:creationId xmlns:a16="http://schemas.microsoft.com/office/drawing/2014/main" id="{B2C2D7B6-EA92-AD14-FB7F-8D6C6C65B933}"/>
              </a:ext>
            </a:extLst>
          </p:cNvPr>
          <p:cNvPicPr preferRelativeResize="0">
            <a:picLocks/>
          </p:cNvPicPr>
          <p:nvPr/>
        </p:nvPicPr>
        <p:blipFill>
          <a:blip r:embed="rId6"/>
          <a:stretch>
            <a:fillRect/>
          </a:stretch>
        </p:blipFill>
        <p:spPr>
          <a:xfrm>
            <a:off x="5633785" y="3794671"/>
            <a:ext cx="828000" cy="576000"/>
          </a:xfrm>
          <a:prstGeom prst="rect">
            <a:avLst/>
          </a:prstGeom>
        </p:spPr>
      </p:pic>
      <p:pic>
        <p:nvPicPr>
          <p:cNvPr id="29" name="Picture 28">
            <a:extLst>
              <a:ext uri="{FF2B5EF4-FFF2-40B4-BE49-F238E27FC236}">
                <a16:creationId xmlns:a16="http://schemas.microsoft.com/office/drawing/2014/main" id="{45125062-8227-A0B7-BA54-4C0E62F9DAD5}"/>
              </a:ext>
            </a:extLst>
          </p:cNvPr>
          <p:cNvPicPr preferRelativeResize="0">
            <a:picLocks/>
          </p:cNvPicPr>
          <p:nvPr/>
        </p:nvPicPr>
        <p:blipFill>
          <a:blip r:embed="rId7"/>
          <a:stretch>
            <a:fillRect/>
          </a:stretch>
        </p:blipFill>
        <p:spPr>
          <a:xfrm>
            <a:off x="5713044" y="1550948"/>
            <a:ext cx="828000" cy="583544"/>
          </a:xfrm>
          <a:prstGeom prst="rect">
            <a:avLst/>
          </a:prstGeom>
        </p:spPr>
      </p:pic>
    </p:spTree>
    <p:extLst>
      <p:ext uri="{BB962C8B-B14F-4D97-AF65-F5344CB8AC3E}">
        <p14:creationId xmlns:p14="http://schemas.microsoft.com/office/powerpoint/2010/main" val="2523862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58B88B-59A4-5BE7-257C-B436080D6A84}"/>
              </a:ext>
            </a:extLst>
          </p:cNvPr>
          <p:cNvPicPr>
            <a:picLocks noChangeAspect="1"/>
          </p:cNvPicPr>
          <p:nvPr/>
        </p:nvPicPr>
        <p:blipFill>
          <a:blip r:embed="rId2"/>
          <a:stretch>
            <a:fillRect/>
          </a:stretch>
        </p:blipFill>
        <p:spPr>
          <a:xfrm>
            <a:off x="3671815" y="4672602"/>
            <a:ext cx="5730737" cy="1639966"/>
          </a:xfrm>
          <a:prstGeom prst="rect">
            <a:avLst/>
          </a:prstGeom>
        </p:spPr>
      </p:pic>
      <p:pic>
        <p:nvPicPr>
          <p:cNvPr id="5" name="Picture 4">
            <a:extLst>
              <a:ext uri="{FF2B5EF4-FFF2-40B4-BE49-F238E27FC236}">
                <a16:creationId xmlns:a16="http://schemas.microsoft.com/office/drawing/2014/main" id="{E91C38EA-5385-E861-A5EA-2B8F587579A5}"/>
              </a:ext>
            </a:extLst>
          </p:cNvPr>
          <p:cNvPicPr>
            <a:picLocks noChangeAspect="1"/>
          </p:cNvPicPr>
          <p:nvPr/>
        </p:nvPicPr>
        <p:blipFill>
          <a:blip r:embed="rId3"/>
          <a:stretch>
            <a:fillRect/>
          </a:stretch>
        </p:blipFill>
        <p:spPr>
          <a:xfrm>
            <a:off x="3218434" y="545432"/>
            <a:ext cx="6637497" cy="900000"/>
          </a:xfrm>
          <a:prstGeom prst="rect">
            <a:avLst/>
          </a:prstGeom>
        </p:spPr>
      </p:pic>
      <p:sp>
        <p:nvSpPr>
          <p:cNvPr id="7" name="TextBox 6">
            <a:extLst>
              <a:ext uri="{FF2B5EF4-FFF2-40B4-BE49-F238E27FC236}">
                <a16:creationId xmlns:a16="http://schemas.microsoft.com/office/drawing/2014/main" id="{249B8E9B-EF8C-6952-2A69-F8CC1474C6C9}"/>
              </a:ext>
            </a:extLst>
          </p:cNvPr>
          <p:cNvSpPr txBox="1"/>
          <p:nvPr/>
        </p:nvSpPr>
        <p:spPr>
          <a:xfrm>
            <a:off x="1124804" y="2217511"/>
            <a:ext cx="9942391"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000066"/>
              </a:solidFill>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1" u="none" strike="noStrike" kern="1200" cap="none" spc="0" normalizeH="0" baseline="0" noProof="0" dirty="0">
                <a:ln>
                  <a:noFill/>
                </a:ln>
                <a:solidFill>
                  <a:srgbClr val="000066"/>
                </a:solidFill>
                <a:effectLst/>
                <a:uLnTx/>
                <a:uFillTx/>
                <a:latin typeface="Calibri" panose="020F0502020204030204"/>
                <a:ea typeface="Times New Roman" panose="02020603050405020304" pitchFamily="18" charset="0"/>
                <a:cs typeface="Times New Roman" panose="02020603050405020304" pitchFamily="18" charset="0"/>
              </a:rPr>
              <a:t>Sustainable transformation of exiting slums and prevention of new slum formation</a:t>
            </a:r>
            <a:endParaRPr kumimoji="0" lang="en-US" sz="4800" b="1"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25206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B55580-E6D6-49CD-A73F-C511EDFBBFC3}"/>
              </a:ext>
            </a:extLst>
          </p:cNvPr>
          <p:cNvSpPr txBox="1"/>
          <p:nvPr/>
        </p:nvSpPr>
        <p:spPr>
          <a:xfrm>
            <a:off x="452204" y="1157119"/>
            <a:ext cx="11287592" cy="568835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200"/>
              </a:spcAft>
              <a:buClrTx/>
              <a:buSzTx/>
              <a:buFontTx/>
              <a:buNone/>
              <a:tabLst>
                <a:tab pos="10410825" algn="l"/>
              </a:tabLst>
              <a:defRPr/>
            </a:pPr>
            <a:r>
              <a:rPr kumimoji="0" lang="en-GB" sz="2800" b="1" i="0" u="none" strike="noStrike" kern="1200" cap="none" spc="0" normalizeH="0" baseline="0" noProof="0" dirty="0">
                <a:ln>
                  <a:noFill/>
                </a:ln>
                <a:solidFill>
                  <a:srgbClr val="2F5496"/>
                </a:solidFill>
                <a:effectLst/>
                <a:uLnTx/>
                <a:uFillTx/>
                <a:latin typeface="Calibri" panose="020F0502020204030204" pitchFamily="34" charset="0"/>
                <a:ea typeface="Times New Roman" panose="02020603050405020304" pitchFamily="18" charset="0"/>
                <a:cs typeface="Times New Roman" panose="02020603050405020304" pitchFamily="18" charset="0"/>
              </a:rPr>
              <a:t>National Slum Upgrading Strategy and Action Plan 2008</a:t>
            </a:r>
          </a:p>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en-GB" sz="2200" b="1" i="0" u="none" strike="noStrike" kern="0" cap="none" spc="0" normalizeH="0" noProof="0" dirty="0">
                <a:ln>
                  <a:noFill/>
                </a:ln>
                <a:solidFill>
                  <a:srgbClr val="2F5496"/>
                </a:solidFill>
                <a:effectLst>
                  <a:outerShdw sx="0" sy="0">
                    <a:srgbClr val="000000"/>
                  </a:outerShdw>
                </a:effectLst>
                <a:uLnTx/>
                <a:uFillTx/>
                <a:latin typeface="Calibri" panose="020F0502020204030204" pitchFamily="34" charset="0"/>
                <a:ea typeface="Times New Roman" panose="02020603050405020304" pitchFamily="18" charset="0"/>
                <a:cs typeface="Times New Roman" panose="02020603050405020304" pitchFamily="18" charset="0"/>
              </a:rPr>
              <a:t>Goal: </a:t>
            </a:r>
            <a:r>
              <a:rPr kumimoji="0" lang="en-GB" sz="22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improve the living conditions of slum residents living in the most depressed physical conditions in Uganda’s urban areas on a sustainable basis and to prevent future slum growth.</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GB" sz="2200" b="1" i="0" u="none" strike="noStrike" kern="0" cap="none" spc="0" normalizeH="0" noProof="0" dirty="0">
                <a:ln>
                  <a:noFill/>
                </a:ln>
                <a:solidFill>
                  <a:srgbClr val="2F5496"/>
                </a:solidFill>
                <a:effectLst>
                  <a:outerShdw sx="0" sy="0">
                    <a:srgbClr val="000000"/>
                  </a:outerShdw>
                </a:effectLst>
                <a:uLnTx/>
                <a:uFillTx/>
                <a:latin typeface="Calibri" panose="020F0502020204030204" pitchFamily="34" charset="0"/>
                <a:ea typeface="+mn-ea"/>
                <a:cs typeface="Times New Roman" panose="02020603050405020304" pitchFamily="18" charset="0"/>
              </a:rPr>
              <a:t>Objectives of Slum Upgrading</a:t>
            </a:r>
          </a:p>
          <a:p>
            <a:pPr marL="342900" marR="0" lvl="0" indent="-342900" algn="just" defTabSz="914400" rtl="0" eaLnBrk="1" fontAlgn="auto" latinLnBrk="0" hangingPunct="1">
              <a:lnSpc>
                <a:spcPct val="120000"/>
              </a:lnSpc>
              <a:spcBef>
                <a:spcPts val="0"/>
              </a:spcBef>
              <a:spcAft>
                <a:spcPts val="600"/>
              </a:spcAft>
              <a:buClrTx/>
              <a:buSzTx/>
              <a:buFont typeface="+mj-lt"/>
              <a:buAutoNum type="arabicParenR"/>
              <a:tabLst/>
              <a:defRPr/>
            </a:pPr>
            <a:r>
              <a:rPr kumimoji="0" lang="en-GB" sz="22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develop affordable and participatory measures for upgrading housing conditions and related support infrastructure in slum areas.</a:t>
            </a:r>
          </a:p>
          <a:p>
            <a:pPr marL="342900" marR="0" lvl="0" indent="-342900" algn="just" defTabSz="914400" rtl="0" eaLnBrk="1" fontAlgn="auto" latinLnBrk="0" hangingPunct="1">
              <a:lnSpc>
                <a:spcPct val="120000"/>
              </a:lnSpc>
              <a:spcBef>
                <a:spcPts val="0"/>
              </a:spcBef>
              <a:spcAft>
                <a:spcPts val="600"/>
              </a:spcAft>
              <a:buClrTx/>
              <a:buSzTx/>
              <a:buFont typeface="+mj-lt"/>
              <a:buAutoNum type="arabicParenR"/>
              <a:tabLst/>
              <a:defRPr/>
            </a:pPr>
            <a:r>
              <a:rPr kumimoji="0" lang="en-GB" sz="22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plan and implement in collaboration with stakeholders programmes and pilot projects to minimize, eliminate and curtail the growth of slums.</a:t>
            </a:r>
          </a:p>
          <a:p>
            <a:pPr marL="342900" marR="0" lvl="0" indent="-342900" algn="just" defTabSz="914400" rtl="0" eaLnBrk="1" fontAlgn="auto" latinLnBrk="0" hangingPunct="1">
              <a:lnSpc>
                <a:spcPct val="120000"/>
              </a:lnSpc>
              <a:spcBef>
                <a:spcPts val="0"/>
              </a:spcBef>
              <a:spcAft>
                <a:spcPts val="600"/>
              </a:spcAft>
              <a:buClrTx/>
              <a:buSzTx/>
              <a:buFont typeface="+mj-lt"/>
              <a:buAutoNum type="arabicParenR"/>
              <a:tabLst/>
              <a:defRPr/>
            </a:pPr>
            <a:r>
              <a:rPr kumimoji="0" lang="en-GB" sz="22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harness central government’s and urban authority(</a:t>
            </a:r>
            <a:r>
              <a:rPr kumimoji="0" lang="en-GB" sz="22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ies</a:t>
            </a:r>
            <a:r>
              <a:rPr kumimoji="0" lang="en-GB" sz="22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 resources in enhancing the contribution of slums to the urban economy.</a:t>
            </a:r>
          </a:p>
          <a:p>
            <a:pPr marL="342900" marR="0" lvl="0" indent="-342900" algn="just" defTabSz="914400" rtl="0" eaLnBrk="1" fontAlgn="auto" latinLnBrk="0" hangingPunct="1">
              <a:lnSpc>
                <a:spcPct val="120000"/>
              </a:lnSpc>
              <a:spcBef>
                <a:spcPts val="0"/>
              </a:spcBef>
              <a:spcAft>
                <a:spcPts val="600"/>
              </a:spcAft>
              <a:buClrTx/>
              <a:buSzTx/>
              <a:buFont typeface="+mj-lt"/>
              <a:buAutoNum type="arabicParenR"/>
              <a:tabLst/>
              <a:defRPr/>
            </a:pPr>
            <a:r>
              <a:rPr kumimoji="0" lang="en-GB" sz="22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ensure an appropriate institutional framework and mechanisms for effective implementation of slum upgrading programmes by different stakeholders.</a:t>
            </a:r>
          </a:p>
        </p:txBody>
      </p:sp>
      <p:pic>
        <p:nvPicPr>
          <p:cNvPr id="4" name="Picture 3">
            <a:extLst>
              <a:ext uri="{FF2B5EF4-FFF2-40B4-BE49-F238E27FC236}">
                <a16:creationId xmlns:a16="http://schemas.microsoft.com/office/drawing/2014/main" id="{BD569CFA-9837-4C90-9775-663D278EABE1}"/>
              </a:ext>
            </a:extLst>
          </p:cNvPr>
          <p:cNvPicPr>
            <a:picLocks noChangeAspect="1"/>
          </p:cNvPicPr>
          <p:nvPr/>
        </p:nvPicPr>
        <p:blipFill>
          <a:blip r:embed="rId2"/>
          <a:stretch>
            <a:fillRect/>
          </a:stretch>
        </p:blipFill>
        <p:spPr>
          <a:xfrm>
            <a:off x="2651967" y="259479"/>
            <a:ext cx="5755123" cy="780356"/>
          </a:xfrm>
          <a:prstGeom prst="rect">
            <a:avLst/>
          </a:prstGeom>
        </p:spPr>
      </p:pic>
    </p:spTree>
    <p:extLst>
      <p:ext uri="{BB962C8B-B14F-4D97-AF65-F5344CB8AC3E}">
        <p14:creationId xmlns:p14="http://schemas.microsoft.com/office/powerpoint/2010/main" val="379032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82542C-305F-483B-8158-7CCA5DD8F61D}"/>
              </a:ext>
            </a:extLst>
          </p:cNvPr>
          <p:cNvSpPr txBox="1"/>
          <p:nvPr/>
        </p:nvSpPr>
        <p:spPr>
          <a:xfrm>
            <a:off x="664294" y="1956854"/>
            <a:ext cx="11088000" cy="45000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2F5496"/>
                </a:solidFill>
                <a:effectLst/>
                <a:uLnTx/>
                <a:uFillTx/>
                <a:latin typeface="Calibri" panose="020F0502020204030204" pitchFamily="34" charset="0"/>
                <a:ea typeface="Times New Roman" panose="02020603050405020304" pitchFamily="18" charset="0"/>
                <a:cs typeface="Times New Roman" panose="02020603050405020304" pitchFamily="18" charset="0"/>
              </a:rPr>
              <a:t>Participatory Slum Upgrading Programme (PSUP)</a:t>
            </a:r>
          </a:p>
          <a:p>
            <a:pPr marL="342900" marR="0" lvl="0" indent="-342900" algn="just" defTabSz="914400" rtl="0" eaLnBrk="1" fontAlgn="auto" latinLnBrk="0" hangingPunct="1">
              <a:lnSpc>
                <a:spcPct val="100000"/>
              </a:lnSpc>
              <a:spcBef>
                <a:spcPts val="0"/>
              </a:spcBef>
              <a:spcAft>
                <a:spcPts val="900"/>
              </a:spcAft>
              <a:buClrTx/>
              <a:buSzTx/>
              <a:buFont typeface="Wingdings" panose="05000000000000000000" pitchFamily="2" charset="2"/>
              <a:buChar char="Ø"/>
              <a:tabLst/>
              <a:defRPr/>
            </a:pPr>
            <a:r>
              <a:rPr kumimoji="0" lang="en-GB"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Launched in 2008 as a tripartite initiative of the Secretariat of the Africa, Caribbean and Pacific Group of States (ACP), the European Commission (EU) and UN‑Habitat.</a:t>
            </a:r>
          </a:p>
          <a:p>
            <a:pPr marL="342900" marR="0" lvl="0" indent="-342900" algn="just" defTabSz="914400" rtl="0" eaLnBrk="1" fontAlgn="auto" latinLnBrk="0" hangingPunct="1">
              <a:lnSpc>
                <a:spcPct val="100000"/>
              </a:lnSpc>
              <a:spcBef>
                <a:spcPts val="0"/>
              </a:spcBef>
              <a:spcAft>
                <a:spcPts val="900"/>
              </a:spcAft>
              <a:buClrTx/>
              <a:buSzTx/>
              <a:buFont typeface="Wingdings" panose="05000000000000000000" pitchFamily="2" charset="2"/>
              <a:buChar char="Ø"/>
              <a:tabLst/>
              <a:defRPr/>
            </a:pPr>
            <a:r>
              <a:rPr kumimoji="0" lang="en-GB"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Mission: to improve the living conditions of the urban poor by encouraging and promoting a collaborative process which involves all stakeholders, thereby motivating countries to </a:t>
            </a:r>
            <a:r>
              <a:rPr kumimoji="0" lang="en-GB" sz="2200" b="1" i="0" u="none" strike="noStrike" kern="1200" cap="none" spc="-5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further dedicate efforts and resources to upgrade slums and prevent the formation of new ones.</a:t>
            </a:r>
          </a:p>
          <a:p>
            <a:pPr marL="342900" indent="-342900" algn="just">
              <a:spcAft>
                <a:spcPts val="900"/>
              </a:spcAft>
              <a:buFont typeface="Wingdings" panose="05000000000000000000" pitchFamily="2" charset="2"/>
              <a:buChar char="Ø"/>
              <a:defRPr/>
            </a:pPr>
            <a:r>
              <a:rPr lang="en-GB" sz="2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K</a:t>
            </a:r>
            <a:r>
              <a:rPr lang="en-GB" sz="2200" b="1" dirty="0">
                <a:solidFill>
                  <a:prstClr val="black"/>
                </a:solidFill>
                <a:latin typeface="Calibri" panose="020F0502020204030204" pitchFamily="34" charset="0"/>
                <a:cs typeface="Times New Roman" panose="02020603050405020304" pitchFamily="18" charset="0"/>
              </a:rPr>
              <a:t>ey aim: to promote the creation of an enabling environment for slum upgrading and to institutionalize a more positive outlook on slum dwellers.</a:t>
            </a:r>
          </a:p>
          <a:p>
            <a:pPr marL="342900" marR="0" lvl="0" indent="-342900" algn="just"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GB"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Tailored to specifically deliver on SDG 11.1: “</a:t>
            </a:r>
            <a:r>
              <a:rPr kumimoji="0" lang="en-GB" sz="22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By 2030, ensure access for all to adequate, safe and affordable housing and basic services and upgrade slums</a:t>
            </a:r>
            <a:r>
              <a:rPr kumimoji="0" lang="en-GB"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br>
              <a:rPr kumimoji="0" lang="en-GB"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as well as SDG 1, SDG 5, SDG 6, SDG 7, SDG 10, SDG 16, and SDG 17.</a:t>
            </a:r>
          </a:p>
        </p:txBody>
      </p:sp>
      <p:pic>
        <p:nvPicPr>
          <p:cNvPr id="2" name="Picture 1">
            <a:extLst>
              <a:ext uri="{FF2B5EF4-FFF2-40B4-BE49-F238E27FC236}">
                <a16:creationId xmlns:a16="http://schemas.microsoft.com/office/drawing/2014/main" id="{32434B16-EA00-4040-B09A-FD426FB534B3}"/>
              </a:ext>
            </a:extLst>
          </p:cNvPr>
          <p:cNvPicPr>
            <a:picLocks noChangeAspect="1"/>
          </p:cNvPicPr>
          <p:nvPr/>
        </p:nvPicPr>
        <p:blipFill>
          <a:blip r:embed="rId2"/>
          <a:stretch>
            <a:fillRect/>
          </a:stretch>
        </p:blipFill>
        <p:spPr>
          <a:xfrm>
            <a:off x="3230630" y="6185"/>
            <a:ext cx="5730737" cy="1639966"/>
          </a:xfrm>
          <a:prstGeom prst="rect">
            <a:avLst/>
          </a:prstGeom>
        </p:spPr>
      </p:pic>
    </p:spTree>
    <p:extLst>
      <p:ext uri="{BB962C8B-B14F-4D97-AF65-F5344CB8AC3E}">
        <p14:creationId xmlns:p14="http://schemas.microsoft.com/office/powerpoint/2010/main" val="315458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7171D2-D2AF-4CA6-9B1F-91D545DA8182}"/>
              </a:ext>
            </a:extLst>
          </p:cNvPr>
          <p:cNvSpPr txBox="1"/>
          <p:nvPr/>
        </p:nvSpPr>
        <p:spPr>
          <a:xfrm>
            <a:off x="160422" y="229406"/>
            <a:ext cx="11614878" cy="6411883"/>
          </a:xfrm>
          <a:prstGeom prst="rect">
            <a:avLst/>
          </a:prstGeom>
          <a:noFill/>
        </p:spPr>
        <p:txBody>
          <a:bodyPr wrap="square">
            <a:spAutoFit/>
          </a:bodyPr>
          <a:lstStyle/>
          <a:p>
            <a:pPr marL="0" marR="0" lvl="1" indent="0" algn="ctr" defTabSz="914400" rtl="0" eaLnBrk="1" fontAlgn="auto" latinLnBrk="0" hangingPunct="1">
              <a:lnSpc>
                <a:spcPct val="115000"/>
              </a:lnSpc>
              <a:spcBef>
                <a:spcPts val="1800"/>
              </a:spcBef>
              <a:spcAft>
                <a:spcPts val="1200"/>
              </a:spcAft>
              <a:buClr>
                <a:srgbClr val="2F5496"/>
              </a:buClr>
              <a:buSzPts val="1300"/>
              <a:buFontTx/>
              <a:buNone/>
              <a:tabLst>
                <a:tab pos="431800" algn="l"/>
              </a:tabLst>
              <a:defRPr/>
            </a:pPr>
            <a:r>
              <a:rPr kumimoji="0" lang="en-GB" sz="2400" b="1" i="0" u="none" strike="noStrike" kern="1200" cap="none" spc="0" normalizeH="0" noProof="0" dirty="0">
                <a:ln>
                  <a:noFill/>
                </a:ln>
                <a:solidFill>
                  <a:srgbClr val="2F5496"/>
                </a:solidFill>
                <a:effectLst/>
                <a:uLnTx/>
                <a:uFillTx/>
                <a:latin typeface="Arial Black" panose="020B0A04020102020204" pitchFamily="34" charset="0"/>
                <a:ea typeface="Times New Roman" panose="02020603050405020304" pitchFamily="18" charset="0"/>
                <a:cs typeface="Arial" panose="020B0604020202020204" pitchFamily="34" charset="0"/>
              </a:rPr>
              <a:t>Rationale for the Revised Strategy and Action Plan</a:t>
            </a:r>
          </a:p>
          <a:p>
            <a:pPr marL="360000" marR="0" lvl="0" indent="-360000" algn="just" defTabSz="914400" rtl="0" eaLnBrk="1" fontAlgn="auto" latinLnBrk="0" hangingPunct="1">
              <a:lnSpc>
                <a:spcPct val="110000"/>
              </a:lnSpc>
              <a:spcBef>
                <a:spcPts val="0"/>
              </a:spcBef>
              <a:spcAft>
                <a:spcPts val="80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Changes in the national urban demographic, spatial and policy environment — in particular the National Housing Policy; National Urban Policy; Third National Development Plan (NDPIII)</a:t>
            </a:r>
          </a:p>
          <a:p>
            <a:pPr marL="360000" marR="0" lvl="0" indent="-360000" algn="just" defTabSz="914400" rtl="0" eaLnBrk="1" fontAlgn="auto" latinLnBrk="0" hangingPunct="1">
              <a:lnSpc>
                <a:spcPct val="110000"/>
              </a:lnSpc>
              <a:spcBef>
                <a:spcPts val="0"/>
              </a:spcBef>
              <a:spcAft>
                <a:spcPts val="80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Key new global development frameworks: Sustainable Development Goals (SDGs)  — and SDG Target 11.1 on access to adequate, safe and affordable housing and basic services, and upgrading slums; adoption of the New Urban Agenda (NUA); introduction of smart city concepts. </a:t>
            </a:r>
          </a:p>
          <a:p>
            <a:pPr marL="360000" marR="0" lvl="0" indent="-360000" algn="just" defTabSz="914400" rtl="0" eaLnBrk="1" fontAlgn="auto" latinLnBrk="0" hangingPunct="1">
              <a:lnSpc>
                <a:spcPct val="110000"/>
              </a:lnSpc>
              <a:spcBef>
                <a:spcPts val="0"/>
              </a:spcBef>
              <a:spcAft>
                <a:spcPts val="80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The review of the current National Slum Upgrading Strategy and Action Plan identified policy, institutional, structural and financing gaps that need to be addressed in the formulation and implementation of a national slum upgrading programme. </a:t>
            </a:r>
          </a:p>
          <a:p>
            <a:pPr marL="360000" marR="0" lvl="0" indent="-360000" algn="just" defTabSz="914400" rtl="0" eaLnBrk="1" fontAlgn="auto" latinLnBrk="0" hangingPunct="1">
              <a:lnSpc>
                <a:spcPct val="110000"/>
              </a:lnSpc>
              <a:spcBef>
                <a:spcPts val="0"/>
              </a:spcBef>
              <a:spcAft>
                <a:spcPts val="800"/>
              </a:spcAft>
              <a:buClrTx/>
              <a:buSzTx/>
              <a:buFont typeface="Wingdings" panose="05000000000000000000" pitchFamily="2" charset="2"/>
              <a:buChar char="Ø"/>
              <a:tabLst/>
              <a:defRPr/>
            </a:pPr>
            <a:r>
              <a:rPr kumimoji="0" lang="en-US" sz="2100" b="1"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The review identified opportunities that can facilitate the above, and policy and strategic entry points for such a programme. These include the National Housing Policy; National Urban Policy; NDPIII Sustainable Urbanization and Housing Programme Implementation Action Plan (PIAP) ; and lands, housing and urban development sector strategies and development plans.</a:t>
            </a:r>
          </a:p>
          <a:p>
            <a:pPr marL="360000" marR="0" lvl="0" indent="-360000" algn="just" defTabSz="914400" rtl="0" eaLnBrk="1" fontAlgn="auto" latinLnBrk="0" hangingPunct="1">
              <a:lnSpc>
                <a:spcPct val="110000"/>
              </a:lnSpc>
              <a:spcBef>
                <a:spcPts val="0"/>
              </a:spcBef>
              <a:spcAft>
                <a:spcPts val="800"/>
              </a:spcAft>
              <a:buClrTx/>
              <a:buSzTx/>
              <a:buFont typeface="Wingdings" panose="05000000000000000000" pitchFamily="2" charset="2"/>
              <a:buChar char="Ø"/>
              <a:tabLst/>
              <a:defRPr/>
            </a:pPr>
            <a:r>
              <a:rPr lang="en-GB" sz="2100" b="1" dirty="0">
                <a:effectLst/>
                <a:ea typeface="Calibri" panose="020F0502020204030204" pitchFamily="34" charset="0"/>
                <a:cs typeface="Arial" panose="020B0604020202020204" pitchFamily="34" charset="0"/>
              </a:rPr>
              <a:t>The revised strategy and action plan will guide the formulation of a national slum upgrading programme with high human development impact in slums and informal settlements, and contribute to overall poverty reduction and elevation of the country’s development index</a:t>
            </a:r>
            <a:r>
              <a:rPr lang="en-GB" sz="2200" dirty="0">
                <a:effectLst/>
                <a:ea typeface="Calibri" panose="020F0502020204030204" pitchFamily="34" charset="0"/>
                <a:cs typeface="Arial" panose="020B0604020202020204" pitchFamily="34" charset="0"/>
              </a:rPr>
              <a:t>. </a:t>
            </a:r>
            <a:endParaRPr kumimoji="0" lang="en-US" sz="22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656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0B15-BE05-07CA-834B-A6324301A84B}"/>
              </a:ext>
            </a:extLst>
          </p:cNvPr>
          <p:cNvSpPr>
            <a:spLocks noGrp="1"/>
          </p:cNvSpPr>
          <p:nvPr>
            <p:ph type="title"/>
          </p:nvPr>
        </p:nvSpPr>
        <p:spPr>
          <a:xfrm>
            <a:off x="2118000" y="540670"/>
            <a:ext cx="7956000" cy="485107"/>
          </a:xfrm>
        </p:spPr>
        <p:txBody>
          <a:bodyPr>
            <a:normAutofit fontScale="90000"/>
          </a:bodyPr>
          <a:lstStyle/>
          <a:p>
            <a:pPr algn="ctr"/>
            <a:r>
              <a:rPr lang="en-US" sz="2400" b="1" dirty="0">
                <a:solidFill>
                  <a:srgbClr val="000066"/>
                </a:solidFill>
                <a:latin typeface="Arial Black" panose="020B0A04020102020204" pitchFamily="34" charset="0"/>
                <a:cs typeface="Arial" panose="020B0604020202020204" pitchFamily="34" charset="0"/>
              </a:rPr>
              <a:t>Integrated PESTLE framework and SWOT analysis</a:t>
            </a:r>
          </a:p>
        </p:txBody>
      </p:sp>
      <p:pic>
        <p:nvPicPr>
          <p:cNvPr id="4" name="Picture 3">
            <a:extLst>
              <a:ext uri="{FF2B5EF4-FFF2-40B4-BE49-F238E27FC236}">
                <a16:creationId xmlns:a16="http://schemas.microsoft.com/office/drawing/2014/main" id="{F5DB33B0-5DB8-0F38-C5A7-4260B94181D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93344" y="1529330"/>
            <a:ext cx="4788000" cy="4788000"/>
          </a:xfrm>
          <a:prstGeom prst="rect">
            <a:avLst/>
          </a:prstGeom>
        </p:spPr>
      </p:pic>
      <p:pic>
        <p:nvPicPr>
          <p:cNvPr id="3" name="Picture 2">
            <a:extLst>
              <a:ext uri="{FF2B5EF4-FFF2-40B4-BE49-F238E27FC236}">
                <a16:creationId xmlns:a16="http://schemas.microsoft.com/office/drawing/2014/main" id="{8F4F30F0-912D-782F-6ADE-E08B9B2449C1}"/>
              </a:ext>
            </a:extLst>
          </p:cNvPr>
          <p:cNvPicPr>
            <a:picLocks noChangeAspect="1"/>
          </p:cNvPicPr>
          <p:nvPr/>
        </p:nvPicPr>
        <p:blipFill>
          <a:blip r:embed="rId4"/>
          <a:stretch>
            <a:fillRect/>
          </a:stretch>
        </p:blipFill>
        <p:spPr>
          <a:xfrm>
            <a:off x="5291077" y="1990138"/>
            <a:ext cx="6768000" cy="3298832"/>
          </a:xfrm>
          <a:prstGeom prst="rect">
            <a:avLst/>
          </a:prstGeom>
        </p:spPr>
      </p:pic>
    </p:spTree>
    <p:extLst>
      <p:ext uri="{BB962C8B-B14F-4D97-AF65-F5344CB8AC3E}">
        <p14:creationId xmlns:p14="http://schemas.microsoft.com/office/powerpoint/2010/main" val="2074635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6920</TotalTime>
  <Words>7653</Words>
  <Application>Microsoft Office PowerPoint</Application>
  <PresentationFormat>Widescreen</PresentationFormat>
  <Paragraphs>712</Paragraphs>
  <Slides>55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55</vt:i4>
      </vt:variant>
    </vt:vector>
  </HeadingPairs>
  <TitlesOfParts>
    <vt:vector size="64" baseType="lpstr">
      <vt:lpstr>Arial</vt:lpstr>
      <vt:lpstr>Arial Black</vt:lpstr>
      <vt:lpstr>Calibri</vt:lpstr>
      <vt:lpstr>Calibri Light</vt:lpstr>
      <vt:lpstr>Courier New</vt:lpstr>
      <vt:lpstr>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Integrated PESTLE framework and SWOT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Majale</dc:creator>
  <cp:lastModifiedBy>Michael Majale</cp:lastModifiedBy>
  <cp:revision>221</cp:revision>
  <dcterms:created xsi:type="dcterms:W3CDTF">2023-08-06T04:20:13Z</dcterms:created>
  <dcterms:modified xsi:type="dcterms:W3CDTF">2023-09-29T06:03:51Z</dcterms:modified>
</cp:coreProperties>
</file>