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5" r:id="rId3"/>
    <p:sldId id="301" r:id="rId4"/>
    <p:sldId id="260" r:id="rId5"/>
    <p:sldId id="304" r:id="rId6"/>
    <p:sldId id="261" r:id="rId7"/>
    <p:sldId id="300" r:id="rId8"/>
    <p:sldId id="305" r:id="rId9"/>
    <p:sldId id="299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560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2786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424f30c3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424f30c3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732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424f30c32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424f30c32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424f30c32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424f30c32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424f30c32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424f30c32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>
                <a:solidFill>
                  <a:srgbClr val="BF7200"/>
                </a:solidFill>
              </a:rPr>
              <a:t>What is the major reason why people do not register land in your area?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424f30c32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424f30c32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smtClean="0">
                <a:solidFill>
                  <a:srgbClr val="BF7200"/>
                </a:solidFill>
              </a:rPr>
              <a:t>What is the major reason why people do not register land in your area?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424f30c32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424f30c32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424f30c32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424f30c32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-50" y="3429200"/>
            <a:ext cx="9144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11700" y="1086400"/>
            <a:ext cx="8571300" cy="12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311700" y="1688233"/>
            <a:ext cx="3999900" cy="440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832400" y="1688233"/>
            <a:ext cx="3999900" cy="440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577892"/>
            <a:ext cx="85206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36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1700" y="5640967"/>
            <a:ext cx="5998800" cy="7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739800"/>
            <a:ext cx="8520600" cy="20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311700" y="3994200"/>
            <a:ext cx="8520600" cy="142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294125" y="1501650"/>
            <a:ext cx="8607300" cy="1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9-03-19 at 11.58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606" y="-30979"/>
            <a:ext cx="10725123" cy="68985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234547" y="209176"/>
            <a:ext cx="10784887" cy="162858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70;p13"/>
          <p:cNvSpPr txBox="1">
            <a:spLocks/>
          </p:cNvSpPr>
          <p:nvPr/>
        </p:nvSpPr>
        <p:spPr>
          <a:xfrm>
            <a:off x="500972" y="243862"/>
            <a:ext cx="7812178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en-US" sz="4800" dirty="0" smtClean="0">
                <a:solidFill>
                  <a:srgbClr val="FF0000"/>
                </a:solidFill>
              </a:rPr>
              <a:t>CSO PERFORMANCE ASSESSMENT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LANDS, HOUSING AND URBAN DEV’T SECTOR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9" name="Google Shape;69;p13"/>
          <p:cNvSpPr/>
          <p:nvPr/>
        </p:nvSpPr>
        <p:spPr>
          <a:xfrm>
            <a:off x="-76200" y="5680600"/>
            <a:ext cx="9249300" cy="108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70;p13"/>
          <p:cNvSpPr txBox="1">
            <a:spLocks/>
          </p:cNvSpPr>
          <p:nvPr/>
        </p:nvSpPr>
        <p:spPr>
          <a:xfrm>
            <a:off x="533844" y="231911"/>
            <a:ext cx="7812178" cy="1143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en-US" sz="4800" dirty="0" smtClean="0">
                <a:solidFill>
                  <a:srgbClr val="000000"/>
                </a:solidFill>
              </a:rPr>
              <a:t>CSO PERFORMANCE ASSESSMENT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LANDS, HOUSING AND URBAN DEV’T SECTOR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344" y="5864579"/>
            <a:ext cx="3444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2019 Joint Sector Review,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Office of the President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48568" y="5864579"/>
            <a:ext cx="3444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Moses </a:t>
            </a:r>
            <a:r>
              <a:rPr lang="en-US" sz="2000" b="1" smtClean="0">
                <a:solidFill>
                  <a:schemeClr val="accent2">
                    <a:lumMod val="75000"/>
                  </a:schemeClr>
                </a:solidFill>
              </a:rPr>
              <a:t>Onen</a:t>
            </a:r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On behalf of CSOs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This statement developed by Non State Actors (NSAs) working in the Lands, Housing and Urban Development sector presents the sector performance assessment for Financial Year (FY) 2018/19 and proposed strategic interventions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sz="20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1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572" y="1536567"/>
            <a:ext cx="1199032" cy="1421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9380" t="18133" r="22603" b="23190"/>
          <a:stretch/>
        </p:blipFill>
        <p:spPr>
          <a:xfrm>
            <a:off x="7450636" y="5331627"/>
            <a:ext cx="1235110" cy="1137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422" y="1651709"/>
            <a:ext cx="1191380" cy="1276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851" y="3660593"/>
            <a:ext cx="2250185" cy="7500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t="34588" b="34235"/>
          <a:stretch/>
        </p:blipFill>
        <p:spPr>
          <a:xfrm>
            <a:off x="4927603" y="3660593"/>
            <a:ext cx="3379691" cy="6754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5097" y="5331627"/>
            <a:ext cx="1366370" cy="1331632"/>
          </a:xfrm>
          <a:prstGeom prst="rect">
            <a:avLst/>
          </a:prstGeom>
        </p:spPr>
      </p:pic>
      <p:pic>
        <p:nvPicPr>
          <p:cNvPr id="10" name="Google Shape;7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99368" y="1536567"/>
            <a:ext cx="2286378" cy="1617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36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>
            <a:off x="-698499" y="-1"/>
            <a:ext cx="10464857" cy="6976571"/>
          </a:xfrm>
          <a:prstGeom prst="rect">
            <a:avLst/>
          </a:prstGeom>
        </p:spPr>
      </p:pic>
      <p:sp>
        <p:nvSpPr>
          <p:cNvPr id="5" name="Google Shape;80;p14"/>
          <p:cNvSpPr txBox="1">
            <a:spLocks/>
          </p:cNvSpPr>
          <p:nvPr/>
        </p:nvSpPr>
        <p:spPr>
          <a:xfrm>
            <a:off x="623400" y="3505403"/>
            <a:ext cx="8520600" cy="943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en-US" sz="8800" dirty="0" smtClean="0">
                <a:solidFill>
                  <a:schemeClr val="accent2">
                    <a:lumMod val="75000"/>
                  </a:schemeClr>
                </a:solidFill>
              </a:rPr>
              <a:t>We </a:t>
            </a:r>
            <a:r>
              <a:rPr lang="en-US" sz="8800" dirty="0" smtClean="0">
                <a:solidFill>
                  <a:srgbClr val="B35100"/>
                </a:solidFill>
              </a:rPr>
              <a:t>COMMEND </a:t>
            </a:r>
            <a:r>
              <a:rPr lang="en-US" sz="8800" dirty="0" smtClean="0">
                <a:solidFill>
                  <a:schemeClr val="accent2">
                    <a:lumMod val="75000"/>
                  </a:schemeClr>
                </a:solidFill>
              </a:rPr>
              <a:t>the government for:</a:t>
            </a:r>
            <a:endParaRPr lang="en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>
            <a:off x="-698499" y="-1"/>
            <a:ext cx="10464857" cy="6976571"/>
          </a:xfrm>
          <a:prstGeom prst="rect">
            <a:avLst/>
          </a:prstGeom>
        </p:spPr>
      </p:pic>
      <p:sp>
        <p:nvSpPr>
          <p:cNvPr id="5" name="Google Shape;80;p14"/>
          <p:cNvSpPr txBox="1">
            <a:spLocks/>
          </p:cNvSpPr>
          <p:nvPr/>
        </p:nvSpPr>
        <p:spPr>
          <a:xfrm>
            <a:off x="623400" y="3505403"/>
            <a:ext cx="8520600" cy="943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en-US" sz="8800" dirty="0" smtClean="0">
                <a:solidFill>
                  <a:schemeClr val="accent2">
                    <a:lumMod val="75000"/>
                  </a:schemeClr>
                </a:solidFill>
              </a:rPr>
              <a:t>We are however</a:t>
            </a:r>
          </a:p>
          <a:p>
            <a:r>
              <a:rPr lang="en-US" sz="8800" dirty="0" smtClean="0">
                <a:solidFill>
                  <a:schemeClr val="accent1">
                    <a:lumMod val="75000"/>
                  </a:schemeClr>
                </a:solidFill>
              </a:rPr>
              <a:t>CONCERNED </a:t>
            </a:r>
            <a:r>
              <a:rPr lang="en-US" sz="8800" dirty="0" smtClean="0">
                <a:solidFill>
                  <a:schemeClr val="accent2">
                    <a:lumMod val="75000"/>
                  </a:schemeClr>
                </a:solidFill>
              </a:rPr>
              <a:t>that:</a:t>
            </a:r>
            <a:endParaRPr lang="en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61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11700" y="1832527"/>
            <a:ext cx="85206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rgbClr val="B35100"/>
                </a:solidFill>
              </a:rPr>
              <a:t>72% </a:t>
            </a:r>
            <a:r>
              <a:rPr lang="en-US" sz="6000" dirty="0" smtClean="0">
                <a:solidFill>
                  <a:srgbClr val="BF7200"/>
                </a:solidFill>
              </a:rPr>
              <a:t>feel land </a:t>
            </a:r>
            <a:r>
              <a:rPr lang="en-US" sz="6000" dirty="0" smtClean="0">
                <a:solidFill>
                  <a:srgbClr val="BF7200"/>
                </a:solidFill>
              </a:rPr>
              <a:t>registration</a:t>
            </a:r>
            <a:br>
              <a:rPr lang="en-US" sz="6000" dirty="0" smtClean="0">
                <a:solidFill>
                  <a:srgbClr val="BF7200"/>
                </a:solidFill>
              </a:rPr>
            </a:br>
            <a:r>
              <a:rPr lang="en-US" sz="6000" dirty="0" smtClean="0">
                <a:solidFill>
                  <a:srgbClr val="BF7200"/>
                </a:solidFill>
              </a:rPr>
              <a:t>is 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TOO EXPENSIVE </a:t>
            </a:r>
            <a:r>
              <a:rPr lang="en-US" sz="6000" dirty="0" smtClean="0">
                <a:solidFill>
                  <a:srgbClr val="BF7200"/>
                </a:solidFill>
              </a:rPr>
              <a:t>and the process is </a:t>
            </a:r>
            <a:r>
              <a:rPr lang="en-US" sz="6000" dirty="0" smtClean="0">
                <a:solidFill>
                  <a:srgbClr val="B35100"/>
                </a:solidFill>
              </a:rPr>
              <a:t>TOO COMPLICATED</a:t>
            </a:r>
            <a:endParaRPr sz="6000" dirty="0">
              <a:solidFill>
                <a:srgbClr val="B351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1412" y="493060"/>
            <a:ext cx="7799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Level of land registration are still low</a:t>
            </a:r>
            <a:r>
              <a:rPr lang="mr-IN" sz="2800" b="1" dirty="0" smtClean="0"/>
              <a:t>…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1411" y="5495360"/>
            <a:ext cx="72016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Land Rights in Uganda: The People’s Perspective (PELUM, EA, TRAC FM, 2019)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11700" y="1832527"/>
            <a:ext cx="85206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rgbClr val="B35100"/>
                </a:solidFill>
              </a:rPr>
              <a:t>60</a:t>
            </a:r>
            <a:r>
              <a:rPr lang="en-US" sz="6000" dirty="0" smtClean="0">
                <a:solidFill>
                  <a:srgbClr val="B35100"/>
                </a:solidFill>
              </a:rPr>
              <a:t>% </a:t>
            </a:r>
            <a:r>
              <a:rPr lang="en-US" sz="6000" dirty="0" smtClean="0">
                <a:solidFill>
                  <a:srgbClr val="BF7200"/>
                </a:solidFill>
              </a:rPr>
              <a:t>either DON’T KNOW CCOs 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</a:rPr>
              <a:t>or </a:t>
            </a:r>
            <a:r>
              <a:rPr lang="en-US" sz="6000" dirty="0" smtClean="0">
                <a:solidFill>
                  <a:srgbClr val="BF7200"/>
                </a:solidFill>
              </a:rPr>
              <a:t>they DON’T HAVE one.</a:t>
            </a:r>
            <a:br>
              <a:rPr lang="en-US" sz="6000" dirty="0" smtClean="0">
                <a:solidFill>
                  <a:srgbClr val="BF7200"/>
                </a:solidFill>
              </a:rPr>
            </a:br>
            <a:r>
              <a:rPr lang="en-US" sz="6000" dirty="0" smtClean="0">
                <a:solidFill>
                  <a:srgbClr val="BF7200"/>
                </a:solidFill>
              </a:rPr>
              <a:t>Only 11% have CCOs.</a:t>
            </a:r>
            <a:endParaRPr sz="6000" dirty="0">
              <a:solidFill>
                <a:srgbClr val="B351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1412" y="493060"/>
            <a:ext cx="7067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/>
              <a:t>Awareness of Certificates of Customary Ownership is still low</a:t>
            </a:r>
            <a:r>
              <a:rPr lang="mr-IN" sz="2800" b="1" dirty="0" smtClean="0"/>
              <a:t>…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1411" y="5495360"/>
            <a:ext cx="72016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Land Rights in Uganda: The People’s Perspective (PELUM, EA, TRAC FM, 2019)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8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42000"/>
          </a:blip>
          <a:stretch>
            <a:fillRect/>
          </a:stretch>
        </p:blipFill>
        <p:spPr>
          <a:xfrm>
            <a:off x="-698499" y="-1"/>
            <a:ext cx="10464857" cy="6976571"/>
          </a:xfrm>
          <a:prstGeom prst="rect">
            <a:avLst/>
          </a:prstGeom>
        </p:spPr>
      </p:pic>
      <p:sp>
        <p:nvSpPr>
          <p:cNvPr id="5" name="Google Shape;80;p14"/>
          <p:cNvSpPr txBox="1">
            <a:spLocks/>
          </p:cNvSpPr>
          <p:nvPr/>
        </p:nvSpPr>
        <p:spPr>
          <a:xfrm>
            <a:off x="623400" y="3505403"/>
            <a:ext cx="8520600" cy="943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en-US" sz="8800" dirty="0" smtClean="0">
                <a:solidFill>
                  <a:schemeClr val="accent2">
                    <a:lumMod val="75000"/>
                  </a:schemeClr>
                </a:solidFill>
              </a:rPr>
              <a:t>We therefore</a:t>
            </a:r>
          </a:p>
          <a:p>
            <a:r>
              <a:rPr lang="en-US" sz="8800" dirty="0" smtClean="0">
                <a:solidFill>
                  <a:schemeClr val="accent1">
                    <a:lumMod val="75000"/>
                  </a:schemeClr>
                </a:solidFill>
              </a:rPr>
              <a:t>RECOMMEND </a:t>
            </a:r>
            <a:r>
              <a:rPr lang="en-US" sz="8800" dirty="0" smtClean="0">
                <a:solidFill>
                  <a:schemeClr val="accent2">
                    <a:lumMod val="75000"/>
                  </a:schemeClr>
                </a:solidFill>
              </a:rPr>
              <a:t>that:</a:t>
            </a:r>
            <a:endParaRPr lang="en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0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6195.jpg"/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3516" y="-3680052"/>
            <a:ext cx="12903279" cy="17204371"/>
          </a:xfrm>
          <a:prstGeom prst="rect">
            <a:avLst/>
          </a:prstGeom>
        </p:spPr>
      </p:pic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00" y="1058052"/>
            <a:ext cx="8520600" cy="943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00" dirty="0" smtClean="0"/>
              <a:t>THANK</a:t>
            </a:r>
            <a:br>
              <a:rPr lang="en-US" sz="16600" dirty="0" smtClean="0"/>
            </a:br>
            <a:r>
              <a:rPr lang="en-US" sz="16600" dirty="0" smtClean="0"/>
              <a:t>YOU!</a:t>
            </a:r>
            <a:endParaRPr sz="16600" dirty="0"/>
          </a:p>
        </p:txBody>
      </p:sp>
    </p:spTree>
    <p:extLst>
      <p:ext uri="{BB962C8B-B14F-4D97-AF65-F5344CB8AC3E}">
        <p14:creationId xmlns:p14="http://schemas.microsoft.com/office/powerpoint/2010/main" val="155090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3983</TotalTime>
  <Words>196</Words>
  <Application>Microsoft Macintosh PowerPoint</Application>
  <PresentationFormat>On-screen Show (4:3)</PresentationFormat>
  <Paragraphs>25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Tropic</vt:lpstr>
      <vt:lpstr>PowerPoint Presentation</vt:lpstr>
      <vt:lpstr>Introduction</vt:lpstr>
      <vt:lpstr>Acknowledgement</vt:lpstr>
      <vt:lpstr>PowerPoint Presentation</vt:lpstr>
      <vt:lpstr>PowerPoint Presentation</vt:lpstr>
      <vt:lpstr>72% feel land registration is TOO EXPENSIVE and the process is TOO COMPLICATED</vt:lpstr>
      <vt:lpstr>60% either DON’T KNOW CCOs or they DON’T HAVE one. Only 11% have CCOs.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RIGHTS The People’s Perspectives</dc:title>
  <cp:lastModifiedBy>Javie Ssozi</cp:lastModifiedBy>
  <cp:revision>57</cp:revision>
  <dcterms:modified xsi:type="dcterms:W3CDTF">2019-11-07T03:03:10Z</dcterms:modified>
</cp:coreProperties>
</file>